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1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2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3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4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5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6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7.xml" ContentType="application/vnd.openxmlformats-officedocument.presentationml.notesSlide+xml"/>
  <Override PartName="/ppt/tags/tag73.xml" ContentType="application/vnd.openxmlformats-officedocument.presentationml.tags+xml"/>
  <Override PartName="/ppt/notesSlides/notesSlide18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9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0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2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23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694" r:id="rId2"/>
    <p:sldId id="651" r:id="rId3"/>
    <p:sldId id="733" r:id="rId4"/>
    <p:sldId id="697" r:id="rId5"/>
    <p:sldId id="699" r:id="rId6"/>
    <p:sldId id="711" r:id="rId7"/>
    <p:sldId id="700" r:id="rId8"/>
    <p:sldId id="704" r:id="rId9"/>
    <p:sldId id="706" r:id="rId10"/>
    <p:sldId id="707" r:id="rId11"/>
    <p:sldId id="718" r:id="rId12"/>
    <p:sldId id="712" r:id="rId13"/>
    <p:sldId id="726" r:id="rId14"/>
    <p:sldId id="727" r:id="rId15"/>
    <p:sldId id="716" r:id="rId16"/>
    <p:sldId id="721" r:id="rId17"/>
    <p:sldId id="742" r:id="rId18"/>
    <p:sldId id="732" r:id="rId19"/>
    <p:sldId id="717" r:id="rId20"/>
    <p:sldId id="731" r:id="rId21"/>
    <p:sldId id="735" r:id="rId22"/>
    <p:sldId id="741" r:id="rId23"/>
    <p:sldId id="743" r:id="rId24"/>
    <p:sldId id="708" r:id="rId25"/>
  </p:sldIdLst>
  <p:sldSz cx="9144000" cy="6858000" type="screen4x3"/>
  <p:notesSz cx="7315200" cy="9601200"/>
  <p:embeddedFontLst>
    <p:embeddedFont>
      <p:font typeface="Helvetica" panose="020B060402020202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Arial" charset="0"/>
        <a:ea typeface="+mn-ea"/>
        <a:cs typeface="Courier New" pitchFamily="49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99"/>
    <a:srgbClr val="FF0000"/>
    <a:srgbClr val="FF7C80"/>
    <a:srgbClr val="FF9900"/>
    <a:srgbClr val="3399FF"/>
    <a:srgbClr val="55E23E"/>
    <a:srgbClr val="0066FF"/>
    <a:srgbClr val="00CC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5" autoAdjust="0"/>
    <p:restoredTop sz="94660"/>
  </p:normalViewPr>
  <p:slideViewPr>
    <p:cSldViewPr snapToGrid="0">
      <p:cViewPr>
        <p:scale>
          <a:sx n="70" d="100"/>
          <a:sy n="70" d="100"/>
        </p:scale>
        <p:origin x="-1008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1956" y="-72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AC1A6EE-0ACB-4208-BCFC-B0DE2B7B7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5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19138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450013" y="0"/>
            <a:ext cx="865187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59300"/>
            <a:ext cx="2655888" cy="12303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23388"/>
            <a:ext cx="660400" cy="2778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b" anchorCtr="0" compatLnSpc="1">
            <a:prstTxWarp prst="textNoShape">
              <a:avLst/>
            </a:prstTxWarp>
            <a:spAutoFit/>
          </a:bodyPr>
          <a:lstStyle>
            <a:lvl1pPr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943725" y="9323388"/>
            <a:ext cx="371475" cy="2778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vert="horz" wrap="none" lIns="96658" tIns="48329" rIns="96658" bIns="48329" numCol="1" anchor="b" anchorCtr="0" compatLnSpc="1">
            <a:prstTxWarp prst="textNoShape">
              <a:avLst/>
            </a:prstTxWarp>
            <a:spAutoFit/>
          </a:bodyPr>
          <a:lstStyle>
            <a:lvl1pPr algn="r" defTabSz="966788">
              <a:defRPr sz="120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C69692B-FB1F-4163-8F3A-B97FBFFED4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42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B66E1-48F7-4890-89DE-07CAC3A4534D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AB443-A044-450B-8999-CBB700DCB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8BB91-2891-418A-8120-67C9470AE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39562-A20B-452A-8FF0-6A7AAFB84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19026-C754-411D-B1F9-5DD533C62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3589F-B307-4B37-83D0-317D57D5C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343400" cy="586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343400" cy="586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9E544-2F18-4A66-B4DB-F470D51354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7A9FB-858D-4328-A738-5923527EA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E130B-C6CB-40B0-9E9C-E8C6982D2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F598A-1CE0-4F29-877D-7789A4ED6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0917A-46EC-497A-BFB4-CDBF40EBD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38354-FB45-402F-9CE7-D930154C3C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62063" y="152400"/>
            <a:ext cx="6596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762000"/>
            <a:ext cx="8839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7E72F9D-0249-4B38-8C7F-3130C0DE9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00"/>
          </a:solidFill>
          <a:latin typeface="+mn-lt"/>
          <a:ea typeface="+mn-ea"/>
          <a:cs typeface="+mn-cs"/>
        </a:defRPr>
      </a:lvl1pPr>
      <a:lvl2pPr marL="6286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00"/>
          </a:solidFill>
          <a:latin typeface="+mn-lt"/>
        </a:defRPr>
      </a:lvl2pPr>
      <a:lvl3pPr marL="1084263" indent="-16986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FFFF00"/>
          </a:solidFill>
          <a:latin typeface="+mn-lt"/>
        </a:defRPr>
      </a:lvl3pPr>
      <a:lvl4pPr marL="1546225" indent="-174625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FFFF00"/>
          </a:solidFill>
          <a:latin typeface="+mn-lt"/>
        </a:defRPr>
      </a:lvl4pPr>
      <a:lvl5pPr marL="20018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5pPr>
      <a:lvl6pPr marL="24590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6pPr>
      <a:lvl7pPr marL="29162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7pPr>
      <a:lvl8pPr marL="33734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8pPr>
      <a:lvl9pPr marL="3830638" indent="-173038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FFFF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1.png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image" Target="../media/image30.png"/><Relationship Id="rId2" Type="http://schemas.openxmlformats.org/officeDocument/2006/relationships/tags" Target="../tags/tag35.xml"/><Relationship Id="rId16" Type="http://schemas.openxmlformats.org/officeDocument/2006/relationships/image" Target="../media/image33.pn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image" Target="../media/image29.png"/><Relationship Id="rId5" Type="http://schemas.openxmlformats.org/officeDocument/2006/relationships/tags" Target="../tags/tag38.xml"/><Relationship Id="rId1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tags" Target="../tags/tag37.xml"/><Relationship Id="rId9" Type="http://schemas.openxmlformats.org/officeDocument/2006/relationships/notesSlide" Target="../notesSlides/notesSlide10.xml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11.xml"/><Relationship Id="rId12" Type="http://schemas.openxmlformats.org/officeDocument/2006/relationships/image" Target="../media/image37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6.png"/><Relationship Id="rId5" Type="http://schemas.openxmlformats.org/officeDocument/2006/relationships/tags" Target="../tags/tag45.xml"/><Relationship Id="rId10" Type="http://schemas.openxmlformats.org/officeDocument/2006/relationships/image" Target="../media/image35.png"/><Relationship Id="rId4" Type="http://schemas.openxmlformats.org/officeDocument/2006/relationships/tags" Target="../tags/tag44.xml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36.png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31.png"/><Relationship Id="rId5" Type="http://schemas.openxmlformats.org/officeDocument/2006/relationships/tags" Target="../tags/tag50.xml"/><Relationship Id="rId10" Type="http://schemas.openxmlformats.org/officeDocument/2006/relationships/image" Target="../media/image34.png"/><Relationship Id="rId4" Type="http://schemas.openxmlformats.org/officeDocument/2006/relationships/tags" Target="../tags/tag49.xml"/><Relationship Id="rId9" Type="http://schemas.openxmlformats.org/officeDocument/2006/relationships/image" Target="../media/image38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32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38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57.xml"/><Relationship Id="rId7" Type="http://schemas.openxmlformats.org/officeDocument/2006/relationships/image" Target="../media/image39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2.png"/><Relationship Id="rId4" Type="http://schemas.openxmlformats.org/officeDocument/2006/relationships/tags" Target="../tags/tag58.xml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61.xml"/><Relationship Id="rId7" Type="http://schemas.openxmlformats.org/officeDocument/2006/relationships/notesSlide" Target="../notesSlides/notesSlide15.xml"/><Relationship Id="rId12" Type="http://schemas.openxmlformats.org/officeDocument/2006/relationships/image" Target="../media/image37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6.png"/><Relationship Id="rId5" Type="http://schemas.openxmlformats.org/officeDocument/2006/relationships/tags" Target="../tags/tag63.xml"/><Relationship Id="rId10" Type="http://schemas.openxmlformats.org/officeDocument/2006/relationships/image" Target="../media/image35.png"/><Relationship Id="rId4" Type="http://schemas.openxmlformats.org/officeDocument/2006/relationships/tags" Target="../tags/tag62.xml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66.xml"/><Relationship Id="rId7" Type="http://schemas.openxmlformats.org/officeDocument/2006/relationships/notesSlide" Target="../notesSlides/notesSlide16.xml"/><Relationship Id="rId12" Type="http://schemas.openxmlformats.org/officeDocument/2006/relationships/image" Target="../media/image37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6.png"/><Relationship Id="rId5" Type="http://schemas.openxmlformats.org/officeDocument/2006/relationships/tags" Target="../tags/tag68.xml"/><Relationship Id="rId10" Type="http://schemas.openxmlformats.org/officeDocument/2006/relationships/image" Target="../media/image35.png"/><Relationship Id="rId4" Type="http://schemas.openxmlformats.org/officeDocument/2006/relationships/tags" Target="../tags/tag67.xml"/><Relationship Id="rId9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71.xml"/><Relationship Id="rId7" Type="http://schemas.openxmlformats.org/officeDocument/2006/relationships/image" Target="../media/image46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9.png"/><Relationship Id="rId4" Type="http://schemas.openxmlformats.org/officeDocument/2006/relationships/tags" Target="../tags/tag72.xml"/><Relationship Id="rId9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tags" Target="../tags/tag76.xml"/><Relationship Id="rId21" Type="http://schemas.openxmlformats.org/officeDocument/2006/relationships/image" Target="../media/image60.png"/><Relationship Id="rId7" Type="http://schemas.openxmlformats.org/officeDocument/2006/relationships/tags" Target="../tags/tag80.xml"/><Relationship Id="rId12" Type="http://schemas.openxmlformats.org/officeDocument/2006/relationships/notesSlide" Target="../notesSlides/notesSlide19.xml"/><Relationship Id="rId17" Type="http://schemas.openxmlformats.org/officeDocument/2006/relationships/image" Target="../media/image56.png"/><Relationship Id="rId2" Type="http://schemas.openxmlformats.org/officeDocument/2006/relationships/tags" Target="../tags/tag75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15" Type="http://schemas.openxmlformats.org/officeDocument/2006/relationships/image" Target="../media/image54.png"/><Relationship Id="rId10" Type="http://schemas.openxmlformats.org/officeDocument/2006/relationships/tags" Target="../tags/tag83.xml"/><Relationship Id="rId19" Type="http://schemas.openxmlformats.org/officeDocument/2006/relationships/image" Target="../media/image58.png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image" Target="../media/image54.png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61.png"/><Relationship Id="rId17" Type="http://schemas.openxmlformats.org/officeDocument/2006/relationships/image" Target="../media/image60.png"/><Relationship Id="rId2" Type="http://schemas.openxmlformats.org/officeDocument/2006/relationships/tags" Target="../tags/tag85.xml"/><Relationship Id="rId16" Type="http://schemas.openxmlformats.org/officeDocument/2006/relationships/image" Target="../media/image57.png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52.png"/><Relationship Id="rId5" Type="http://schemas.openxmlformats.org/officeDocument/2006/relationships/tags" Target="../tags/tag88.xml"/><Relationship Id="rId15" Type="http://schemas.openxmlformats.org/officeDocument/2006/relationships/image" Target="../media/image56.png"/><Relationship Id="rId10" Type="http://schemas.openxmlformats.org/officeDocument/2006/relationships/notesSlide" Target="../notesSlides/notesSlide20.xml"/><Relationship Id="rId4" Type="http://schemas.openxmlformats.org/officeDocument/2006/relationships/tags" Target="../tags/tag87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tags" Target="../tags/tag93.xml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96.xml"/><Relationship Id="rId15" Type="http://schemas.openxmlformats.org/officeDocument/2006/relationships/image" Target="../media/image65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69.png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tags" Target="../tags/tag103.xml"/><Relationship Id="rId21" Type="http://schemas.openxmlformats.org/officeDocument/2006/relationships/image" Target="../media/image79.png"/><Relationship Id="rId7" Type="http://schemas.openxmlformats.org/officeDocument/2006/relationships/tags" Target="../tags/tag107.xml"/><Relationship Id="rId12" Type="http://schemas.openxmlformats.org/officeDocument/2006/relationships/notesSlide" Target="../notesSlides/notesSlide22.xml"/><Relationship Id="rId17" Type="http://schemas.openxmlformats.org/officeDocument/2006/relationships/image" Target="../media/image75.png"/><Relationship Id="rId2" Type="http://schemas.openxmlformats.org/officeDocument/2006/relationships/tags" Target="../tags/tag102.xml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05.xml"/><Relationship Id="rId15" Type="http://schemas.openxmlformats.org/officeDocument/2006/relationships/image" Target="../media/image73.png"/><Relationship Id="rId10" Type="http://schemas.openxmlformats.org/officeDocument/2006/relationships/tags" Target="../tags/tag110.xml"/><Relationship Id="rId19" Type="http://schemas.openxmlformats.org/officeDocument/2006/relationships/image" Target="../media/image77.png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image" Target="../media/image72.png"/><Relationship Id="rId22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7.png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image" Target="../media/image36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image" Target="../media/image81.png"/><Relationship Id="rId5" Type="http://schemas.openxmlformats.org/officeDocument/2006/relationships/tags" Target="../tags/tag115.xml"/><Relationship Id="rId15" Type="http://schemas.openxmlformats.org/officeDocument/2006/relationships/image" Target="../media/image83.png"/><Relationship Id="rId10" Type="http://schemas.openxmlformats.org/officeDocument/2006/relationships/image" Target="../media/image44.png"/><Relationship Id="rId4" Type="http://schemas.openxmlformats.org/officeDocument/2006/relationships/tags" Target="../tags/tag114.xml"/><Relationship Id="rId9" Type="http://schemas.openxmlformats.org/officeDocument/2006/relationships/notesSlide" Target="../notesSlides/notesSlide23.xml"/><Relationship Id="rId14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13" Type="http://schemas.openxmlformats.org/officeDocument/2006/relationships/image" Target="../media/image88.png"/><Relationship Id="rId3" Type="http://schemas.openxmlformats.org/officeDocument/2006/relationships/tags" Target="../tags/tag12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7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image" Target="../media/image86.png"/><Relationship Id="rId5" Type="http://schemas.openxmlformats.org/officeDocument/2006/relationships/tags" Target="../tags/tag122.xml"/><Relationship Id="rId10" Type="http://schemas.openxmlformats.org/officeDocument/2006/relationships/image" Target="../media/image85.png"/><Relationship Id="rId4" Type="http://schemas.openxmlformats.org/officeDocument/2006/relationships/tags" Target="../tags/tag121.xml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9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8.png"/><Relationship Id="rId2" Type="http://schemas.openxmlformats.org/officeDocument/2006/relationships/tags" Target="../tags/tag8.xml"/><Relationship Id="rId16" Type="http://schemas.openxmlformats.org/officeDocument/2006/relationships/image" Target="../media/image12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7.png"/><Relationship Id="rId5" Type="http://schemas.openxmlformats.org/officeDocument/2006/relationships/tags" Target="../tags/tag11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3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6.xml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5" Type="http://schemas.openxmlformats.org/officeDocument/2006/relationships/tags" Target="../tags/tag18.xml"/><Relationship Id="rId10" Type="http://schemas.openxmlformats.org/officeDocument/2006/relationships/image" Target="../media/image14.png"/><Relationship Id="rId4" Type="http://schemas.openxmlformats.org/officeDocument/2006/relationships/tags" Target="../tags/tag17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21.xml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2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0.png"/><Relationship Id="rId5" Type="http://schemas.openxmlformats.org/officeDocument/2006/relationships/tags" Target="../tags/tag23.xml"/><Relationship Id="rId10" Type="http://schemas.openxmlformats.org/officeDocument/2006/relationships/image" Target="../media/image19.png"/><Relationship Id="rId4" Type="http://schemas.openxmlformats.org/officeDocument/2006/relationships/tags" Target="../tags/tag22.xml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27.xml"/><Relationship Id="rId7" Type="http://schemas.openxmlformats.org/officeDocument/2006/relationships/image" Target="../media/image19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31.xm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27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6.png"/><Relationship Id="rId5" Type="http://schemas.openxmlformats.org/officeDocument/2006/relationships/tags" Target="../tags/tag33.xml"/><Relationship Id="rId10" Type="http://schemas.openxmlformats.org/officeDocument/2006/relationships/image" Target="../media/image25.png"/><Relationship Id="rId4" Type="http://schemas.openxmlformats.org/officeDocument/2006/relationships/tags" Target="../tags/tag32.xm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79546" y="3167390"/>
            <a:ext cx="4584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solcomplex2realDefinite.tex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black">
          <a:xfrm>
            <a:off x="154672" y="1099790"/>
            <a:ext cx="8839200" cy="246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MIMO</a:t>
            </a:r>
            <a:r>
              <a:rPr kumimoji="0" lang="en-US" sz="4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 Robust </a:t>
            </a:r>
            <a:r>
              <a:rPr kumimoji="0" lang="en-US" sz="4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Stability</a:t>
            </a:r>
            <a:endParaRPr lang="en-US" sz="4800" kern="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Introduction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4800" kern="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tx1"/>
                </a:solidFill>
                <a:cs typeface="Arial" pitchFamily="34" charset="0"/>
              </a:rPr>
              <a:t>ESA, February 2014</a:t>
            </a:r>
            <a:endParaRPr lang="en-US" sz="4800" kern="0" dirty="0">
              <a:solidFill>
                <a:schemeClr val="tx1"/>
              </a:solidFill>
              <a:cs typeface="Arial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3600" kern="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362" y="5609223"/>
            <a:ext cx="8802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Copyright 2007-14, MUSYN.  This work is licensed under the Creative Commons Attribution- </a:t>
            </a:r>
            <a:r>
              <a:rPr lang="en-US" sz="1400" dirty="0" err="1" smtClean="0">
                <a:solidFill>
                  <a:schemeClr val="tx1"/>
                </a:solidFill>
              </a:rPr>
              <a:t>NonCommercial-ShareAlike</a:t>
            </a:r>
            <a:r>
              <a:rPr lang="en-US" sz="1400" dirty="0" smtClean="0">
                <a:solidFill>
                  <a:schemeClr val="tx1"/>
                </a:solidFill>
              </a:rPr>
              <a:t> 3.0 </a:t>
            </a:r>
            <a:r>
              <a:rPr lang="en-US" sz="1400" dirty="0" err="1" smtClean="0">
                <a:solidFill>
                  <a:schemeClr val="tx1"/>
                </a:solidFill>
              </a:rPr>
              <a:t>Unported</a:t>
            </a:r>
            <a:r>
              <a:rPr lang="en-US" sz="1400" dirty="0" smtClean="0">
                <a:solidFill>
                  <a:schemeClr val="tx1"/>
                </a:solidFill>
              </a:rPr>
              <a:t> License. To view a copy of this license, visit 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hlinkClick r:id="rId3"/>
              </a:rPr>
              <a:t>http://creativecommons.org/licenses/by-nc-sa/3.0/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or send a letter to Creative Commons, 444 Castro Street, Suite 900, Mountain View, California, 94041, USA.   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Effect of uncertainty at plant input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What is smallest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such that</a:t>
            </a:r>
          </a:p>
          <a:p>
            <a:pPr marL="463550" lvl="1" indent="-177800" defTabSz="463550"/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of 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P(I+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passes through 0?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Solve independently at each frequency</a:t>
            </a: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spcBef>
                <a:spcPts val="1800"/>
              </a:spcBef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Find “worst” frequency (with smallest such 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1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881599" y="1978892"/>
            <a:ext cx="6646592" cy="1112267"/>
          </a:xfrm>
          <a:prstGeom prst="rect">
            <a:avLst/>
          </a:prstGeom>
          <a:noFill/>
          <a:ln/>
          <a:effectLst/>
        </p:spPr>
      </p:pic>
      <p:sp>
        <p:nvSpPr>
          <p:cNvPr id="10" name="Rectangle 9"/>
          <p:cNvSpPr/>
          <p:nvPr/>
        </p:nvSpPr>
        <p:spPr bwMode="auto">
          <a:xfrm>
            <a:off x="736979" y="1869708"/>
            <a:ext cx="7014949" cy="1269277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9" name="Picture 28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913171" y="4236457"/>
            <a:ext cx="5875450" cy="939564"/>
          </a:xfrm>
          <a:prstGeom prst="rect">
            <a:avLst/>
          </a:prstGeom>
          <a:noFill/>
          <a:ln/>
          <a:effectLst/>
        </p:spPr>
      </p:pic>
      <p:pic>
        <p:nvPicPr>
          <p:cNvPr id="32" name="Picture 3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966415" y="5316912"/>
            <a:ext cx="5937284" cy="968648"/>
          </a:xfrm>
          <a:prstGeom prst="rect">
            <a:avLst/>
          </a:prstGeom>
          <a:noFill/>
          <a:ln/>
          <a:effectLst/>
        </p:spPr>
      </p:pic>
      <p:pic>
        <p:nvPicPr>
          <p:cNvPr id="24" name="Picture 2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7138028" y="5319190"/>
            <a:ext cx="1241362" cy="727007"/>
          </a:xfrm>
          <a:prstGeom prst="rect">
            <a:avLst/>
          </a:prstGeom>
          <a:noFill/>
          <a:ln/>
          <a:effectLst/>
        </p:spPr>
      </p:pic>
      <p:sp>
        <p:nvSpPr>
          <p:cNvPr id="33" name="TextBox 32"/>
          <p:cNvSpPr txBox="1"/>
          <p:nvPr/>
        </p:nvSpPr>
        <p:spPr>
          <a:xfrm>
            <a:off x="6905768" y="4326339"/>
            <a:ext cx="2169995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“Easiest” location for pole to migrate from </a:t>
            </a:r>
            <a:r>
              <a:rPr lang="en-US" sz="1200" i="1" dirty="0" smtClean="0">
                <a:solidFill>
                  <a:schemeClr val="tx1"/>
                </a:solidFill>
              </a:rPr>
              <a:t>stable</a:t>
            </a:r>
            <a:r>
              <a:rPr lang="en-US" sz="1200" dirty="0" smtClean="0">
                <a:solidFill>
                  <a:schemeClr val="tx1"/>
                </a:solidFill>
              </a:rPr>
              <a:t> to </a:t>
            </a:r>
            <a:r>
              <a:rPr lang="en-US" sz="1200" i="1" dirty="0" smtClean="0">
                <a:solidFill>
                  <a:schemeClr val="tx1"/>
                </a:solidFill>
              </a:rPr>
              <a:t>unstable</a:t>
            </a:r>
            <a:r>
              <a:rPr lang="en-US" sz="1200" dirty="0" smtClean="0">
                <a:solidFill>
                  <a:schemeClr val="tx1"/>
                </a:solidFill>
              </a:rPr>
              <a:t> is at this frequency</a:t>
            </a:r>
          </a:p>
        </p:txBody>
      </p:sp>
      <p:pic>
        <p:nvPicPr>
          <p:cNvPr id="22" name="Picture 2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4114782" y="6454237"/>
            <a:ext cx="332051" cy="272173"/>
          </a:xfrm>
          <a:prstGeom prst="rect">
            <a:avLst/>
          </a:prstGeom>
          <a:noFill/>
          <a:ln/>
          <a:effectLst/>
        </p:spPr>
      </p:pic>
      <p:grpSp>
        <p:nvGrpSpPr>
          <p:cNvPr id="23" name="Group 22"/>
          <p:cNvGrpSpPr/>
          <p:nvPr/>
        </p:nvGrpSpPr>
        <p:grpSpPr>
          <a:xfrm>
            <a:off x="5554640" y="3207223"/>
            <a:ext cx="3548418" cy="832513"/>
            <a:chOff x="5554640" y="3207223"/>
            <a:chExt cx="3548418" cy="832513"/>
          </a:xfrm>
        </p:grpSpPr>
        <p:grpSp>
          <p:nvGrpSpPr>
            <p:cNvPr id="27" name="Group 26"/>
            <p:cNvGrpSpPr/>
            <p:nvPr/>
          </p:nvGrpSpPr>
          <p:grpSpPr bwMode="auto">
            <a:xfrm>
              <a:off x="5668561" y="3226614"/>
              <a:ext cx="3338963" cy="798227"/>
              <a:chOff x="3732481" y="3289110"/>
              <a:chExt cx="4105135" cy="981392"/>
            </a:xfrm>
          </p:grpSpPr>
          <p:pic>
            <p:nvPicPr>
              <p:cNvPr id="13" name="Picture 12" descr="TP_tmp.emf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5" cstate="print"/>
              <a:stretch>
                <a:fillRect/>
              </a:stretch>
            </p:blipFill>
            <p:spPr bwMode="auto">
              <a:xfrm>
                <a:off x="3732481" y="3289110"/>
                <a:ext cx="2784316" cy="637696"/>
              </a:xfrm>
              <a:prstGeom prst="rect">
                <a:avLst/>
              </a:prstGeom>
              <a:noFill/>
              <a:ln/>
              <a:effectLst/>
            </p:spPr>
          </p:pic>
          <p:pic>
            <p:nvPicPr>
              <p:cNvPr id="25" name="Picture 24" descr="TP_tmp.emf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16" cstate="print"/>
              <a:stretch>
                <a:fillRect/>
              </a:stretch>
            </p:blipFill>
            <p:spPr bwMode="auto">
              <a:xfrm>
                <a:off x="5160454" y="3973581"/>
                <a:ext cx="2677162" cy="296921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8" name="Freeform 17"/>
            <p:cNvSpPr/>
            <p:nvPr/>
          </p:nvSpPr>
          <p:spPr bwMode="auto">
            <a:xfrm>
              <a:off x="5554640" y="3207223"/>
              <a:ext cx="3548418" cy="832513"/>
            </a:xfrm>
            <a:custGeom>
              <a:avLst/>
              <a:gdLst>
                <a:gd name="connsiteX0" fmla="*/ 0 w 3548418"/>
                <a:gd name="connsiteY0" fmla="*/ 0 h 832513"/>
                <a:gd name="connsiteX1" fmla="*/ 13648 w 3548418"/>
                <a:gd name="connsiteY1" fmla="*/ 559558 h 832513"/>
                <a:gd name="connsiteX2" fmla="*/ 1173707 w 3548418"/>
                <a:gd name="connsiteY2" fmla="*/ 559558 h 832513"/>
                <a:gd name="connsiteX3" fmla="*/ 1173707 w 3548418"/>
                <a:gd name="connsiteY3" fmla="*/ 832513 h 832513"/>
                <a:gd name="connsiteX4" fmla="*/ 3548418 w 3548418"/>
                <a:gd name="connsiteY4" fmla="*/ 832513 h 8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8418" h="832513">
                  <a:moveTo>
                    <a:pt x="0" y="0"/>
                  </a:moveTo>
                  <a:lnTo>
                    <a:pt x="13648" y="559558"/>
                  </a:lnTo>
                  <a:lnTo>
                    <a:pt x="1173707" y="559558"/>
                  </a:lnTo>
                  <a:lnTo>
                    <a:pt x="1173707" y="832513"/>
                  </a:lnTo>
                  <a:lnTo>
                    <a:pt x="3548418" y="832513"/>
                  </a:ln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554640" y="3207223"/>
              <a:ext cx="3534770" cy="805218"/>
            </a:xfrm>
            <a:custGeom>
              <a:avLst/>
              <a:gdLst>
                <a:gd name="connsiteX0" fmla="*/ 0 w 3534770"/>
                <a:gd name="connsiteY0" fmla="*/ 0 h 805218"/>
                <a:gd name="connsiteX1" fmla="*/ 3534770 w 3534770"/>
                <a:gd name="connsiteY1" fmla="*/ 0 h 805218"/>
                <a:gd name="connsiteX2" fmla="*/ 3534770 w 3534770"/>
                <a:gd name="connsiteY2" fmla="*/ 805218 h 8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4770" h="805218">
                  <a:moveTo>
                    <a:pt x="0" y="0"/>
                  </a:moveTo>
                  <a:lnTo>
                    <a:pt x="3534770" y="0"/>
                  </a:lnTo>
                  <a:lnTo>
                    <a:pt x="3534770" y="805218"/>
                  </a:ln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21" name="Left Brace 20"/>
          <p:cNvSpPr/>
          <p:nvPr/>
        </p:nvSpPr>
        <p:spPr bwMode="auto">
          <a:xfrm rot="16200000">
            <a:off x="4244453" y="3964675"/>
            <a:ext cx="279779" cy="4606119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3"/>
          <p:cNvSpPr txBox="1">
            <a:spLocks noChangeArrowheads="1"/>
          </p:cNvSpPr>
          <p:nvPr/>
        </p:nvSpPr>
        <p:spPr bwMode="black">
          <a:xfrm>
            <a:off x="307689" y="594500"/>
            <a:ext cx="4168777" cy="261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Plant, Controller, 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P, C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Linear, time invariant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Stabilizes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P</a:t>
            </a:r>
          </a:p>
          <a:p>
            <a:pPr marL="61913" indent="-233363" defTabSz="463550">
              <a:spcBef>
                <a:spcPct val="20000"/>
              </a:spcBef>
            </a:pPr>
            <a:r>
              <a:rPr lang="en-US" sz="24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Robustness of Stability</a:t>
            </a: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What is the smallest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(complex matrix)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such that feedback of 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)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and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 unstable? </a:t>
            </a: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endParaRPr lang="en-US" sz="2000" kern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endParaRPr kumimoji="0" lang="en-US" sz="20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endParaRPr lang="en-US" sz="2000" i="1" kern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61913" indent="-233363" defTabSz="463550">
              <a:spcBef>
                <a:spcPts val="2400"/>
              </a:spcBef>
            </a:pPr>
            <a:r>
              <a:rPr lang="en-US" sz="24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Code: Given </a:t>
            </a:r>
            <a:r>
              <a:rPr lang="en-US" sz="2400" i="1" kern="0" dirty="0" smtClean="0">
                <a:solidFill>
                  <a:schemeClr val="tx1"/>
                </a:solidFill>
                <a:latin typeface="+mn-lt"/>
                <a:cs typeface="Arial" charset="0"/>
              </a:rPr>
              <a:t>P</a:t>
            </a:r>
            <a:r>
              <a:rPr lang="en-US" sz="24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 and </a:t>
            </a:r>
            <a:r>
              <a:rPr lang="en-US" sz="2400" i="1" kern="0" dirty="0" smtClean="0">
                <a:solidFill>
                  <a:schemeClr val="tx1"/>
                </a:solidFill>
                <a:latin typeface="+mn-lt"/>
                <a:cs typeface="Arial" charset="0"/>
              </a:rPr>
              <a:t>C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97532" y="11144"/>
            <a:ext cx="8199437" cy="457200"/>
          </a:xfrm>
        </p:spPr>
        <p:txBody>
          <a:bodyPr/>
          <a:lstStyle/>
          <a:p>
            <a:pPr marL="0" indent="0" defTabSz="463550">
              <a:spcBef>
                <a:spcPts val="2400"/>
              </a:spcBef>
            </a:pP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Interpretation of Robustness Margin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1156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135"/>
          <p:cNvGrpSpPr/>
          <p:nvPr/>
        </p:nvGrpSpPr>
        <p:grpSpPr>
          <a:xfrm>
            <a:off x="4795070" y="1861211"/>
            <a:ext cx="4253112" cy="1131289"/>
            <a:chOff x="4699820" y="1777051"/>
            <a:chExt cx="4253112" cy="1131289"/>
          </a:xfrm>
        </p:grpSpPr>
        <p:sp>
          <p:nvSpPr>
            <p:cNvPr id="45" name="Rectangle 44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6972735" y="1855517"/>
              <a:ext cx="331840" cy="2750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945088" y="1779583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807969" y="1989867"/>
              <a:ext cx="163997" cy="365839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7312574" y="1989867"/>
              <a:ext cx="220765" cy="302764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Rectangle 74"/>
            <p:cNvSpPr/>
            <p:nvPr/>
          </p:nvSpPr>
          <p:spPr bwMode="auto">
            <a:xfrm>
              <a:off x="6701935" y="1777051"/>
              <a:ext cx="1859595" cy="873081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3" name="Group 60"/>
          <p:cNvGrpSpPr/>
          <p:nvPr/>
        </p:nvGrpSpPr>
        <p:grpSpPr>
          <a:xfrm>
            <a:off x="4725687" y="660167"/>
            <a:ext cx="3454860" cy="951635"/>
            <a:chOff x="761310" y="719938"/>
            <a:chExt cx="3454860" cy="951635"/>
          </a:xfrm>
        </p:grpSpPr>
        <p:sp>
          <p:nvSpPr>
            <p:cNvPr id="62" name="Rectangle 61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9" name="Straight Arrow Connector 68"/>
            <p:cNvCxnSpPr>
              <a:stCxn id="65" idx="3"/>
              <a:endCxn id="68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0" name="Straight Arrow Connector 69"/>
            <p:cNvCxnSpPr>
              <a:stCxn id="68" idx="6"/>
              <a:endCxn id="62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1" name="Straight Arrow Connector 70"/>
            <p:cNvCxnSpPr>
              <a:stCxn id="62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3" name="Freeform 72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7" name="Straight Arrow Connector 76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9" name="TextBox 98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3" name="Straight Arrow Connector 102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" name="Group 231"/>
          <p:cNvGrpSpPr/>
          <p:nvPr/>
        </p:nvGrpSpPr>
        <p:grpSpPr>
          <a:xfrm>
            <a:off x="122832" y="3275456"/>
            <a:ext cx="8966579" cy="1228296"/>
            <a:chOff x="122832" y="3671248"/>
            <a:chExt cx="8966579" cy="1228296"/>
          </a:xfrm>
        </p:grpSpPr>
        <p:pic>
          <p:nvPicPr>
            <p:cNvPr id="206" name="Picture 205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2556711" y="3781139"/>
              <a:ext cx="5261728" cy="81289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7980219" y="3775673"/>
              <a:ext cx="1056902" cy="61897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20420" y="3922510"/>
              <a:ext cx="1893400" cy="465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5" name="Picture 204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734868" y="4399395"/>
              <a:ext cx="1271353" cy="1914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4" name="Picture 20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1136652" y="4594481"/>
              <a:ext cx="1142523" cy="23353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1" name="Rectangle 230"/>
            <p:cNvSpPr/>
            <p:nvPr/>
          </p:nvSpPr>
          <p:spPr bwMode="auto">
            <a:xfrm>
              <a:off x="122832" y="3671248"/>
              <a:ext cx="8966579" cy="1228296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233" name="TextBox 232"/>
          <p:cNvSpPr txBox="1"/>
          <p:nvPr/>
        </p:nvSpPr>
        <p:spPr>
          <a:xfrm>
            <a:off x="1037225" y="4858596"/>
            <a:ext cx="78611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H = 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loopsens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(P,C)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[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TiNorm,freq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] = norm(H.Ti,inf,0.001);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M = 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freqresp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(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H.Ti,freq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);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[U,S,V] = 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svd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(M); Delta = -1/S(1,1)*V(:,1)*U(:,1)’; 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pole(feedback(P*(eye(size(P,2))+Delta),C))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freq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[norm(Delta)  1/</a:t>
            </a:r>
            <a:r>
              <a:rPr lang="en-US" sz="1800" b="1" dirty="0" err="1" smtClean="0">
                <a:solidFill>
                  <a:schemeClr val="tx1"/>
                </a:solidFill>
                <a:latin typeface="Courier New" pitchFamily="49" charset="0"/>
              </a:rPr>
              <a:t>TiNorm</a:t>
            </a:r>
            <a:r>
              <a:rPr lang="en-US" sz="1800" b="1" dirty="0" smtClean="0">
                <a:solidFill>
                  <a:schemeClr val="tx1"/>
                </a:solidFill>
                <a:latin typeface="Courier New" pitchFamily="49" charset="0"/>
              </a:rPr>
              <a:t>]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050878" y="4913188"/>
            <a:ext cx="7165074" cy="189022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531058" y="6484957"/>
            <a:ext cx="3671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tx1"/>
                </a:solidFill>
                <a:latin typeface="+mn-lt"/>
              </a:rPr>
              <a:t>See exercise: </a:t>
            </a:r>
            <a:r>
              <a:rPr lang="en-US" sz="1600" dirty="0" err="1" smtClean="0">
                <a:solidFill>
                  <a:schemeClr val="tx1"/>
                </a:solidFill>
                <a:latin typeface="+mn-lt"/>
              </a:rPr>
              <a:t>DestabilizingUncertainty</a:t>
            </a:r>
            <a:r>
              <a:rPr lang="en-US" sz="1600" dirty="0" smtClean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87" name="Freeform 86"/>
          <p:cNvSpPr/>
          <p:nvPr/>
        </p:nvSpPr>
        <p:spPr bwMode="auto">
          <a:xfrm>
            <a:off x="4608871" y="6523630"/>
            <a:ext cx="3593433" cy="270460"/>
          </a:xfrm>
          <a:custGeom>
            <a:avLst/>
            <a:gdLst>
              <a:gd name="connsiteX0" fmla="*/ 0 w 3548417"/>
              <a:gd name="connsiteY0" fmla="*/ 259307 h 259307"/>
              <a:gd name="connsiteX1" fmla="*/ 0 w 3548417"/>
              <a:gd name="connsiteY1" fmla="*/ 0 h 259307"/>
              <a:gd name="connsiteX2" fmla="*/ 3548417 w 3548417"/>
              <a:gd name="connsiteY2" fmla="*/ 0 h 259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8417" h="259307">
                <a:moveTo>
                  <a:pt x="0" y="259307"/>
                </a:moveTo>
                <a:lnTo>
                  <a:pt x="0" y="0"/>
                </a:lnTo>
                <a:lnTo>
                  <a:pt x="3548417" y="0"/>
                </a:lnTo>
              </a:path>
            </a:pathLst>
          </a:cu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/>
      <p:bldP spid="61" grpId="0" animBg="1"/>
      <p:bldP spid="78" grpId="0"/>
      <p:bldP spid="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3"/>
          <p:cNvSpPr txBox="1">
            <a:spLocks noChangeArrowheads="1"/>
          </p:cNvSpPr>
          <p:nvPr/>
        </p:nvSpPr>
        <p:spPr bwMode="black">
          <a:xfrm>
            <a:off x="307689" y="662740"/>
            <a:ext cx="4168777" cy="261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Plant, Controller, 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P, C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Linear, time invariant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Stabilizes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P</a:t>
            </a:r>
          </a:p>
          <a:p>
            <a:pPr marL="61913" indent="-233363" defTabSz="463550">
              <a:spcBef>
                <a:spcPct val="20000"/>
              </a:spcBef>
            </a:pPr>
            <a:r>
              <a:rPr lang="en-US" sz="24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Robustness of Stability</a:t>
            </a: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What is the smallest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(complex matrix)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such that feedback of 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)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and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 unstable? 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97532" y="11144"/>
            <a:ext cx="8199437" cy="457200"/>
          </a:xfrm>
        </p:spPr>
        <p:txBody>
          <a:bodyPr/>
          <a:lstStyle/>
          <a:p>
            <a:pPr marL="0" indent="0" defTabSz="463550">
              <a:spcBef>
                <a:spcPts val="2400"/>
              </a:spcBef>
            </a:pP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Interpretation of Robustness Margin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1156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6" name="Group 135"/>
          <p:cNvGrpSpPr/>
          <p:nvPr/>
        </p:nvGrpSpPr>
        <p:grpSpPr>
          <a:xfrm>
            <a:off x="4795070" y="1929451"/>
            <a:ext cx="4253112" cy="1131289"/>
            <a:chOff x="4699820" y="1777051"/>
            <a:chExt cx="4253112" cy="1131289"/>
          </a:xfrm>
        </p:grpSpPr>
        <p:sp>
          <p:nvSpPr>
            <p:cNvPr id="45" name="Rectangle 44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6972735" y="1855517"/>
              <a:ext cx="331840" cy="2750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945088" y="1779583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807969" y="1989867"/>
              <a:ext cx="163997" cy="365839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7312574" y="1989867"/>
              <a:ext cx="220765" cy="302764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Rectangle 74"/>
            <p:cNvSpPr/>
            <p:nvPr/>
          </p:nvSpPr>
          <p:spPr bwMode="auto">
            <a:xfrm>
              <a:off x="6701935" y="1777051"/>
              <a:ext cx="1859595" cy="873081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725687" y="728407"/>
            <a:ext cx="3454860" cy="951635"/>
            <a:chOff x="761310" y="719938"/>
            <a:chExt cx="3454860" cy="951635"/>
          </a:xfrm>
        </p:grpSpPr>
        <p:sp>
          <p:nvSpPr>
            <p:cNvPr id="62" name="Rectangle 61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9" name="Straight Arrow Connector 68"/>
            <p:cNvCxnSpPr>
              <a:stCxn id="65" idx="3"/>
              <a:endCxn id="68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0" name="Straight Arrow Connector 69"/>
            <p:cNvCxnSpPr>
              <a:stCxn id="68" idx="6"/>
              <a:endCxn id="62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1" name="Straight Arrow Connector 70"/>
            <p:cNvCxnSpPr>
              <a:stCxn id="62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3" name="Freeform 72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7" name="Straight Arrow Connector 76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9" name="TextBox 98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3" name="Straight Arrow Connector 102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37" name="Group 136"/>
          <p:cNvGrpSpPr/>
          <p:nvPr/>
        </p:nvGrpSpPr>
        <p:grpSpPr>
          <a:xfrm>
            <a:off x="166255" y="5096911"/>
            <a:ext cx="4370119" cy="1624522"/>
            <a:chOff x="4633105" y="1372019"/>
            <a:chExt cx="4370119" cy="1624522"/>
          </a:xfrm>
        </p:grpSpPr>
        <p:sp>
          <p:nvSpPr>
            <p:cNvPr id="138" name="Rectangle 137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41" name="Straight Arrow Connector 140"/>
            <p:cNvCxnSpPr>
              <a:stCxn id="139" idx="3"/>
              <a:endCxn id="140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2" name="Straight Arrow Connector 141"/>
            <p:cNvCxnSpPr>
              <a:stCxn id="138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3" name="Freeform 142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45" name="Straight Arrow Connector 144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6" name="TextBox 145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148" name="Straight Connector 147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Straight Arrow Connector 148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0" name="Straight Arrow Connector 149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1" name="Oval 150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6972735" y="1436078"/>
              <a:ext cx="331840" cy="2750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6958669" y="1372019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54" name="Freeform 153"/>
            <p:cNvSpPr/>
            <p:nvPr/>
          </p:nvSpPr>
          <p:spPr bwMode="auto">
            <a:xfrm>
              <a:off x="6770664" y="1571502"/>
              <a:ext cx="201304" cy="784203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5" name="Freeform 154"/>
            <p:cNvSpPr/>
            <p:nvPr/>
          </p:nvSpPr>
          <p:spPr bwMode="auto">
            <a:xfrm>
              <a:off x="7312575" y="1571503"/>
              <a:ext cx="218109" cy="721128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56" name="Straight Arrow Connector 155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7" name="Straight Arrow Connector 156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8" name="Rectangle 157"/>
            <p:cNvSpPr/>
            <p:nvPr/>
          </p:nvSpPr>
          <p:spPr bwMode="auto">
            <a:xfrm>
              <a:off x="4633105" y="1880261"/>
              <a:ext cx="4370119" cy="1116280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4672367" y="5298666"/>
            <a:ext cx="4370119" cy="1425039"/>
            <a:chOff x="4633105" y="1571502"/>
            <a:chExt cx="4370119" cy="1425039"/>
          </a:xfrm>
        </p:grpSpPr>
        <p:sp>
          <p:nvSpPr>
            <p:cNvPr id="208" name="Rectangle 207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09" name="Rectangle 208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10" name="Oval 209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11" name="Straight Arrow Connector 210"/>
            <p:cNvCxnSpPr>
              <a:stCxn id="209" idx="3"/>
              <a:endCxn id="210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2" name="Straight Arrow Connector 211"/>
            <p:cNvCxnSpPr>
              <a:stCxn id="208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13" name="Freeform 212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14" name="Oval 213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15" name="Straight Arrow Connector 214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16" name="TextBox 215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218" name="Straight Connector 217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9" name="Straight Arrow Connector 218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0" name="Straight Arrow Connector 219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1" name="Oval 220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24" name="Freeform 223"/>
            <p:cNvSpPr/>
            <p:nvPr/>
          </p:nvSpPr>
          <p:spPr bwMode="auto">
            <a:xfrm>
              <a:off x="6770664" y="1571502"/>
              <a:ext cx="201304" cy="784203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25" name="Freeform 224"/>
            <p:cNvSpPr/>
            <p:nvPr/>
          </p:nvSpPr>
          <p:spPr bwMode="auto">
            <a:xfrm>
              <a:off x="7312575" y="1571503"/>
              <a:ext cx="218109" cy="721128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26" name="Straight Arrow Connector 225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7" name="Straight Arrow Connector 226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8" name="Rectangle 227"/>
            <p:cNvSpPr/>
            <p:nvPr/>
          </p:nvSpPr>
          <p:spPr bwMode="auto">
            <a:xfrm>
              <a:off x="4633105" y="1880261"/>
              <a:ext cx="4370119" cy="1116280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pic>
        <p:nvPicPr>
          <p:cNvPr id="93" name="Picture 9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7146072" y="4938007"/>
            <a:ext cx="436915" cy="231580"/>
          </a:xfrm>
          <a:prstGeom prst="rect">
            <a:avLst/>
          </a:prstGeom>
          <a:noFill/>
          <a:ln/>
          <a:effectLst/>
        </p:spPr>
      </p:pic>
      <p:grpSp>
        <p:nvGrpSpPr>
          <p:cNvPr id="232" name="Group 231"/>
          <p:cNvGrpSpPr/>
          <p:nvPr/>
        </p:nvGrpSpPr>
        <p:grpSpPr>
          <a:xfrm>
            <a:off x="122832" y="3384640"/>
            <a:ext cx="8966579" cy="1228296"/>
            <a:chOff x="122832" y="3671248"/>
            <a:chExt cx="8966579" cy="1228296"/>
          </a:xfrm>
        </p:grpSpPr>
        <p:pic>
          <p:nvPicPr>
            <p:cNvPr id="206" name="Picture 205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556711" y="3781139"/>
              <a:ext cx="5261728" cy="81289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7980219" y="3775673"/>
              <a:ext cx="1056902" cy="61897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220420" y="3922510"/>
              <a:ext cx="1893400" cy="465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5" name="Picture 204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734868" y="4399395"/>
              <a:ext cx="1271353" cy="1914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4" name="Picture 203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1136652" y="4594481"/>
              <a:ext cx="1142523" cy="23353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1" name="Rectangle 230"/>
            <p:cNvSpPr/>
            <p:nvPr/>
          </p:nvSpPr>
          <p:spPr bwMode="auto">
            <a:xfrm>
              <a:off x="122832" y="3671248"/>
              <a:ext cx="8966579" cy="1228296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233" name="TextBox 232"/>
          <p:cNvSpPr txBox="1"/>
          <p:nvPr/>
        </p:nvSpPr>
        <p:spPr>
          <a:xfrm>
            <a:off x="2947911" y="4722127"/>
            <a:ext cx="3261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What does 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  interact with?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3"/>
          <p:cNvSpPr txBox="1">
            <a:spLocks noChangeArrowheads="1"/>
          </p:cNvSpPr>
          <p:nvPr/>
        </p:nvSpPr>
        <p:spPr bwMode="black">
          <a:xfrm>
            <a:off x="307689" y="662740"/>
            <a:ext cx="4168777" cy="261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Plant, Controller, 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P, C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Linear, time invariant</a:t>
            </a:r>
          </a:p>
          <a:p>
            <a:pPr marL="519113" marR="0" lvl="1" indent="-233363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Stabilizes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P</a:t>
            </a:r>
          </a:p>
          <a:p>
            <a:pPr marL="61913" indent="-233363" defTabSz="463550">
              <a:spcBef>
                <a:spcPct val="20000"/>
              </a:spcBef>
            </a:pPr>
            <a:r>
              <a:rPr lang="en-US" sz="24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Robustness of Stability</a:t>
            </a:r>
          </a:p>
          <a:p>
            <a:pPr marL="519113" lvl="1" indent="-233363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What is the smallest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(complex matrix)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such that feedback of 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lang="el-GR" sz="2000" dirty="0" smtClean="0">
                <a:solidFill>
                  <a:schemeClr val="tx1"/>
                </a:solidFill>
              </a:rPr>
              <a:t>Δ</a:t>
            </a:r>
            <a:r>
              <a:rPr lang="en-US" sz="2000" dirty="0" smtClean="0">
                <a:solidFill>
                  <a:schemeClr val="tx1"/>
                </a:solidFill>
              </a:rPr>
              <a:t>)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and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 unstable? 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97532" y="11144"/>
            <a:ext cx="8199437" cy="457200"/>
          </a:xfrm>
        </p:spPr>
        <p:txBody>
          <a:bodyPr/>
          <a:lstStyle/>
          <a:p>
            <a:pPr marL="0" indent="0" defTabSz="463550">
              <a:spcBef>
                <a:spcPts val="2400"/>
              </a:spcBef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en-US" sz="2400" dirty="0" smtClean="0">
                <a:solidFill>
                  <a:schemeClr val="tx1"/>
                </a:solidFill>
              </a:rPr>
              <a:t> is in feedback with  </a:t>
            </a:r>
            <a:endParaRPr lang="en-US" sz="2400" baseline="-250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1156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16" name="Group 115"/>
          <p:cNvGrpSpPr/>
          <p:nvPr/>
        </p:nvGrpSpPr>
        <p:grpSpPr>
          <a:xfrm>
            <a:off x="4795070" y="1929451"/>
            <a:ext cx="4253112" cy="1131289"/>
            <a:chOff x="4795070" y="1929451"/>
            <a:chExt cx="4253112" cy="1131289"/>
          </a:xfrm>
        </p:grpSpPr>
        <p:sp>
          <p:nvSpPr>
            <p:cNvPr id="45" name="Rectangle 44"/>
            <p:cNvSpPr/>
            <p:nvPr/>
          </p:nvSpPr>
          <p:spPr bwMode="auto">
            <a:xfrm>
              <a:off x="8010566" y="23099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5624206" y="23099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6433093" y="24538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6160546" y="25192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8546906" y="25192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5247280" y="25163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176839" y="24550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5315255" y="25186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8052688" y="22645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644914" y="22584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5052861" y="26919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6510074" y="21485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4795070" y="25174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7563634" y="24517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7067985" y="2007917"/>
              <a:ext cx="331840" cy="2750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040338" y="1931983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903219" y="2142267"/>
              <a:ext cx="163997" cy="365839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7407824" y="2142267"/>
              <a:ext cx="220765" cy="302764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 bwMode="auto">
            <a:xfrm>
              <a:off x="6550641" y="25175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>
              <a:off x="7700527" y="25175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Rectangle 74"/>
            <p:cNvSpPr/>
            <p:nvPr/>
          </p:nvSpPr>
          <p:spPr bwMode="auto">
            <a:xfrm>
              <a:off x="6797185" y="1929451"/>
              <a:ext cx="1859595" cy="873081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3" name="Group 60"/>
          <p:cNvGrpSpPr/>
          <p:nvPr/>
        </p:nvGrpSpPr>
        <p:grpSpPr>
          <a:xfrm>
            <a:off x="4725687" y="728407"/>
            <a:ext cx="3454860" cy="951635"/>
            <a:chOff x="761310" y="719938"/>
            <a:chExt cx="3454860" cy="951635"/>
          </a:xfrm>
        </p:grpSpPr>
        <p:sp>
          <p:nvSpPr>
            <p:cNvPr id="62" name="Rectangle 61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9" name="Straight Arrow Connector 68"/>
            <p:cNvCxnSpPr>
              <a:stCxn id="65" idx="3"/>
              <a:endCxn id="68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0" name="Straight Arrow Connector 69"/>
            <p:cNvCxnSpPr>
              <a:stCxn id="68" idx="6"/>
              <a:endCxn id="62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1" name="Straight Arrow Connector 70"/>
            <p:cNvCxnSpPr>
              <a:stCxn id="62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3" name="Freeform 72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7" name="Straight Arrow Connector 76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9" name="TextBox 98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3" name="Straight Arrow Connector 102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" name="Group 136"/>
          <p:cNvGrpSpPr/>
          <p:nvPr/>
        </p:nvGrpSpPr>
        <p:grpSpPr>
          <a:xfrm>
            <a:off x="166255" y="3322671"/>
            <a:ext cx="4370119" cy="1624522"/>
            <a:chOff x="4633105" y="1372019"/>
            <a:chExt cx="4370119" cy="1624522"/>
          </a:xfrm>
        </p:grpSpPr>
        <p:sp>
          <p:nvSpPr>
            <p:cNvPr id="138" name="Rectangle 137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41" name="Straight Arrow Connector 140"/>
            <p:cNvCxnSpPr>
              <a:stCxn id="139" idx="3"/>
              <a:endCxn id="140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2" name="Straight Arrow Connector 141"/>
            <p:cNvCxnSpPr>
              <a:stCxn id="138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3" name="Freeform 142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45" name="Straight Arrow Connector 144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6" name="TextBox 145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148" name="Straight Connector 147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Straight Arrow Connector 148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0" name="Straight Arrow Connector 149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1" name="Oval 150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6972735" y="1436078"/>
              <a:ext cx="331840" cy="2750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6958669" y="1372019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54" name="Freeform 153"/>
            <p:cNvSpPr/>
            <p:nvPr/>
          </p:nvSpPr>
          <p:spPr bwMode="auto">
            <a:xfrm>
              <a:off x="6770664" y="1571502"/>
              <a:ext cx="201304" cy="784203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5" name="Freeform 154"/>
            <p:cNvSpPr/>
            <p:nvPr/>
          </p:nvSpPr>
          <p:spPr bwMode="auto">
            <a:xfrm>
              <a:off x="7312575" y="1571503"/>
              <a:ext cx="218109" cy="721128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56" name="Straight Arrow Connector 155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7" name="Straight Arrow Connector 156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8" name="Rectangle 157"/>
            <p:cNvSpPr/>
            <p:nvPr/>
          </p:nvSpPr>
          <p:spPr bwMode="auto">
            <a:xfrm>
              <a:off x="4633105" y="1880261"/>
              <a:ext cx="4370119" cy="1116280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6" name="Group 206"/>
          <p:cNvGrpSpPr/>
          <p:nvPr/>
        </p:nvGrpSpPr>
        <p:grpSpPr>
          <a:xfrm>
            <a:off x="4672367" y="4083994"/>
            <a:ext cx="4370119" cy="1425039"/>
            <a:chOff x="4633105" y="1571502"/>
            <a:chExt cx="4370119" cy="1425039"/>
          </a:xfrm>
        </p:grpSpPr>
        <p:sp>
          <p:nvSpPr>
            <p:cNvPr id="208" name="Rectangle 207"/>
            <p:cNvSpPr/>
            <p:nvPr/>
          </p:nvSpPr>
          <p:spPr bwMode="auto">
            <a:xfrm>
              <a:off x="791531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09" name="Rectangle 208"/>
            <p:cNvSpPr/>
            <p:nvPr/>
          </p:nvSpPr>
          <p:spPr bwMode="auto">
            <a:xfrm>
              <a:off x="5528956" y="2157512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10" name="Oval 209"/>
            <p:cNvSpPr/>
            <p:nvPr/>
          </p:nvSpPr>
          <p:spPr bwMode="auto">
            <a:xfrm>
              <a:off x="6337843" y="2301407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11" name="Straight Arrow Connector 210"/>
            <p:cNvCxnSpPr>
              <a:stCxn id="209" idx="3"/>
              <a:endCxn id="210" idx="2"/>
            </p:cNvCxnSpPr>
            <p:nvPr/>
          </p:nvCxnSpPr>
          <p:spPr bwMode="auto">
            <a:xfrm flipV="1">
              <a:off x="6065296" y="2366815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2" name="Straight Arrow Connector 211"/>
            <p:cNvCxnSpPr>
              <a:stCxn id="208" idx="3"/>
            </p:cNvCxnSpPr>
            <p:nvPr/>
          </p:nvCxnSpPr>
          <p:spPr bwMode="auto">
            <a:xfrm>
              <a:off x="8451656" y="2366816"/>
              <a:ext cx="501276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13" name="Freeform 212"/>
            <p:cNvSpPr/>
            <p:nvPr/>
          </p:nvSpPr>
          <p:spPr bwMode="auto">
            <a:xfrm>
              <a:off x="5152030" y="2363905"/>
              <a:ext cx="3514300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14" name="Oval 213"/>
            <p:cNvSpPr/>
            <p:nvPr/>
          </p:nvSpPr>
          <p:spPr bwMode="auto">
            <a:xfrm>
              <a:off x="5081589" y="2302678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15" name="Straight Arrow Connector 214"/>
            <p:cNvCxnSpPr/>
            <p:nvPr/>
          </p:nvCxnSpPr>
          <p:spPr bwMode="auto">
            <a:xfrm>
              <a:off x="5220005" y="2366283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16" name="TextBox 215"/>
            <p:cNvSpPr txBox="1"/>
            <p:nvPr/>
          </p:nvSpPr>
          <p:spPr>
            <a:xfrm>
              <a:off x="7957438" y="2112145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5549664" y="2106031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218" name="Straight Connector 217"/>
            <p:cNvCxnSpPr/>
            <p:nvPr/>
          </p:nvCxnSpPr>
          <p:spPr bwMode="auto">
            <a:xfrm>
              <a:off x="4957611" y="2539516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9" name="Straight Arrow Connector 218"/>
            <p:cNvCxnSpPr/>
            <p:nvPr/>
          </p:nvCxnSpPr>
          <p:spPr bwMode="auto">
            <a:xfrm>
              <a:off x="6414824" y="1996194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0" name="Straight Arrow Connector 219"/>
            <p:cNvCxnSpPr/>
            <p:nvPr/>
          </p:nvCxnSpPr>
          <p:spPr bwMode="auto">
            <a:xfrm>
              <a:off x="4699820" y="2365016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1" name="Oval 220"/>
            <p:cNvSpPr/>
            <p:nvPr/>
          </p:nvSpPr>
          <p:spPr bwMode="auto">
            <a:xfrm>
              <a:off x="7468384" y="2299374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24" name="Freeform 223"/>
            <p:cNvSpPr/>
            <p:nvPr/>
          </p:nvSpPr>
          <p:spPr bwMode="auto">
            <a:xfrm>
              <a:off x="6770664" y="1571502"/>
              <a:ext cx="201304" cy="784203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25" name="Freeform 224"/>
            <p:cNvSpPr/>
            <p:nvPr/>
          </p:nvSpPr>
          <p:spPr bwMode="auto">
            <a:xfrm>
              <a:off x="7312575" y="1571503"/>
              <a:ext cx="218109" cy="721128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226" name="Straight Arrow Connector 225"/>
            <p:cNvCxnSpPr/>
            <p:nvPr/>
          </p:nvCxnSpPr>
          <p:spPr bwMode="auto">
            <a:xfrm>
              <a:off x="6455391" y="2365148"/>
              <a:ext cx="101545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7" name="Straight Arrow Connector 226"/>
            <p:cNvCxnSpPr/>
            <p:nvPr/>
          </p:nvCxnSpPr>
          <p:spPr bwMode="auto">
            <a:xfrm>
              <a:off x="7605277" y="2365141"/>
              <a:ext cx="31724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8" name="Rectangle 227"/>
            <p:cNvSpPr/>
            <p:nvPr/>
          </p:nvSpPr>
          <p:spPr bwMode="auto">
            <a:xfrm>
              <a:off x="4633105" y="1880261"/>
              <a:ext cx="4370119" cy="1116280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pic>
        <p:nvPicPr>
          <p:cNvPr id="112" name="Picture 11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255256" y="3723335"/>
            <a:ext cx="436915" cy="231580"/>
          </a:xfrm>
          <a:prstGeom prst="rect">
            <a:avLst/>
          </a:prstGeom>
          <a:noFill/>
          <a:ln/>
          <a:effectLst/>
        </p:spPr>
      </p:pic>
      <p:grpSp>
        <p:nvGrpSpPr>
          <p:cNvPr id="110" name="Group 109"/>
          <p:cNvGrpSpPr/>
          <p:nvPr/>
        </p:nvGrpSpPr>
        <p:grpSpPr>
          <a:xfrm>
            <a:off x="2169996" y="5387143"/>
            <a:ext cx="1351129" cy="1191078"/>
            <a:chOff x="2169996" y="5387143"/>
            <a:chExt cx="1351129" cy="1191078"/>
          </a:xfrm>
        </p:grpSpPr>
        <p:sp>
          <p:nvSpPr>
            <p:cNvPr id="96" name="TextBox 95"/>
            <p:cNvSpPr txBox="1"/>
            <p:nvPr/>
          </p:nvSpPr>
          <p:spPr>
            <a:xfrm>
              <a:off x="2675331" y="5387143"/>
              <a:ext cx="329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2169996" y="5595582"/>
              <a:ext cx="504968" cy="668740"/>
            </a:xfrm>
            <a:custGeom>
              <a:avLst/>
              <a:gdLst>
                <a:gd name="connsiteX0" fmla="*/ 532263 w 682389"/>
                <a:gd name="connsiteY0" fmla="*/ 668740 h 668740"/>
                <a:gd name="connsiteX1" fmla="*/ 0 w 682389"/>
                <a:gd name="connsiteY1" fmla="*/ 668740 h 668740"/>
                <a:gd name="connsiteX2" fmla="*/ 0 w 682389"/>
                <a:gd name="connsiteY2" fmla="*/ 0 h 668740"/>
                <a:gd name="connsiteX3" fmla="*/ 682389 w 682389"/>
                <a:gd name="connsiteY3" fmla="*/ 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89" h="668740">
                  <a:moveTo>
                    <a:pt x="532263" y="668740"/>
                  </a:moveTo>
                  <a:lnTo>
                    <a:pt x="0" y="668740"/>
                  </a:lnTo>
                  <a:lnTo>
                    <a:pt x="0" y="0"/>
                  </a:lnTo>
                  <a:lnTo>
                    <a:pt x="682389" y="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2675680" y="5418163"/>
              <a:ext cx="381421" cy="347208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043453" y="5595582"/>
              <a:ext cx="477672" cy="668740"/>
            </a:xfrm>
            <a:custGeom>
              <a:avLst/>
              <a:gdLst>
                <a:gd name="connsiteX0" fmla="*/ 0 w 477672"/>
                <a:gd name="connsiteY0" fmla="*/ 0 h 668740"/>
                <a:gd name="connsiteX1" fmla="*/ 477672 w 477672"/>
                <a:gd name="connsiteY1" fmla="*/ 0 h 668740"/>
                <a:gd name="connsiteX2" fmla="*/ 477672 w 477672"/>
                <a:gd name="connsiteY2" fmla="*/ 668740 h 668740"/>
                <a:gd name="connsiteX3" fmla="*/ 136478 w 477672"/>
                <a:gd name="connsiteY3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72" h="668740">
                  <a:moveTo>
                    <a:pt x="0" y="0"/>
                  </a:moveTo>
                  <a:lnTo>
                    <a:pt x="477672" y="0"/>
                  </a:lnTo>
                  <a:lnTo>
                    <a:pt x="477672" y="668740"/>
                  </a:lnTo>
                  <a:lnTo>
                    <a:pt x="136478" y="66874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2567446" y="6127844"/>
              <a:ext cx="564994" cy="299467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93" name="Rectangle 92"/>
            <p:cNvSpPr/>
            <p:nvPr/>
          </p:nvSpPr>
          <p:spPr bwMode="auto">
            <a:xfrm>
              <a:off x="2552134" y="5977719"/>
              <a:ext cx="627797" cy="600502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105" name="Freeform 104"/>
          <p:cNvSpPr/>
          <p:nvPr/>
        </p:nvSpPr>
        <p:spPr bwMode="auto">
          <a:xfrm>
            <a:off x="4094328" y="3125337"/>
            <a:ext cx="1337481" cy="580030"/>
          </a:xfrm>
          <a:custGeom>
            <a:avLst/>
            <a:gdLst>
              <a:gd name="connsiteX0" fmla="*/ 1337481 w 1337481"/>
              <a:gd name="connsiteY0" fmla="*/ 0 h 580030"/>
              <a:gd name="connsiteX1" fmla="*/ 887105 w 1337481"/>
              <a:gd name="connsiteY1" fmla="*/ 286603 h 580030"/>
              <a:gd name="connsiteX2" fmla="*/ 191069 w 1337481"/>
              <a:gd name="connsiteY2" fmla="*/ 532263 h 580030"/>
              <a:gd name="connsiteX3" fmla="*/ 0 w 1337481"/>
              <a:gd name="connsiteY3" fmla="*/ 573206 h 58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481" h="580030">
                <a:moveTo>
                  <a:pt x="1337481" y="0"/>
                </a:moveTo>
                <a:cubicBezTo>
                  <a:pt x="1207827" y="98946"/>
                  <a:pt x="1078174" y="197893"/>
                  <a:pt x="887105" y="286603"/>
                </a:cubicBezTo>
                <a:cubicBezTo>
                  <a:pt x="696036" y="375313"/>
                  <a:pt x="338920" y="484496"/>
                  <a:pt x="191069" y="532263"/>
                </a:cubicBezTo>
                <a:cubicBezTo>
                  <a:pt x="43218" y="580030"/>
                  <a:pt x="21609" y="576618"/>
                  <a:pt x="0" y="573206"/>
                </a:cubicBezTo>
              </a:path>
            </a:pathLst>
          </a:cu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06" name="Freeform 105"/>
          <p:cNvSpPr/>
          <p:nvPr/>
        </p:nvSpPr>
        <p:spPr bwMode="auto">
          <a:xfrm>
            <a:off x="4640239" y="3985146"/>
            <a:ext cx="368489" cy="272955"/>
          </a:xfrm>
          <a:custGeom>
            <a:avLst/>
            <a:gdLst>
              <a:gd name="connsiteX0" fmla="*/ 0 w 368489"/>
              <a:gd name="connsiteY0" fmla="*/ 0 h 272955"/>
              <a:gd name="connsiteX1" fmla="*/ 232012 w 368489"/>
              <a:gd name="connsiteY1" fmla="*/ 54591 h 272955"/>
              <a:gd name="connsiteX2" fmla="*/ 368489 w 368489"/>
              <a:gd name="connsiteY2" fmla="*/ 272955 h 27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489" h="272955">
                <a:moveTo>
                  <a:pt x="0" y="0"/>
                </a:moveTo>
                <a:cubicBezTo>
                  <a:pt x="85298" y="4549"/>
                  <a:pt x="170597" y="9098"/>
                  <a:pt x="232012" y="54591"/>
                </a:cubicBezTo>
                <a:cubicBezTo>
                  <a:pt x="293427" y="100084"/>
                  <a:pt x="330958" y="186519"/>
                  <a:pt x="368489" y="272955"/>
                </a:cubicBezTo>
              </a:path>
            </a:pathLst>
          </a:cu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08" name="Freeform 107"/>
          <p:cNvSpPr/>
          <p:nvPr/>
        </p:nvSpPr>
        <p:spPr bwMode="auto">
          <a:xfrm>
            <a:off x="3712191" y="5622878"/>
            <a:ext cx="1160060" cy="600501"/>
          </a:xfrm>
          <a:custGeom>
            <a:avLst/>
            <a:gdLst>
              <a:gd name="connsiteX0" fmla="*/ 1487606 w 1487606"/>
              <a:gd name="connsiteY0" fmla="*/ 0 h 805218"/>
              <a:gd name="connsiteX1" fmla="*/ 1173707 w 1487606"/>
              <a:gd name="connsiteY1" fmla="*/ 491319 h 805218"/>
              <a:gd name="connsiteX2" fmla="*/ 627797 w 1487606"/>
              <a:gd name="connsiteY2" fmla="*/ 750626 h 805218"/>
              <a:gd name="connsiteX3" fmla="*/ 0 w 1487606"/>
              <a:gd name="connsiteY3" fmla="*/ 805218 h 80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7606" h="805218">
                <a:moveTo>
                  <a:pt x="1487606" y="0"/>
                </a:moveTo>
                <a:cubicBezTo>
                  <a:pt x="1402307" y="183107"/>
                  <a:pt x="1317009" y="366215"/>
                  <a:pt x="1173707" y="491319"/>
                </a:cubicBezTo>
                <a:cubicBezTo>
                  <a:pt x="1030406" y="616423"/>
                  <a:pt x="823415" y="698310"/>
                  <a:pt x="627797" y="750626"/>
                </a:cubicBezTo>
                <a:cubicBezTo>
                  <a:pt x="432179" y="802942"/>
                  <a:pt x="216089" y="804080"/>
                  <a:pt x="0" y="805218"/>
                </a:cubicBezTo>
              </a:path>
            </a:pathLst>
          </a:cu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109" name="Picture 108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6053851" y="109184"/>
            <a:ext cx="366015" cy="300012"/>
          </a:xfrm>
          <a:prstGeom prst="rect">
            <a:avLst/>
          </a:prstGeom>
          <a:noFill/>
          <a:ln/>
          <a:effectLst/>
        </p:spPr>
      </p:pic>
      <p:sp>
        <p:nvSpPr>
          <p:cNvPr id="104" name="TextBox 103"/>
          <p:cNvSpPr txBox="1"/>
          <p:nvPr/>
        </p:nvSpPr>
        <p:spPr>
          <a:xfrm>
            <a:off x="122829" y="5543264"/>
            <a:ext cx="1924334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/>
                </a:solidFill>
              </a:rPr>
              <a:t>Uncertain closed-loop system represented as feedback between </a:t>
            </a:r>
            <a:r>
              <a:rPr lang="en-US" sz="1200" u="sng" dirty="0" smtClean="0">
                <a:solidFill>
                  <a:schemeClr val="tx1"/>
                </a:solidFill>
              </a:rPr>
              <a:t>known</a:t>
            </a:r>
            <a:r>
              <a:rPr lang="en-US" sz="1200" dirty="0" smtClean="0">
                <a:solidFill>
                  <a:schemeClr val="tx1"/>
                </a:solidFill>
              </a:rPr>
              <a:t> and </a:t>
            </a:r>
            <a:r>
              <a:rPr lang="en-US" sz="1200" u="sng" dirty="0" smtClean="0">
                <a:solidFill>
                  <a:schemeClr val="tx1"/>
                </a:solidFill>
              </a:rPr>
              <a:t>unknown</a:t>
            </a:r>
            <a:r>
              <a:rPr lang="en-US" sz="1200" dirty="0" smtClean="0">
                <a:solidFill>
                  <a:schemeClr val="tx1"/>
                </a:solidFill>
              </a:rPr>
              <a:t> part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7296" y="5190697"/>
            <a:ext cx="2347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Remember this picture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8" grpId="0" animBg="1"/>
      <p:bldP spid="104" grpId="0" animBg="1"/>
      <p:bldP spid="1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Relation to 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distance of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I+PC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 to 0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Are these the same idea?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272949" y="1146409"/>
            <a:ext cx="3753134" cy="8309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There exists small </a:t>
            </a:r>
            <a:r>
              <a:rPr lang="el-GR" sz="2400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 to make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I+P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sz="2400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) = 0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55141" y="698307"/>
            <a:ext cx="2254149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I+PC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) ≈ 0</a:t>
            </a:r>
            <a:endParaRPr lang="en-US" sz="2400" dirty="0"/>
          </a:p>
        </p:txBody>
      </p:sp>
      <p:cxnSp>
        <p:nvCxnSpPr>
          <p:cNvPr id="9" name="Straight Arrow Connector 8"/>
          <p:cNvCxnSpPr>
            <a:stCxn id="6" idx="3"/>
            <a:endCxn id="7" idx="1"/>
          </p:cNvCxnSpPr>
          <p:nvPr/>
        </p:nvCxnSpPr>
        <p:spPr bwMode="auto">
          <a:xfrm flipV="1">
            <a:off x="4026083" y="929140"/>
            <a:ext cx="2129058" cy="632768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806280" y="780176"/>
            <a:ext cx="68011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?</a:t>
            </a:r>
            <a:endParaRPr lang="en-US" sz="2400" dirty="0"/>
          </a:p>
        </p:txBody>
      </p:sp>
      <p:grpSp>
        <p:nvGrpSpPr>
          <p:cNvPr id="267" name="Group 266"/>
          <p:cNvGrpSpPr/>
          <p:nvPr/>
        </p:nvGrpSpPr>
        <p:grpSpPr>
          <a:xfrm>
            <a:off x="20795" y="2222500"/>
            <a:ext cx="2571750" cy="2200275"/>
            <a:chOff x="20795" y="2222500"/>
            <a:chExt cx="2571750" cy="2200275"/>
          </a:xfrm>
        </p:grpSpPr>
        <p:grpSp>
          <p:nvGrpSpPr>
            <p:cNvPr id="3" name="Group 91"/>
            <p:cNvGrpSpPr>
              <a:grpSpLocks noChangeAspect="1"/>
            </p:cNvGrpSpPr>
            <p:nvPr/>
          </p:nvGrpSpPr>
          <p:grpSpPr bwMode="auto">
            <a:xfrm>
              <a:off x="20795" y="2222500"/>
              <a:ext cx="2571750" cy="2200275"/>
              <a:chOff x="314" y="1400"/>
              <a:chExt cx="1620" cy="1386"/>
            </a:xfrm>
          </p:grpSpPr>
          <p:sp>
            <p:nvSpPr>
              <p:cNvPr id="1114" name="AutoShape 90"/>
              <p:cNvSpPr>
                <a:spLocks noChangeAspect="1" noChangeArrowheads="1" noTextEdit="1"/>
              </p:cNvSpPr>
              <p:nvPr/>
            </p:nvSpPr>
            <p:spPr bwMode="auto">
              <a:xfrm>
                <a:off x="314" y="1400"/>
                <a:ext cx="1620" cy="1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6" name="Rectangle 92"/>
              <p:cNvSpPr>
                <a:spLocks noChangeArrowheads="1"/>
              </p:cNvSpPr>
              <p:nvPr/>
            </p:nvSpPr>
            <p:spPr bwMode="auto">
              <a:xfrm>
                <a:off x="525" y="1506"/>
                <a:ext cx="1256" cy="11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7" name="Rectangle 93"/>
              <p:cNvSpPr>
                <a:spLocks noChangeArrowheads="1"/>
              </p:cNvSpPr>
              <p:nvPr/>
            </p:nvSpPr>
            <p:spPr bwMode="auto">
              <a:xfrm>
                <a:off x="525" y="1506"/>
                <a:ext cx="1256" cy="1127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8" name="Line 94"/>
              <p:cNvSpPr>
                <a:spLocks noChangeShapeType="1"/>
              </p:cNvSpPr>
              <p:nvPr/>
            </p:nvSpPr>
            <p:spPr bwMode="auto">
              <a:xfrm flipV="1">
                <a:off x="525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9" name="Line 95"/>
              <p:cNvSpPr>
                <a:spLocks noChangeShapeType="1"/>
              </p:cNvSpPr>
              <p:nvPr/>
            </p:nvSpPr>
            <p:spPr bwMode="auto">
              <a:xfrm flipV="1">
                <a:off x="803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0" name="Line 96"/>
              <p:cNvSpPr>
                <a:spLocks noChangeShapeType="1"/>
              </p:cNvSpPr>
              <p:nvPr/>
            </p:nvSpPr>
            <p:spPr bwMode="auto">
              <a:xfrm flipV="1">
                <a:off x="1081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1" name="Line 97"/>
              <p:cNvSpPr>
                <a:spLocks noChangeShapeType="1"/>
              </p:cNvSpPr>
              <p:nvPr/>
            </p:nvSpPr>
            <p:spPr bwMode="auto">
              <a:xfrm flipV="1">
                <a:off x="1363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2" name="Line 98"/>
              <p:cNvSpPr>
                <a:spLocks noChangeShapeType="1"/>
              </p:cNvSpPr>
              <p:nvPr/>
            </p:nvSpPr>
            <p:spPr bwMode="auto">
              <a:xfrm flipV="1">
                <a:off x="1641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3" name="Line 99"/>
              <p:cNvSpPr>
                <a:spLocks noChangeShapeType="1"/>
              </p:cNvSpPr>
              <p:nvPr/>
            </p:nvSpPr>
            <p:spPr bwMode="auto">
              <a:xfrm>
                <a:off x="525" y="2633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4" name="Line 100"/>
              <p:cNvSpPr>
                <a:spLocks noChangeShapeType="1"/>
              </p:cNvSpPr>
              <p:nvPr/>
            </p:nvSpPr>
            <p:spPr bwMode="auto">
              <a:xfrm>
                <a:off x="525" y="2492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5" name="Line 101"/>
              <p:cNvSpPr>
                <a:spLocks noChangeShapeType="1"/>
              </p:cNvSpPr>
              <p:nvPr/>
            </p:nvSpPr>
            <p:spPr bwMode="auto">
              <a:xfrm>
                <a:off x="525" y="2351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6" name="Line 102"/>
              <p:cNvSpPr>
                <a:spLocks noChangeShapeType="1"/>
              </p:cNvSpPr>
              <p:nvPr/>
            </p:nvSpPr>
            <p:spPr bwMode="auto">
              <a:xfrm>
                <a:off x="525" y="221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7" name="Line 103"/>
              <p:cNvSpPr>
                <a:spLocks noChangeShapeType="1"/>
              </p:cNvSpPr>
              <p:nvPr/>
            </p:nvSpPr>
            <p:spPr bwMode="auto">
              <a:xfrm>
                <a:off x="525" y="207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8" name="Line 104"/>
              <p:cNvSpPr>
                <a:spLocks noChangeShapeType="1"/>
              </p:cNvSpPr>
              <p:nvPr/>
            </p:nvSpPr>
            <p:spPr bwMode="auto">
              <a:xfrm>
                <a:off x="525" y="1929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9" name="Line 105"/>
              <p:cNvSpPr>
                <a:spLocks noChangeShapeType="1"/>
              </p:cNvSpPr>
              <p:nvPr/>
            </p:nvSpPr>
            <p:spPr bwMode="auto">
              <a:xfrm>
                <a:off x="525" y="1788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0" name="Line 106"/>
              <p:cNvSpPr>
                <a:spLocks noChangeShapeType="1"/>
              </p:cNvSpPr>
              <p:nvPr/>
            </p:nvSpPr>
            <p:spPr bwMode="auto">
              <a:xfrm>
                <a:off x="525" y="1647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1" name="Line 107"/>
              <p:cNvSpPr>
                <a:spLocks noChangeShapeType="1"/>
              </p:cNvSpPr>
              <p:nvPr/>
            </p:nvSpPr>
            <p:spPr bwMode="auto">
              <a:xfrm>
                <a:off x="525" y="150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2" name="Line 108"/>
              <p:cNvSpPr>
                <a:spLocks noChangeShapeType="1"/>
              </p:cNvSpPr>
              <p:nvPr/>
            </p:nvSpPr>
            <p:spPr bwMode="auto">
              <a:xfrm>
                <a:off x="525" y="150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3" name="Line 109"/>
              <p:cNvSpPr>
                <a:spLocks noChangeShapeType="1"/>
              </p:cNvSpPr>
              <p:nvPr/>
            </p:nvSpPr>
            <p:spPr bwMode="auto">
              <a:xfrm>
                <a:off x="525" y="2633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4" name="Line 110"/>
              <p:cNvSpPr>
                <a:spLocks noChangeShapeType="1"/>
              </p:cNvSpPr>
              <p:nvPr/>
            </p:nvSpPr>
            <p:spPr bwMode="auto">
              <a:xfrm flipV="1">
                <a:off x="1781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5" name="Line 111"/>
              <p:cNvSpPr>
                <a:spLocks noChangeShapeType="1"/>
              </p:cNvSpPr>
              <p:nvPr/>
            </p:nvSpPr>
            <p:spPr bwMode="auto">
              <a:xfrm flipV="1">
                <a:off x="525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6" name="Line 112"/>
              <p:cNvSpPr>
                <a:spLocks noChangeShapeType="1"/>
              </p:cNvSpPr>
              <p:nvPr/>
            </p:nvSpPr>
            <p:spPr bwMode="auto">
              <a:xfrm>
                <a:off x="525" y="2633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7" name="Line 113"/>
              <p:cNvSpPr>
                <a:spLocks noChangeShapeType="1"/>
              </p:cNvSpPr>
              <p:nvPr/>
            </p:nvSpPr>
            <p:spPr bwMode="auto">
              <a:xfrm flipV="1">
                <a:off x="525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8" name="Line 114"/>
              <p:cNvSpPr>
                <a:spLocks noChangeShapeType="1"/>
              </p:cNvSpPr>
              <p:nvPr/>
            </p:nvSpPr>
            <p:spPr bwMode="auto">
              <a:xfrm flipV="1">
                <a:off x="525" y="2618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9" name="Line 115"/>
              <p:cNvSpPr>
                <a:spLocks noChangeShapeType="1"/>
              </p:cNvSpPr>
              <p:nvPr/>
            </p:nvSpPr>
            <p:spPr bwMode="auto">
              <a:xfrm>
                <a:off x="525" y="150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0" name="Rectangle 116"/>
              <p:cNvSpPr>
                <a:spLocks noChangeArrowheads="1"/>
              </p:cNvSpPr>
              <p:nvPr/>
            </p:nvSpPr>
            <p:spPr bwMode="auto">
              <a:xfrm>
                <a:off x="498" y="2645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41" name="Line 117"/>
              <p:cNvSpPr>
                <a:spLocks noChangeShapeType="1"/>
              </p:cNvSpPr>
              <p:nvPr/>
            </p:nvSpPr>
            <p:spPr bwMode="auto">
              <a:xfrm flipV="1">
                <a:off x="803" y="2618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2" name="Line 118"/>
              <p:cNvSpPr>
                <a:spLocks noChangeShapeType="1"/>
              </p:cNvSpPr>
              <p:nvPr/>
            </p:nvSpPr>
            <p:spPr bwMode="auto">
              <a:xfrm>
                <a:off x="803" y="150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3" name="Rectangle 119"/>
              <p:cNvSpPr>
                <a:spLocks noChangeArrowheads="1"/>
              </p:cNvSpPr>
              <p:nvPr/>
            </p:nvSpPr>
            <p:spPr bwMode="auto">
              <a:xfrm>
                <a:off x="791" y="2645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44" name="Line 120"/>
              <p:cNvSpPr>
                <a:spLocks noChangeShapeType="1"/>
              </p:cNvSpPr>
              <p:nvPr/>
            </p:nvSpPr>
            <p:spPr bwMode="auto">
              <a:xfrm flipV="1">
                <a:off x="1081" y="2618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5" name="Line 121"/>
              <p:cNvSpPr>
                <a:spLocks noChangeShapeType="1"/>
              </p:cNvSpPr>
              <p:nvPr/>
            </p:nvSpPr>
            <p:spPr bwMode="auto">
              <a:xfrm>
                <a:off x="1081" y="150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6" name="Rectangle 122"/>
              <p:cNvSpPr>
                <a:spLocks noChangeArrowheads="1"/>
              </p:cNvSpPr>
              <p:nvPr/>
            </p:nvSpPr>
            <p:spPr bwMode="auto">
              <a:xfrm>
                <a:off x="1069" y="2645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47" name="Line 123"/>
              <p:cNvSpPr>
                <a:spLocks noChangeShapeType="1"/>
              </p:cNvSpPr>
              <p:nvPr/>
            </p:nvSpPr>
            <p:spPr bwMode="auto">
              <a:xfrm flipV="1">
                <a:off x="1363" y="2618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8" name="Line 124"/>
              <p:cNvSpPr>
                <a:spLocks noChangeShapeType="1"/>
              </p:cNvSpPr>
              <p:nvPr/>
            </p:nvSpPr>
            <p:spPr bwMode="auto">
              <a:xfrm>
                <a:off x="1363" y="150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9" name="Rectangle 125"/>
              <p:cNvSpPr>
                <a:spLocks noChangeArrowheads="1"/>
              </p:cNvSpPr>
              <p:nvPr/>
            </p:nvSpPr>
            <p:spPr bwMode="auto">
              <a:xfrm>
                <a:off x="1351" y="2645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50" name="Line 126"/>
              <p:cNvSpPr>
                <a:spLocks noChangeShapeType="1"/>
              </p:cNvSpPr>
              <p:nvPr/>
            </p:nvSpPr>
            <p:spPr bwMode="auto">
              <a:xfrm flipV="1">
                <a:off x="1641" y="2618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1" name="Line 127"/>
              <p:cNvSpPr>
                <a:spLocks noChangeShapeType="1"/>
              </p:cNvSpPr>
              <p:nvPr/>
            </p:nvSpPr>
            <p:spPr bwMode="auto">
              <a:xfrm>
                <a:off x="1641" y="1506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2" name="Rectangle 128"/>
              <p:cNvSpPr>
                <a:spLocks noChangeArrowheads="1"/>
              </p:cNvSpPr>
              <p:nvPr/>
            </p:nvSpPr>
            <p:spPr bwMode="auto">
              <a:xfrm>
                <a:off x="1629" y="2645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6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53" name="Line 129"/>
              <p:cNvSpPr>
                <a:spLocks noChangeShapeType="1"/>
              </p:cNvSpPr>
              <p:nvPr/>
            </p:nvSpPr>
            <p:spPr bwMode="auto">
              <a:xfrm>
                <a:off x="525" y="263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4" name="Line 130"/>
              <p:cNvSpPr>
                <a:spLocks noChangeShapeType="1"/>
              </p:cNvSpPr>
              <p:nvPr/>
            </p:nvSpPr>
            <p:spPr bwMode="auto">
              <a:xfrm flipH="1">
                <a:off x="1766" y="2633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5" name="Rectangle 131"/>
              <p:cNvSpPr>
                <a:spLocks noChangeArrowheads="1"/>
              </p:cNvSpPr>
              <p:nvPr/>
            </p:nvSpPr>
            <p:spPr bwMode="auto">
              <a:xfrm>
                <a:off x="467" y="2602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56" name="Line 132"/>
              <p:cNvSpPr>
                <a:spLocks noChangeShapeType="1"/>
              </p:cNvSpPr>
              <p:nvPr/>
            </p:nvSpPr>
            <p:spPr bwMode="auto">
              <a:xfrm>
                <a:off x="525" y="249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7" name="Line 133"/>
              <p:cNvSpPr>
                <a:spLocks noChangeShapeType="1"/>
              </p:cNvSpPr>
              <p:nvPr/>
            </p:nvSpPr>
            <p:spPr bwMode="auto">
              <a:xfrm flipH="1">
                <a:off x="1766" y="2492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8" name="Rectangle 134"/>
              <p:cNvSpPr>
                <a:spLocks noChangeArrowheads="1"/>
              </p:cNvSpPr>
              <p:nvPr/>
            </p:nvSpPr>
            <p:spPr bwMode="auto">
              <a:xfrm>
                <a:off x="467" y="2461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59" name="Line 135"/>
              <p:cNvSpPr>
                <a:spLocks noChangeShapeType="1"/>
              </p:cNvSpPr>
              <p:nvPr/>
            </p:nvSpPr>
            <p:spPr bwMode="auto">
              <a:xfrm>
                <a:off x="525" y="235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0" name="Line 136"/>
              <p:cNvSpPr>
                <a:spLocks noChangeShapeType="1"/>
              </p:cNvSpPr>
              <p:nvPr/>
            </p:nvSpPr>
            <p:spPr bwMode="auto">
              <a:xfrm flipH="1">
                <a:off x="1766" y="2351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1" name="Rectangle 137"/>
              <p:cNvSpPr>
                <a:spLocks noChangeArrowheads="1"/>
              </p:cNvSpPr>
              <p:nvPr/>
            </p:nvSpPr>
            <p:spPr bwMode="auto">
              <a:xfrm>
                <a:off x="467" y="2320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62" name="Line 138"/>
              <p:cNvSpPr>
                <a:spLocks noChangeShapeType="1"/>
              </p:cNvSpPr>
              <p:nvPr/>
            </p:nvSpPr>
            <p:spPr bwMode="auto">
              <a:xfrm>
                <a:off x="525" y="221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3" name="Line 139"/>
              <p:cNvSpPr>
                <a:spLocks noChangeShapeType="1"/>
              </p:cNvSpPr>
              <p:nvPr/>
            </p:nvSpPr>
            <p:spPr bwMode="auto">
              <a:xfrm flipH="1">
                <a:off x="1766" y="2210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4" name="Rectangle 140"/>
              <p:cNvSpPr>
                <a:spLocks noChangeArrowheads="1"/>
              </p:cNvSpPr>
              <p:nvPr/>
            </p:nvSpPr>
            <p:spPr bwMode="auto">
              <a:xfrm>
                <a:off x="467" y="2179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65" name="Line 141"/>
              <p:cNvSpPr>
                <a:spLocks noChangeShapeType="1"/>
              </p:cNvSpPr>
              <p:nvPr/>
            </p:nvSpPr>
            <p:spPr bwMode="auto">
              <a:xfrm>
                <a:off x="525" y="207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6" name="Line 142"/>
              <p:cNvSpPr>
                <a:spLocks noChangeShapeType="1"/>
              </p:cNvSpPr>
              <p:nvPr/>
            </p:nvSpPr>
            <p:spPr bwMode="auto">
              <a:xfrm flipH="1">
                <a:off x="1766" y="2070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7" name="Rectangle 143"/>
              <p:cNvSpPr>
                <a:spLocks noChangeArrowheads="1"/>
              </p:cNvSpPr>
              <p:nvPr/>
            </p:nvSpPr>
            <p:spPr bwMode="auto">
              <a:xfrm>
                <a:off x="482" y="203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68" name="Line 144"/>
              <p:cNvSpPr>
                <a:spLocks noChangeShapeType="1"/>
              </p:cNvSpPr>
              <p:nvPr/>
            </p:nvSpPr>
            <p:spPr bwMode="auto">
              <a:xfrm>
                <a:off x="525" y="1929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9" name="Line 145"/>
              <p:cNvSpPr>
                <a:spLocks noChangeShapeType="1"/>
              </p:cNvSpPr>
              <p:nvPr/>
            </p:nvSpPr>
            <p:spPr bwMode="auto">
              <a:xfrm flipH="1">
                <a:off x="1766" y="1929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0" name="Rectangle 146"/>
              <p:cNvSpPr>
                <a:spLocks noChangeArrowheads="1"/>
              </p:cNvSpPr>
              <p:nvPr/>
            </p:nvSpPr>
            <p:spPr bwMode="auto">
              <a:xfrm>
                <a:off x="482" y="1897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71" name="Line 147"/>
              <p:cNvSpPr>
                <a:spLocks noChangeShapeType="1"/>
              </p:cNvSpPr>
              <p:nvPr/>
            </p:nvSpPr>
            <p:spPr bwMode="auto">
              <a:xfrm>
                <a:off x="525" y="1788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2" name="Line 148"/>
              <p:cNvSpPr>
                <a:spLocks noChangeShapeType="1"/>
              </p:cNvSpPr>
              <p:nvPr/>
            </p:nvSpPr>
            <p:spPr bwMode="auto">
              <a:xfrm flipH="1">
                <a:off x="1766" y="1788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3" name="Rectangle 149"/>
              <p:cNvSpPr>
                <a:spLocks noChangeArrowheads="1"/>
              </p:cNvSpPr>
              <p:nvPr/>
            </p:nvSpPr>
            <p:spPr bwMode="auto">
              <a:xfrm>
                <a:off x="482" y="1756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74" name="Line 150"/>
              <p:cNvSpPr>
                <a:spLocks noChangeShapeType="1"/>
              </p:cNvSpPr>
              <p:nvPr/>
            </p:nvSpPr>
            <p:spPr bwMode="auto">
              <a:xfrm>
                <a:off x="525" y="1647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5" name="Line 151"/>
              <p:cNvSpPr>
                <a:spLocks noChangeShapeType="1"/>
              </p:cNvSpPr>
              <p:nvPr/>
            </p:nvSpPr>
            <p:spPr bwMode="auto">
              <a:xfrm flipH="1">
                <a:off x="1766" y="1647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6" name="Rectangle 152"/>
              <p:cNvSpPr>
                <a:spLocks noChangeArrowheads="1"/>
              </p:cNvSpPr>
              <p:nvPr/>
            </p:nvSpPr>
            <p:spPr bwMode="auto">
              <a:xfrm>
                <a:off x="482" y="1615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77" name="Line 153"/>
              <p:cNvSpPr>
                <a:spLocks noChangeShapeType="1"/>
              </p:cNvSpPr>
              <p:nvPr/>
            </p:nvSpPr>
            <p:spPr bwMode="auto">
              <a:xfrm>
                <a:off x="525" y="150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8" name="Line 154"/>
              <p:cNvSpPr>
                <a:spLocks noChangeShapeType="1"/>
              </p:cNvSpPr>
              <p:nvPr/>
            </p:nvSpPr>
            <p:spPr bwMode="auto">
              <a:xfrm flipH="1">
                <a:off x="1766" y="1506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9" name="Rectangle 155"/>
              <p:cNvSpPr>
                <a:spLocks noChangeArrowheads="1"/>
              </p:cNvSpPr>
              <p:nvPr/>
            </p:nvSpPr>
            <p:spPr bwMode="auto">
              <a:xfrm>
                <a:off x="482" y="1474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80" name="Line 156"/>
              <p:cNvSpPr>
                <a:spLocks noChangeShapeType="1"/>
              </p:cNvSpPr>
              <p:nvPr/>
            </p:nvSpPr>
            <p:spPr bwMode="auto">
              <a:xfrm>
                <a:off x="525" y="150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1" name="Line 157"/>
              <p:cNvSpPr>
                <a:spLocks noChangeShapeType="1"/>
              </p:cNvSpPr>
              <p:nvPr/>
            </p:nvSpPr>
            <p:spPr bwMode="auto">
              <a:xfrm>
                <a:off x="525" y="2633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2" name="Line 158"/>
              <p:cNvSpPr>
                <a:spLocks noChangeShapeType="1"/>
              </p:cNvSpPr>
              <p:nvPr/>
            </p:nvSpPr>
            <p:spPr bwMode="auto">
              <a:xfrm flipV="1">
                <a:off x="1781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3" name="Line 159"/>
              <p:cNvSpPr>
                <a:spLocks noChangeShapeType="1"/>
              </p:cNvSpPr>
              <p:nvPr/>
            </p:nvSpPr>
            <p:spPr bwMode="auto">
              <a:xfrm flipV="1">
                <a:off x="525" y="1506"/>
                <a:ext cx="1" cy="11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4" name="Freeform 160"/>
              <p:cNvSpPr>
                <a:spLocks/>
              </p:cNvSpPr>
              <p:nvPr/>
            </p:nvSpPr>
            <p:spPr bwMode="auto">
              <a:xfrm>
                <a:off x="741" y="2070"/>
                <a:ext cx="876" cy="469"/>
              </a:xfrm>
              <a:custGeom>
                <a:avLst/>
                <a:gdLst/>
                <a:ahLst/>
                <a:cxnLst>
                  <a:cxn ang="0">
                    <a:pos x="876" y="35"/>
                  </a:cxn>
                  <a:cxn ang="0">
                    <a:pos x="872" y="66"/>
                  </a:cxn>
                  <a:cxn ang="0">
                    <a:pos x="868" y="90"/>
                  </a:cxn>
                  <a:cxn ang="0">
                    <a:pos x="864" y="105"/>
                  </a:cxn>
                  <a:cxn ang="0">
                    <a:pos x="860" y="121"/>
                  </a:cxn>
                  <a:cxn ang="0">
                    <a:pos x="856" y="133"/>
                  </a:cxn>
                  <a:cxn ang="0">
                    <a:pos x="853" y="148"/>
                  </a:cxn>
                  <a:cxn ang="0">
                    <a:pos x="845" y="168"/>
                  </a:cxn>
                  <a:cxn ang="0">
                    <a:pos x="837" y="187"/>
                  </a:cxn>
                  <a:cxn ang="0">
                    <a:pos x="825" y="207"/>
                  </a:cxn>
                  <a:cxn ang="0">
                    <a:pos x="813" y="231"/>
                  </a:cxn>
                  <a:cxn ang="0">
                    <a:pos x="802" y="254"/>
                  </a:cxn>
                  <a:cxn ang="0">
                    <a:pos x="782" y="281"/>
                  </a:cxn>
                  <a:cxn ang="0">
                    <a:pos x="763" y="305"/>
                  </a:cxn>
                  <a:cxn ang="0">
                    <a:pos x="735" y="332"/>
                  </a:cxn>
                  <a:cxn ang="0">
                    <a:pos x="708" y="360"/>
                  </a:cxn>
                  <a:cxn ang="0">
                    <a:pos x="673" y="387"/>
                  </a:cxn>
                  <a:cxn ang="0">
                    <a:pos x="630" y="411"/>
                  </a:cxn>
                  <a:cxn ang="0">
                    <a:pos x="586" y="434"/>
                  </a:cxn>
                  <a:cxn ang="0">
                    <a:pos x="536" y="450"/>
                  </a:cxn>
                  <a:cxn ang="0">
                    <a:pos x="485" y="462"/>
                  </a:cxn>
                  <a:cxn ang="0">
                    <a:pos x="430" y="469"/>
                  </a:cxn>
                  <a:cxn ang="0">
                    <a:pos x="375" y="465"/>
                  </a:cxn>
                  <a:cxn ang="0">
                    <a:pos x="316" y="458"/>
                  </a:cxn>
                  <a:cxn ang="0">
                    <a:pos x="266" y="442"/>
                  </a:cxn>
                  <a:cxn ang="0">
                    <a:pos x="215" y="422"/>
                  </a:cxn>
                  <a:cxn ang="0">
                    <a:pos x="168" y="395"/>
                  </a:cxn>
                  <a:cxn ang="0">
                    <a:pos x="129" y="368"/>
                  </a:cxn>
                  <a:cxn ang="0">
                    <a:pos x="93" y="332"/>
                  </a:cxn>
                  <a:cxn ang="0">
                    <a:pos x="66" y="301"/>
                  </a:cxn>
                  <a:cxn ang="0">
                    <a:pos x="43" y="266"/>
                  </a:cxn>
                  <a:cxn ang="0">
                    <a:pos x="27" y="231"/>
                  </a:cxn>
                  <a:cxn ang="0">
                    <a:pos x="15" y="199"/>
                  </a:cxn>
                  <a:cxn ang="0">
                    <a:pos x="7" y="168"/>
                  </a:cxn>
                  <a:cxn ang="0">
                    <a:pos x="3" y="140"/>
                  </a:cxn>
                  <a:cxn ang="0">
                    <a:pos x="0" y="105"/>
                  </a:cxn>
                  <a:cxn ang="0">
                    <a:pos x="3" y="74"/>
                  </a:cxn>
                  <a:cxn ang="0">
                    <a:pos x="7" y="58"/>
                  </a:cxn>
                  <a:cxn ang="0">
                    <a:pos x="15" y="46"/>
                  </a:cxn>
                  <a:cxn ang="0">
                    <a:pos x="19" y="35"/>
                  </a:cxn>
                  <a:cxn ang="0">
                    <a:pos x="27" y="27"/>
                  </a:cxn>
                  <a:cxn ang="0">
                    <a:pos x="31" y="19"/>
                  </a:cxn>
                  <a:cxn ang="0">
                    <a:pos x="39" y="7"/>
                  </a:cxn>
                  <a:cxn ang="0">
                    <a:pos x="46" y="3"/>
                  </a:cxn>
                  <a:cxn ang="0">
                    <a:pos x="54" y="0"/>
                  </a:cxn>
                  <a:cxn ang="0">
                    <a:pos x="62" y="0"/>
                  </a:cxn>
                </a:cxnLst>
                <a:rect l="0" t="0" r="r" b="b"/>
                <a:pathLst>
                  <a:path w="876" h="469">
                    <a:moveTo>
                      <a:pt x="876" y="0"/>
                    </a:moveTo>
                    <a:lnTo>
                      <a:pt x="876" y="35"/>
                    </a:lnTo>
                    <a:lnTo>
                      <a:pt x="872" y="39"/>
                    </a:lnTo>
                    <a:lnTo>
                      <a:pt x="872" y="66"/>
                    </a:lnTo>
                    <a:lnTo>
                      <a:pt x="868" y="70"/>
                    </a:lnTo>
                    <a:lnTo>
                      <a:pt x="868" y="90"/>
                    </a:lnTo>
                    <a:lnTo>
                      <a:pt x="864" y="93"/>
                    </a:lnTo>
                    <a:lnTo>
                      <a:pt x="864" y="105"/>
                    </a:lnTo>
                    <a:lnTo>
                      <a:pt x="860" y="113"/>
                    </a:lnTo>
                    <a:lnTo>
                      <a:pt x="860" y="121"/>
                    </a:lnTo>
                    <a:lnTo>
                      <a:pt x="856" y="125"/>
                    </a:lnTo>
                    <a:lnTo>
                      <a:pt x="856" y="133"/>
                    </a:lnTo>
                    <a:lnTo>
                      <a:pt x="853" y="140"/>
                    </a:lnTo>
                    <a:lnTo>
                      <a:pt x="853" y="148"/>
                    </a:lnTo>
                    <a:lnTo>
                      <a:pt x="849" y="156"/>
                    </a:lnTo>
                    <a:lnTo>
                      <a:pt x="845" y="168"/>
                    </a:lnTo>
                    <a:lnTo>
                      <a:pt x="841" y="176"/>
                    </a:lnTo>
                    <a:lnTo>
                      <a:pt x="837" y="187"/>
                    </a:lnTo>
                    <a:lnTo>
                      <a:pt x="833" y="195"/>
                    </a:lnTo>
                    <a:lnTo>
                      <a:pt x="825" y="207"/>
                    </a:lnTo>
                    <a:lnTo>
                      <a:pt x="821" y="219"/>
                    </a:lnTo>
                    <a:lnTo>
                      <a:pt x="813" y="231"/>
                    </a:lnTo>
                    <a:lnTo>
                      <a:pt x="810" y="242"/>
                    </a:lnTo>
                    <a:lnTo>
                      <a:pt x="802" y="254"/>
                    </a:lnTo>
                    <a:lnTo>
                      <a:pt x="794" y="266"/>
                    </a:lnTo>
                    <a:lnTo>
                      <a:pt x="782" y="281"/>
                    </a:lnTo>
                    <a:lnTo>
                      <a:pt x="774" y="293"/>
                    </a:lnTo>
                    <a:lnTo>
                      <a:pt x="763" y="305"/>
                    </a:lnTo>
                    <a:lnTo>
                      <a:pt x="751" y="321"/>
                    </a:lnTo>
                    <a:lnTo>
                      <a:pt x="735" y="332"/>
                    </a:lnTo>
                    <a:lnTo>
                      <a:pt x="723" y="348"/>
                    </a:lnTo>
                    <a:lnTo>
                      <a:pt x="708" y="360"/>
                    </a:lnTo>
                    <a:lnTo>
                      <a:pt x="688" y="375"/>
                    </a:lnTo>
                    <a:lnTo>
                      <a:pt x="673" y="387"/>
                    </a:lnTo>
                    <a:lnTo>
                      <a:pt x="653" y="399"/>
                    </a:lnTo>
                    <a:lnTo>
                      <a:pt x="630" y="411"/>
                    </a:lnTo>
                    <a:lnTo>
                      <a:pt x="610" y="422"/>
                    </a:lnTo>
                    <a:lnTo>
                      <a:pt x="586" y="434"/>
                    </a:lnTo>
                    <a:lnTo>
                      <a:pt x="563" y="442"/>
                    </a:lnTo>
                    <a:lnTo>
                      <a:pt x="536" y="450"/>
                    </a:lnTo>
                    <a:lnTo>
                      <a:pt x="512" y="458"/>
                    </a:lnTo>
                    <a:lnTo>
                      <a:pt x="485" y="462"/>
                    </a:lnTo>
                    <a:lnTo>
                      <a:pt x="457" y="465"/>
                    </a:lnTo>
                    <a:lnTo>
                      <a:pt x="430" y="469"/>
                    </a:lnTo>
                    <a:lnTo>
                      <a:pt x="403" y="469"/>
                    </a:lnTo>
                    <a:lnTo>
                      <a:pt x="375" y="465"/>
                    </a:lnTo>
                    <a:lnTo>
                      <a:pt x="344" y="462"/>
                    </a:lnTo>
                    <a:lnTo>
                      <a:pt x="316" y="458"/>
                    </a:lnTo>
                    <a:lnTo>
                      <a:pt x="289" y="450"/>
                    </a:lnTo>
                    <a:lnTo>
                      <a:pt x="266" y="442"/>
                    </a:lnTo>
                    <a:lnTo>
                      <a:pt x="238" y="434"/>
                    </a:lnTo>
                    <a:lnTo>
                      <a:pt x="215" y="422"/>
                    </a:lnTo>
                    <a:lnTo>
                      <a:pt x="191" y="411"/>
                    </a:lnTo>
                    <a:lnTo>
                      <a:pt x="168" y="395"/>
                    </a:lnTo>
                    <a:lnTo>
                      <a:pt x="148" y="383"/>
                    </a:lnTo>
                    <a:lnTo>
                      <a:pt x="129" y="368"/>
                    </a:lnTo>
                    <a:lnTo>
                      <a:pt x="113" y="352"/>
                    </a:lnTo>
                    <a:lnTo>
                      <a:pt x="93" y="332"/>
                    </a:lnTo>
                    <a:lnTo>
                      <a:pt x="82" y="317"/>
                    </a:lnTo>
                    <a:lnTo>
                      <a:pt x="66" y="301"/>
                    </a:lnTo>
                    <a:lnTo>
                      <a:pt x="54" y="281"/>
                    </a:lnTo>
                    <a:lnTo>
                      <a:pt x="43" y="266"/>
                    </a:lnTo>
                    <a:lnTo>
                      <a:pt x="35" y="250"/>
                    </a:lnTo>
                    <a:lnTo>
                      <a:pt x="27" y="231"/>
                    </a:lnTo>
                    <a:lnTo>
                      <a:pt x="19" y="215"/>
                    </a:lnTo>
                    <a:lnTo>
                      <a:pt x="15" y="199"/>
                    </a:lnTo>
                    <a:lnTo>
                      <a:pt x="11" y="184"/>
                    </a:lnTo>
                    <a:lnTo>
                      <a:pt x="7" y="168"/>
                    </a:lnTo>
                    <a:lnTo>
                      <a:pt x="3" y="156"/>
                    </a:lnTo>
                    <a:lnTo>
                      <a:pt x="3" y="140"/>
                    </a:lnTo>
                    <a:lnTo>
                      <a:pt x="0" y="129"/>
                    </a:lnTo>
                    <a:lnTo>
                      <a:pt x="0" y="105"/>
                    </a:lnTo>
                    <a:lnTo>
                      <a:pt x="3" y="93"/>
                    </a:lnTo>
                    <a:lnTo>
                      <a:pt x="3" y="74"/>
                    </a:lnTo>
                    <a:lnTo>
                      <a:pt x="7" y="66"/>
                    </a:lnTo>
                    <a:lnTo>
                      <a:pt x="7" y="58"/>
                    </a:lnTo>
                    <a:lnTo>
                      <a:pt x="11" y="50"/>
                    </a:lnTo>
                    <a:lnTo>
                      <a:pt x="15" y="46"/>
                    </a:lnTo>
                    <a:lnTo>
                      <a:pt x="15" y="39"/>
                    </a:lnTo>
                    <a:lnTo>
                      <a:pt x="19" y="35"/>
                    </a:lnTo>
                    <a:lnTo>
                      <a:pt x="23" y="31"/>
                    </a:lnTo>
                    <a:lnTo>
                      <a:pt x="27" y="27"/>
                    </a:lnTo>
                    <a:lnTo>
                      <a:pt x="27" y="23"/>
                    </a:lnTo>
                    <a:lnTo>
                      <a:pt x="31" y="19"/>
                    </a:lnTo>
                    <a:lnTo>
                      <a:pt x="39" y="11"/>
                    </a:lnTo>
                    <a:lnTo>
                      <a:pt x="39" y="7"/>
                    </a:lnTo>
                    <a:lnTo>
                      <a:pt x="43" y="7"/>
                    </a:lnTo>
                    <a:lnTo>
                      <a:pt x="46" y="3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2" y="0"/>
                    </a:lnTo>
                  </a:path>
                </a:pathLst>
              </a:custGeom>
              <a:noFill/>
              <a:ln w="1270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5" name="Line 161"/>
              <p:cNvSpPr>
                <a:spLocks noChangeShapeType="1"/>
              </p:cNvSpPr>
              <p:nvPr/>
            </p:nvSpPr>
            <p:spPr bwMode="auto">
              <a:xfrm>
                <a:off x="654" y="2062"/>
                <a:ext cx="16" cy="15"/>
              </a:xfrm>
              <a:prstGeom prst="line">
                <a:avLst/>
              </a:prstGeom>
              <a:noFill/>
              <a:ln w="1270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6" name="Line 162"/>
              <p:cNvSpPr>
                <a:spLocks noChangeShapeType="1"/>
              </p:cNvSpPr>
              <p:nvPr/>
            </p:nvSpPr>
            <p:spPr bwMode="auto">
              <a:xfrm flipH="1">
                <a:off x="654" y="2062"/>
                <a:ext cx="16" cy="15"/>
              </a:xfrm>
              <a:prstGeom prst="line">
                <a:avLst/>
              </a:prstGeom>
              <a:noFill/>
              <a:ln w="1270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7" name="Oval 163"/>
              <p:cNvSpPr>
                <a:spLocks noChangeArrowheads="1"/>
              </p:cNvSpPr>
              <p:nvPr/>
            </p:nvSpPr>
            <p:spPr bwMode="auto">
              <a:xfrm>
                <a:off x="647" y="2054"/>
                <a:ext cx="31" cy="31"/>
              </a:xfrm>
              <a:prstGeom prst="ellipse">
                <a:avLst/>
              </a:prstGeom>
              <a:noFill/>
              <a:ln w="1270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8" name="Rectangle 164"/>
              <p:cNvSpPr>
                <a:spLocks noChangeArrowheads="1"/>
              </p:cNvSpPr>
              <p:nvPr/>
            </p:nvSpPr>
            <p:spPr bwMode="auto">
              <a:xfrm>
                <a:off x="1097" y="2712"/>
                <a:ext cx="137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Real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89" name="Rectangle 165"/>
              <p:cNvSpPr>
                <a:spLocks noChangeArrowheads="1"/>
              </p:cNvSpPr>
              <p:nvPr/>
            </p:nvSpPr>
            <p:spPr bwMode="auto">
              <a:xfrm rot="16200000">
                <a:off x="338" y="2016"/>
                <a:ext cx="149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Imag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90" name="Rectangle 166"/>
              <p:cNvSpPr>
                <a:spLocks noChangeArrowheads="1"/>
              </p:cNvSpPr>
              <p:nvPr/>
            </p:nvSpPr>
            <p:spPr bwMode="auto">
              <a:xfrm>
                <a:off x="967" y="1416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Nyquist plot of L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1787848" y="2445215"/>
              <a:ext cx="518615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i="1" dirty="0" smtClean="0">
                  <a:solidFill>
                    <a:schemeClr val="tx1"/>
                  </a:solidFill>
                  <a:cs typeface="Arial" charset="0"/>
                </a:rPr>
                <a:t>L</a:t>
              </a:r>
              <a:endParaRPr lang="en-US" sz="2400" i="1" dirty="0"/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20795" y="4460830"/>
            <a:ext cx="2571750" cy="2198688"/>
            <a:chOff x="20795" y="4460830"/>
            <a:chExt cx="2571750" cy="2198688"/>
          </a:xfrm>
        </p:grpSpPr>
        <p:grpSp>
          <p:nvGrpSpPr>
            <p:cNvPr id="2" name="Group 169"/>
            <p:cNvGrpSpPr>
              <a:grpSpLocks noChangeAspect="1"/>
            </p:cNvGrpSpPr>
            <p:nvPr/>
          </p:nvGrpSpPr>
          <p:grpSpPr bwMode="auto">
            <a:xfrm>
              <a:off x="20795" y="4460830"/>
              <a:ext cx="2571750" cy="2198688"/>
              <a:chOff x="314" y="2724"/>
              <a:chExt cx="1620" cy="1385"/>
            </a:xfrm>
          </p:grpSpPr>
          <p:sp>
            <p:nvSpPr>
              <p:cNvPr id="1192" name="AutoShape 168"/>
              <p:cNvSpPr>
                <a:spLocks noChangeAspect="1" noChangeArrowheads="1" noTextEdit="1"/>
              </p:cNvSpPr>
              <p:nvPr/>
            </p:nvSpPr>
            <p:spPr bwMode="auto">
              <a:xfrm>
                <a:off x="314" y="2724"/>
                <a:ext cx="1620" cy="1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4" name="Rectangle 170"/>
              <p:cNvSpPr>
                <a:spLocks noChangeArrowheads="1"/>
              </p:cNvSpPr>
              <p:nvPr/>
            </p:nvSpPr>
            <p:spPr bwMode="auto">
              <a:xfrm>
                <a:off x="525" y="2830"/>
                <a:ext cx="1256" cy="112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5" name="Rectangle 171"/>
              <p:cNvSpPr>
                <a:spLocks noChangeArrowheads="1"/>
              </p:cNvSpPr>
              <p:nvPr/>
            </p:nvSpPr>
            <p:spPr bwMode="auto">
              <a:xfrm>
                <a:off x="525" y="2830"/>
                <a:ext cx="1256" cy="112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6" name="Line 172"/>
              <p:cNvSpPr>
                <a:spLocks noChangeShapeType="1"/>
              </p:cNvSpPr>
              <p:nvPr/>
            </p:nvSpPr>
            <p:spPr bwMode="auto">
              <a:xfrm flipV="1">
                <a:off x="525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7" name="Line 173"/>
              <p:cNvSpPr>
                <a:spLocks noChangeShapeType="1"/>
              </p:cNvSpPr>
              <p:nvPr/>
            </p:nvSpPr>
            <p:spPr bwMode="auto">
              <a:xfrm flipV="1">
                <a:off x="803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8" name="Line 174"/>
              <p:cNvSpPr>
                <a:spLocks noChangeShapeType="1"/>
              </p:cNvSpPr>
              <p:nvPr/>
            </p:nvSpPr>
            <p:spPr bwMode="auto">
              <a:xfrm flipV="1">
                <a:off x="1081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9" name="Line 175"/>
              <p:cNvSpPr>
                <a:spLocks noChangeShapeType="1"/>
              </p:cNvSpPr>
              <p:nvPr/>
            </p:nvSpPr>
            <p:spPr bwMode="auto">
              <a:xfrm flipV="1">
                <a:off x="1363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0" name="Line 176"/>
              <p:cNvSpPr>
                <a:spLocks noChangeShapeType="1"/>
              </p:cNvSpPr>
              <p:nvPr/>
            </p:nvSpPr>
            <p:spPr bwMode="auto">
              <a:xfrm flipV="1">
                <a:off x="1641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1" name="Line 177"/>
              <p:cNvSpPr>
                <a:spLocks noChangeShapeType="1"/>
              </p:cNvSpPr>
              <p:nvPr/>
            </p:nvSpPr>
            <p:spPr bwMode="auto">
              <a:xfrm>
                <a:off x="525" y="395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2" name="Line 178"/>
              <p:cNvSpPr>
                <a:spLocks noChangeShapeType="1"/>
              </p:cNvSpPr>
              <p:nvPr/>
            </p:nvSpPr>
            <p:spPr bwMode="auto">
              <a:xfrm>
                <a:off x="525" y="381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3" name="Line 179"/>
              <p:cNvSpPr>
                <a:spLocks noChangeShapeType="1"/>
              </p:cNvSpPr>
              <p:nvPr/>
            </p:nvSpPr>
            <p:spPr bwMode="auto">
              <a:xfrm>
                <a:off x="525" y="3675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4" name="Line 180"/>
              <p:cNvSpPr>
                <a:spLocks noChangeShapeType="1"/>
              </p:cNvSpPr>
              <p:nvPr/>
            </p:nvSpPr>
            <p:spPr bwMode="auto">
              <a:xfrm>
                <a:off x="525" y="3534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5" name="Line 181"/>
              <p:cNvSpPr>
                <a:spLocks noChangeShapeType="1"/>
              </p:cNvSpPr>
              <p:nvPr/>
            </p:nvSpPr>
            <p:spPr bwMode="auto">
              <a:xfrm>
                <a:off x="525" y="3393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6" name="Line 182"/>
              <p:cNvSpPr>
                <a:spLocks noChangeShapeType="1"/>
              </p:cNvSpPr>
              <p:nvPr/>
            </p:nvSpPr>
            <p:spPr bwMode="auto">
              <a:xfrm>
                <a:off x="525" y="3252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7" name="Line 183"/>
              <p:cNvSpPr>
                <a:spLocks noChangeShapeType="1"/>
              </p:cNvSpPr>
              <p:nvPr/>
            </p:nvSpPr>
            <p:spPr bwMode="auto">
              <a:xfrm>
                <a:off x="525" y="3111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8" name="Line 184"/>
              <p:cNvSpPr>
                <a:spLocks noChangeShapeType="1"/>
              </p:cNvSpPr>
              <p:nvPr/>
            </p:nvSpPr>
            <p:spPr bwMode="auto">
              <a:xfrm>
                <a:off x="525" y="297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9" name="Line 185"/>
              <p:cNvSpPr>
                <a:spLocks noChangeShapeType="1"/>
              </p:cNvSpPr>
              <p:nvPr/>
            </p:nvSpPr>
            <p:spPr bwMode="auto">
              <a:xfrm>
                <a:off x="525" y="283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0" name="Line 186"/>
              <p:cNvSpPr>
                <a:spLocks noChangeShapeType="1"/>
              </p:cNvSpPr>
              <p:nvPr/>
            </p:nvSpPr>
            <p:spPr bwMode="auto">
              <a:xfrm>
                <a:off x="525" y="283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1" name="Line 187"/>
              <p:cNvSpPr>
                <a:spLocks noChangeShapeType="1"/>
              </p:cNvSpPr>
              <p:nvPr/>
            </p:nvSpPr>
            <p:spPr bwMode="auto">
              <a:xfrm>
                <a:off x="525" y="395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2" name="Line 188"/>
              <p:cNvSpPr>
                <a:spLocks noChangeShapeType="1"/>
              </p:cNvSpPr>
              <p:nvPr/>
            </p:nvSpPr>
            <p:spPr bwMode="auto">
              <a:xfrm flipV="1">
                <a:off x="1781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3" name="Line 189"/>
              <p:cNvSpPr>
                <a:spLocks noChangeShapeType="1"/>
              </p:cNvSpPr>
              <p:nvPr/>
            </p:nvSpPr>
            <p:spPr bwMode="auto">
              <a:xfrm flipV="1">
                <a:off x="525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4" name="Line 190"/>
              <p:cNvSpPr>
                <a:spLocks noChangeShapeType="1"/>
              </p:cNvSpPr>
              <p:nvPr/>
            </p:nvSpPr>
            <p:spPr bwMode="auto">
              <a:xfrm>
                <a:off x="525" y="395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5" name="Line 191"/>
              <p:cNvSpPr>
                <a:spLocks noChangeShapeType="1"/>
              </p:cNvSpPr>
              <p:nvPr/>
            </p:nvSpPr>
            <p:spPr bwMode="auto">
              <a:xfrm flipV="1">
                <a:off x="525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6" name="Line 192"/>
              <p:cNvSpPr>
                <a:spLocks noChangeShapeType="1"/>
              </p:cNvSpPr>
              <p:nvPr/>
            </p:nvSpPr>
            <p:spPr bwMode="auto">
              <a:xfrm flipV="1">
                <a:off x="525" y="3941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7" name="Line 193"/>
              <p:cNvSpPr>
                <a:spLocks noChangeShapeType="1"/>
              </p:cNvSpPr>
              <p:nvPr/>
            </p:nvSpPr>
            <p:spPr bwMode="auto">
              <a:xfrm>
                <a:off x="525" y="2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8" name="Rectangle 194"/>
              <p:cNvSpPr>
                <a:spLocks noChangeArrowheads="1"/>
              </p:cNvSpPr>
              <p:nvPr/>
            </p:nvSpPr>
            <p:spPr bwMode="auto">
              <a:xfrm>
                <a:off x="498" y="3968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19" name="Line 195"/>
              <p:cNvSpPr>
                <a:spLocks noChangeShapeType="1"/>
              </p:cNvSpPr>
              <p:nvPr/>
            </p:nvSpPr>
            <p:spPr bwMode="auto">
              <a:xfrm flipV="1">
                <a:off x="803" y="3941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0" name="Line 196"/>
              <p:cNvSpPr>
                <a:spLocks noChangeShapeType="1"/>
              </p:cNvSpPr>
              <p:nvPr/>
            </p:nvSpPr>
            <p:spPr bwMode="auto">
              <a:xfrm>
                <a:off x="803" y="2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1" name="Rectangle 197"/>
              <p:cNvSpPr>
                <a:spLocks noChangeArrowheads="1"/>
              </p:cNvSpPr>
              <p:nvPr/>
            </p:nvSpPr>
            <p:spPr bwMode="auto">
              <a:xfrm>
                <a:off x="791" y="396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22" name="Line 198"/>
              <p:cNvSpPr>
                <a:spLocks noChangeShapeType="1"/>
              </p:cNvSpPr>
              <p:nvPr/>
            </p:nvSpPr>
            <p:spPr bwMode="auto">
              <a:xfrm flipV="1">
                <a:off x="1081" y="3941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3" name="Line 199"/>
              <p:cNvSpPr>
                <a:spLocks noChangeShapeType="1"/>
              </p:cNvSpPr>
              <p:nvPr/>
            </p:nvSpPr>
            <p:spPr bwMode="auto">
              <a:xfrm>
                <a:off x="1081" y="2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4" name="Rectangle 200"/>
              <p:cNvSpPr>
                <a:spLocks noChangeArrowheads="1"/>
              </p:cNvSpPr>
              <p:nvPr/>
            </p:nvSpPr>
            <p:spPr bwMode="auto">
              <a:xfrm>
                <a:off x="1069" y="396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25" name="Line 201"/>
              <p:cNvSpPr>
                <a:spLocks noChangeShapeType="1"/>
              </p:cNvSpPr>
              <p:nvPr/>
            </p:nvSpPr>
            <p:spPr bwMode="auto">
              <a:xfrm flipV="1">
                <a:off x="1363" y="3941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6" name="Line 202"/>
              <p:cNvSpPr>
                <a:spLocks noChangeShapeType="1"/>
              </p:cNvSpPr>
              <p:nvPr/>
            </p:nvSpPr>
            <p:spPr bwMode="auto">
              <a:xfrm>
                <a:off x="1363" y="2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7" name="Rectangle 203"/>
              <p:cNvSpPr>
                <a:spLocks noChangeArrowheads="1"/>
              </p:cNvSpPr>
              <p:nvPr/>
            </p:nvSpPr>
            <p:spPr bwMode="auto">
              <a:xfrm>
                <a:off x="1351" y="396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28" name="Line 204"/>
              <p:cNvSpPr>
                <a:spLocks noChangeShapeType="1"/>
              </p:cNvSpPr>
              <p:nvPr/>
            </p:nvSpPr>
            <p:spPr bwMode="auto">
              <a:xfrm flipV="1">
                <a:off x="1641" y="3941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9" name="Line 205"/>
              <p:cNvSpPr>
                <a:spLocks noChangeShapeType="1"/>
              </p:cNvSpPr>
              <p:nvPr/>
            </p:nvSpPr>
            <p:spPr bwMode="auto">
              <a:xfrm>
                <a:off x="1641" y="2830"/>
                <a:ext cx="1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0" name="Rectangle 206"/>
              <p:cNvSpPr>
                <a:spLocks noChangeArrowheads="1"/>
              </p:cNvSpPr>
              <p:nvPr/>
            </p:nvSpPr>
            <p:spPr bwMode="auto">
              <a:xfrm>
                <a:off x="1629" y="396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6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31" name="Line 207"/>
              <p:cNvSpPr>
                <a:spLocks noChangeShapeType="1"/>
              </p:cNvSpPr>
              <p:nvPr/>
            </p:nvSpPr>
            <p:spPr bwMode="auto">
              <a:xfrm>
                <a:off x="525" y="395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2" name="Line 208"/>
              <p:cNvSpPr>
                <a:spLocks noChangeShapeType="1"/>
              </p:cNvSpPr>
              <p:nvPr/>
            </p:nvSpPr>
            <p:spPr bwMode="auto">
              <a:xfrm flipH="1">
                <a:off x="1766" y="3956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3" name="Rectangle 209"/>
              <p:cNvSpPr>
                <a:spLocks noChangeArrowheads="1"/>
              </p:cNvSpPr>
              <p:nvPr/>
            </p:nvSpPr>
            <p:spPr bwMode="auto">
              <a:xfrm>
                <a:off x="467" y="3925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34" name="Line 210"/>
              <p:cNvSpPr>
                <a:spLocks noChangeShapeType="1"/>
              </p:cNvSpPr>
              <p:nvPr/>
            </p:nvSpPr>
            <p:spPr bwMode="auto">
              <a:xfrm>
                <a:off x="525" y="3816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5" name="Line 211"/>
              <p:cNvSpPr>
                <a:spLocks noChangeShapeType="1"/>
              </p:cNvSpPr>
              <p:nvPr/>
            </p:nvSpPr>
            <p:spPr bwMode="auto">
              <a:xfrm flipH="1">
                <a:off x="1766" y="3816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6" name="Rectangle 212"/>
              <p:cNvSpPr>
                <a:spLocks noChangeArrowheads="1"/>
              </p:cNvSpPr>
              <p:nvPr/>
            </p:nvSpPr>
            <p:spPr bwMode="auto">
              <a:xfrm>
                <a:off x="467" y="3784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37" name="Line 213"/>
              <p:cNvSpPr>
                <a:spLocks noChangeShapeType="1"/>
              </p:cNvSpPr>
              <p:nvPr/>
            </p:nvSpPr>
            <p:spPr bwMode="auto">
              <a:xfrm>
                <a:off x="525" y="3675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8" name="Line 214"/>
              <p:cNvSpPr>
                <a:spLocks noChangeShapeType="1"/>
              </p:cNvSpPr>
              <p:nvPr/>
            </p:nvSpPr>
            <p:spPr bwMode="auto">
              <a:xfrm flipH="1">
                <a:off x="1766" y="3675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9" name="Rectangle 215"/>
              <p:cNvSpPr>
                <a:spLocks noChangeArrowheads="1"/>
              </p:cNvSpPr>
              <p:nvPr/>
            </p:nvSpPr>
            <p:spPr bwMode="auto">
              <a:xfrm>
                <a:off x="467" y="3643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40" name="Line 216"/>
              <p:cNvSpPr>
                <a:spLocks noChangeShapeType="1"/>
              </p:cNvSpPr>
              <p:nvPr/>
            </p:nvSpPr>
            <p:spPr bwMode="auto">
              <a:xfrm>
                <a:off x="525" y="3534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1" name="Line 217"/>
              <p:cNvSpPr>
                <a:spLocks noChangeShapeType="1"/>
              </p:cNvSpPr>
              <p:nvPr/>
            </p:nvSpPr>
            <p:spPr bwMode="auto">
              <a:xfrm flipH="1">
                <a:off x="1766" y="3534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2" name="Rectangle 218"/>
              <p:cNvSpPr>
                <a:spLocks noChangeArrowheads="1"/>
              </p:cNvSpPr>
              <p:nvPr/>
            </p:nvSpPr>
            <p:spPr bwMode="auto">
              <a:xfrm>
                <a:off x="467" y="3503"/>
                <a:ext cx="7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-1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43" name="Line 219"/>
              <p:cNvSpPr>
                <a:spLocks noChangeShapeType="1"/>
              </p:cNvSpPr>
              <p:nvPr/>
            </p:nvSpPr>
            <p:spPr bwMode="auto">
              <a:xfrm>
                <a:off x="525" y="3393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4" name="Line 220"/>
              <p:cNvSpPr>
                <a:spLocks noChangeShapeType="1"/>
              </p:cNvSpPr>
              <p:nvPr/>
            </p:nvSpPr>
            <p:spPr bwMode="auto">
              <a:xfrm flipH="1">
                <a:off x="1766" y="3393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5" name="Rectangle 221"/>
              <p:cNvSpPr>
                <a:spLocks noChangeArrowheads="1"/>
              </p:cNvSpPr>
              <p:nvPr/>
            </p:nvSpPr>
            <p:spPr bwMode="auto">
              <a:xfrm>
                <a:off x="482" y="3362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46" name="Line 222"/>
              <p:cNvSpPr>
                <a:spLocks noChangeShapeType="1"/>
              </p:cNvSpPr>
              <p:nvPr/>
            </p:nvSpPr>
            <p:spPr bwMode="auto">
              <a:xfrm>
                <a:off x="525" y="3252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7" name="Line 223"/>
              <p:cNvSpPr>
                <a:spLocks noChangeShapeType="1"/>
              </p:cNvSpPr>
              <p:nvPr/>
            </p:nvSpPr>
            <p:spPr bwMode="auto">
              <a:xfrm flipH="1">
                <a:off x="1766" y="3252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8" name="Rectangle 224"/>
              <p:cNvSpPr>
                <a:spLocks noChangeArrowheads="1"/>
              </p:cNvSpPr>
              <p:nvPr/>
            </p:nvSpPr>
            <p:spPr bwMode="auto">
              <a:xfrm>
                <a:off x="482" y="3221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49" name="Line 225"/>
              <p:cNvSpPr>
                <a:spLocks noChangeShapeType="1"/>
              </p:cNvSpPr>
              <p:nvPr/>
            </p:nvSpPr>
            <p:spPr bwMode="auto">
              <a:xfrm>
                <a:off x="525" y="3111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0" name="Line 226"/>
              <p:cNvSpPr>
                <a:spLocks noChangeShapeType="1"/>
              </p:cNvSpPr>
              <p:nvPr/>
            </p:nvSpPr>
            <p:spPr bwMode="auto">
              <a:xfrm flipH="1">
                <a:off x="1766" y="3111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1" name="Rectangle 227"/>
              <p:cNvSpPr>
                <a:spLocks noChangeArrowheads="1"/>
              </p:cNvSpPr>
              <p:nvPr/>
            </p:nvSpPr>
            <p:spPr bwMode="auto">
              <a:xfrm>
                <a:off x="482" y="3080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52" name="Line 228"/>
              <p:cNvSpPr>
                <a:spLocks noChangeShapeType="1"/>
              </p:cNvSpPr>
              <p:nvPr/>
            </p:nvSpPr>
            <p:spPr bwMode="auto">
              <a:xfrm>
                <a:off x="525" y="297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3" name="Line 229"/>
              <p:cNvSpPr>
                <a:spLocks noChangeShapeType="1"/>
              </p:cNvSpPr>
              <p:nvPr/>
            </p:nvSpPr>
            <p:spPr bwMode="auto">
              <a:xfrm flipH="1">
                <a:off x="1766" y="2970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4" name="Rectangle 230"/>
              <p:cNvSpPr>
                <a:spLocks noChangeArrowheads="1"/>
              </p:cNvSpPr>
              <p:nvPr/>
            </p:nvSpPr>
            <p:spPr bwMode="auto">
              <a:xfrm>
                <a:off x="482" y="2939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55" name="Line 231"/>
              <p:cNvSpPr>
                <a:spLocks noChangeShapeType="1"/>
              </p:cNvSpPr>
              <p:nvPr/>
            </p:nvSpPr>
            <p:spPr bwMode="auto">
              <a:xfrm>
                <a:off x="525" y="2830"/>
                <a:ext cx="1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6" name="Line 232"/>
              <p:cNvSpPr>
                <a:spLocks noChangeShapeType="1"/>
              </p:cNvSpPr>
              <p:nvPr/>
            </p:nvSpPr>
            <p:spPr bwMode="auto">
              <a:xfrm flipH="1">
                <a:off x="1766" y="2830"/>
                <a:ext cx="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7" name="Rectangle 233"/>
              <p:cNvSpPr>
                <a:spLocks noChangeArrowheads="1"/>
              </p:cNvSpPr>
              <p:nvPr/>
            </p:nvSpPr>
            <p:spPr bwMode="auto">
              <a:xfrm>
                <a:off x="482" y="2798"/>
                <a:ext cx="5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58" name="Line 234"/>
              <p:cNvSpPr>
                <a:spLocks noChangeShapeType="1"/>
              </p:cNvSpPr>
              <p:nvPr/>
            </p:nvSpPr>
            <p:spPr bwMode="auto">
              <a:xfrm>
                <a:off x="525" y="2830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9" name="Line 235"/>
              <p:cNvSpPr>
                <a:spLocks noChangeShapeType="1"/>
              </p:cNvSpPr>
              <p:nvPr/>
            </p:nvSpPr>
            <p:spPr bwMode="auto">
              <a:xfrm>
                <a:off x="525" y="3956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0" name="Line 236"/>
              <p:cNvSpPr>
                <a:spLocks noChangeShapeType="1"/>
              </p:cNvSpPr>
              <p:nvPr/>
            </p:nvSpPr>
            <p:spPr bwMode="auto">
              <a:xfrm flipV="1">
                <a:off x="1781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1" name="Line 237"/>
              <p:cNvSpPr>
                <a:spLocks noChangeShapeType="1"/>
              </p:cNvSpPr>
              <p:nvPr/>
            </p:nvSpPr>
            <p:spPr bwMode="auto">
              <a:xfrm flipV="1">
                <a:off x="525" y="2830"/>
                <a:ext cx="1" cy="11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2" name="Freeform 238"/>
              <p:cNvSpPr>
                <a:spLocks/>
              </p:cNvSpPr>
              <p:nvPr/>
            </p:nvSpPr>
            <p:spPr bwMode="auto">
              <a:xfrm>
                <a:off x="881" y="3393"/>
                <a:ext cx="877" cy="470"/>
              </a:xfrm>
              <a:custGeom>
                <a:avLst/>
                <a:gdLst/>
                <a:ahLst/>
                <a:cxnLst>
                  <a:cxn ang="0">
                    <a:pos x="877" y="12"/>
                  </a:cxn>
                  <a:cxn ang="0">
                    <a:pos x="873" y="59"/>
                  </a:cxn>
                  <a:cxn ang="0">
                    <a:pos x="869" y="86"/>
                  </a:cxn>
                  <a:cxn ang="0">
                    <a:pos x="865" y="102"/>
                  </a:cxn>
                  <a:cxn ang="0">
                    <a:pos x="861" y="121"/>
                  </a:cxn>
                  <a:cxn ang="0">
                    <a:pos x="853" y="133"/>
                  </a:cxn>
                  <a:cxn ang="0">
                    <a:pos x="850" y="149"/>
                  </a:cxn>
                  <a:cxn ang="0">
                    <a:pos x="846" y="168"/>
                  </a:cxn>
                  <a:cxn ang="0">
                    <a:pos x="838" y="188"/>
                  </a:cxn>
                  <a:cxn ang="0">
                    <a:pos x="826" y="207"/>
                  </a:cxn>
                  <a:cxn ang="0">
                    <a:pos x="814" y="231"/>
                  </a:cxn>
                  <a:cxn ang="0">
                    <a:pos x="799" y="254"/>
                  </a:cxn>
                  <a:cxn ang="0">
                    <a:pos x="783" y="282"/>
                  </a:cxn>
                  <a:cxn ang="0">
                    <a:pos x="760" y="305"/>
                  </a:cxn>
                  <a:cxn ang="0">
                    <a:pos x="736" y="333"/>
                  </a:cxn>
                  <a:cxn ang="0">
                    <a:pos x="705" y="360"/>
                  </a:cxn>
                  <a:cxn ang="0">
                    <a:pos x="670" y="387"/>
                  </a:cxn>
                  <a:cxn ang="0">
                    <a:pos x="630" y="411"/>
                  </a:cxn>
                  <a:cxn ang="0">
                    <a:pos x="587" y="434"/>
                  </a:cxn>
                  <a:cxn ang="0">
                    <a:pos x="536" y="450"/>
                  </a:cxn>
                  <a:cxn ang="0">
                    <a:pos x="486" y="462"/>
                  </a:cxn>
                  <a:cxn ang="0">
                    <a:pos x="431" y="470"/>
                  </a:cxn>
                  <a:cxn ang="0">
                    <a:pos x="372" y="466"/>
                  </a:cxn>
                  <a:cxn ang="0">
                    <a:pos x="317" y="458"/>
                  </a:cxn>
                  <a:cxn ang="0">
                    <a:pos x="263" y="442"/>
                  </a:cxn>
                  <a:cxn ang="0">
                    <a:pos x="216" y="423"/>
                  </a:cxn>
                  <a:cxn ang="0">
                    <a:pos x="169" y="395"/>
                  </a:cxn>
                  <a:cxn ang="0">
                    <a:pos x="130" y="368"/>
                  </a:cxn>
                  <a:cxn ang="0">
                    <a:pos x="94" y="333"/>
                  </a:cxn>
                  <a:cxn ang="0">
                    <a:pos x="67" y="301"/>
                  </a:cxn>
                  <a:cxn ang="0">
                    <a:pos x="43" y="266"/>
                  </a:cxn>
                  <a:cxn ang="0">
                    <a:pos x="28" y="231"/>
                  </a:cxn>
                  <a:cxn ang="0">
                    <a:pos x="12" y="200"/>
                  </a:cxn>
                  <a:cxn ang="0">
                    <a:pos x="4" y="168"/>
                  </a:cxn>
                  <a:cxn ang="0">
                    <a:pos x="0" y="141"/>
                  </a:cxn>
                  <a:cxn ang="0">
                    <a:pos x="4" y="86"/>
                  </a:cxn>
                  <a:cxn ang="0">
                    <a:pos x="8" y="67"/>
                  </a:cxn>
                  <a:cxn ang="0">
                    <a:pos x="12" y="51"/>
                  </a:cxn>
                  <a:cxn ang="0">
                    <a:pos x="16" y="39"/>
                  </a:cxn>
                  <a:cxn ang="0">
                    <a:pos x="24" y="31"/>
                  </a:cxn>
                  <a:cxn ang="0">
                    <a:pos x="28" y="23"/>
                  </a:cxn>
                  <a:cxn ang="0">
                    <a:pos x="32" y="16"/>
                  </a:cxn>
                  <a:cxn ang="0">
                    <a:pos x="40" y="8"/>
                  </a:cxn>
                  <a:cxn ang="0">
                    <a:pos x="47" y="4"/>
                  </a:cxn>
                  <a:cxn ang="0">
                    <a:pos x="55" y="0"/>
                  </a:cxn>
                </a:cxnLst>
                <a:rect l="0" t="0" r="r" b="b"/>
                <a:pathLst>
                  <a:path w="877" h="470">
                    <a:moveTo>
                      <a:pt x="877" y="0"/>
                    </a:moveTo>
                    <a:lnTo>
                      <a:pt x="877" y="12"/>
                    </a:lnTo>
                    <a:lnTo>
                      <a:pt x="873" y="16"/>
                    </a:lnTo>
                    <a:lnTo>
                      <a:pt x="873" y="59"/>
                    </a:lnTo>
                    <a:lnTo>
                      <a:pt x="869" y="63"/>
                    </a:lnTo>
                    <a:lnTo>
                      <a:pt x="869" y="86"/>
                    </a:lnTo>
                    <a:lnTo>
                      <a:pt x="865" y="90"/>
                    </a:lnTo>
                    <a:lnTo>
                      <a:pt x="865" y="102"/>
                    </a:lnTo>
                    <a:lnTo>
                      <a:pt x="861" y="106"/>
                    </a:lnTo>
                    <a:lnTo>
                      <a:pt x="861" y="121"/>
                    </a:lnTo>
                    <a:lnTo>
                      <a:pt x="857" y="125"/>
                    </a:lnTo>
                    <a:lnTo>
                      <a:pt x="853" y="133"/>
                    </a:lnTo>
                    <a:lnTo>
                      <a:pt x="853" y="141"/>
                    </a:lnTo>
                    <a:lnTo>
                      <a:pt x="850" y="149"/>
                    </a:lnTo>
                    <a:lnTo>
                      <a:pt x="846" y="157"/>
                    </a:lnTo>
                    <a:lnTo>
                      <a:pt x="846" y="168"/>
                    </a:lnTo>
                    <a:lnTo>
                      <a:pt x="842" y="176"/>
                    </a:lnTo>
                    <a:lnTo>
                      <a:pt x="838" y="188"/>
                    </a:lnTo>
                    <a:lnTo>
                      <a:pt x="830" y="196"/>
                    </a:lnTo>
                    <a:lnTo>
                      <a:pt x="826" y="207"/>
                    </a:lnTo>
                    <a:lnTo>
                      <a:pt x="822" y="219"/>
                    </a:lnTo>
                    <a:lnTo>
                      <a:pt x="814" y="231"/>
                    </a:lnTo>
                    <a:lnTo>
                      <a:pt x="806" y="243"/>
                    </a:lnTo>
                    <a:lnTo>
                      <a:pt x="799" y="254"/>
                    </a:lnTo>
                    <a:lnTo>
                      <a:pt x="791" y="266"/>
                    </a:lnTo>
                    <a:lnTo>
                      <a:pt x="783" y="282"/>
                    </a:lnTo>
                    <a:lnTo>
                      <a:pt x="771" y="293"/>
                    </a:lnTo>
                    <a:lnTo>
                      <a:pt x="760" y="305"/>
                    </a:lnTo>
                    <a:lnTo>
                      <a:pt x="748" y="321"/>
                    </a:lnTo>
                    <a:lnTo>
                      <a:pt x="736" y="333"/>
                    </a:lnTo>
                    <a:lnTo>
                      <a:pt x="720" y="348"/>
                    </a:lnTo>
                    <a:lnTo>
                      <a:pt x="705" y="360"/>
                    </a:lnTo>
                    <a:lnTo>
                      <a:pt x="689" y="376"/>
                    </a:lnTo>
                    <a:lnTo>
                      <a:pt x="670" y="387"/>
                    </a:lnTo>
                    <a:lnTo>
                      <a:pt x="650" y="399"/>
                    </a:lnTo>
                    <a:lnTo>
                      <a:pt x="630" y="411"/>
                    </a:lnTo>
                    <a:lnTo>
                      <a:pt x="611" y="423"/>
                    </a:lnTo>
                    <a:lnTo>
                      <a:pt x="587" y="434"/>
                    </a:lnTo>
                    <a:lnTo>
                      <a:pt x="564" y="442"/>
                    </a:lnTo>
                    <a:lnTo>
                      <a:pt x="536" y="450"/>
                    </a:lnTo>
                    <a:lnTo>
                      <a:pt x="509" y="458"/>
                    </a:lnTo>
                    <a:lnTo>
                      <a:pt x="486" y="462"/>
                    </a:lnTo>
                    <a:lnTo>
                      <a:pt x="458" y="466"/>
                    </a:lnTo>
                    <a:lnTo>
                      <a:pt x="431" y="470"/>
                    </a:lnTo>
                    <a:lnTo>
                      <a:pt x="400" y="470"/>
                    </a:lnTo>
                    <a:lnTo>
                      <a:pt x="372" y="466"/>
                    </a:lnTo>
                    <a:lnTo>
                      <a:pt x="345" y="462"/>
                    </a:lnTo>
                    <a:lnTo>
                      <a:pt x="317" y="458"/>
                    </a:lnTo>
                    <a:lnTo>
                      <a:pt x="290" y="450"/>
                    </a:lnTo>
                    <a:lnTo>
                      <a:pt x="263" y="442"/>
                    </a:lnTo>
                    <a:lnTo>
                      <a:pt x="239" y="434"/>
                    </a:lnTo>
                    <a:lnTo>
                      <a:pt x="216" y="423"/>
                    </a:lnTo>
                    <a:lnTo>
                      <a:pt x="192" y="411"/>
                    </a:lnTo>
                    <a:lnTo>
                      <a:pt x="169" y="395"/>
                    </a:lnTo>
                    <a:lnTo>
                      <a:pt x="149" y="383"/>
                    </a:lnTo>
                    <a:lnTo>
                      <a:pt x="130" y="368"/>
                    </a:lnTo>
                    <a:lnTo>
                      <a:pt x="110" y="352"/>
                    </a:lnTo>
                    <a:lnTo>
                      <a:pt x="94" y="333"/>
                    </a:lnTo>
                    <a:lnTo>
                      <a:pt x="79" y="317"/>
                    </a:lnTo>
                    <a:lnTo>
                      <a:pt x="67" y="301"/>
                    </a:lnTo>
                    <a:lnTo>
                      <a:pt x="55" y="282"/>
                    </a:lnTo>
                    <a:lnTo>
                      <a:pt x="43" y="266"/>
                    </a:lnTo>
                    <a:lnTo>
                      <a:pt x="36" y="250"/>
                    </a:lnTo>
                    <a:lnTo>
                      <a:pt x="28" y="231"/>
                    </a:lnTo>
                    <a:lnTo>
                      <a:pt x="20" y="215"/>
                    </a:lnTo>
                    <a:lnTo>
                      <a:pt x="12" y="200"/>
                    </a:lnTo>
                    <a:lnTo>
                      <a:pt x="8" y="184"/>
                    </a:lnTo>
                    <a:lnTo>
                      <a:pt x="4" y="168"/>
                    </a:lnTo>
                    <a:lnTo>
                      <a:pt x="4" y="157"/>
                    </a:lnTo>
                    <a:lnTo>
                      <a:pt x="0" y="141"/>
                    </a:lnTo>
                    <a:lnTo>
                      <a:pt x="0" y="94"/>
                    </a:lnTo>
                    <a:lnTo>
                      <a:pt x="4" y="86"/>
                    </a:lnTo>
                    <a:lnTo>
                      <a:pt x="4" y="74"/>
                    </a:lnTo>
                    <a:lnTo>
                      <a:pt x="8" y="67"/>
                    </a:lnTo>
                    <a:lnTo>
                      <a:pt x="8" y="59"/>
                    </a:lnTo>
                    <a:lnTo>
                      <a:pt x="12" y="51"/>
                    </a:lnTo>
                    <a:lnTo>
                      <a:pt x="12" y="47"/>
                    </a:lnTo>
                    <a:lnTo>
                      <a:pt x="16" y="39"/>
                    </a:lnTo>
                    <a:lnTo>
                      <a:pt x="20" y="35"/>
                    </a:lnTo>
                    <a:lnTo>
                      <a:pt x="24" y="31"/>
                    </a:lnTo>
                    <a:lnTo>
                      <a:pt x="24" y="27"/>
                    </a:lnTo>
                    <a:lnTo>
                      <a:pt x="28" y="23"/>
                    </a:lnTo>
                    <a:lnTo>
                      <a:pt x="32" y="20"/>
                    </a:lnTo>
                    <a:lnTo>
                      <a:pt x="32" y="16"/>
                    </a:lnTo>
                    <a:lnTo>
                      <a:pt x="36" y="12"/>
                    </a:lnTo>
                    <a:lnTo>
                      <a:pt x="40" y="8"/>
                    </a:lnTo>
                    <a:lnTo>
                      <a:pt x="43" y="4"/>
                    </a:lnTo>
                    <a:lnTo>
                      <a:pt x="47" y="4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59" y="0"/>
                    </a:lnTo>
                  </a:path>
                </a:pathLst>
              </a:custGeom>
              <a:noFill/>
              <a:ln w="1270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3" name="Line 239"/>
              <p:cNvSpPr>
                <a:spLocks noChangeShapeType="1"/>
              </p:cNvSpPr>
              <p:nvPr/>
            </p:nvSpPr>
            <p:spPr bwMode="auto">
              <a:xfrm>
                <a:off x="795" y="3385"/>
                <a:ext cx="16" cy="16"/>
              </a:xfrm>
              <a:prstGeom prst="line">
                <a:avLst/>
              </a:prstGeom>
              <a:noFill/>
              <a:ln w="1270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4" name="Line 240"/>
              <p:cNvSpPr>
                <a:spLocks noChangeShapeType="1"/>
              </p:cNvSpPr>
              <p:nvPr/>
            </p:nvSpPr>
            <p:spPr bwMode="auto">
              <a:xfrm flipH="1">
                <a:off x="795" y="3385"/>
                <a:ext cx="16" cy="16"/>
              </a:xfrm>
              <a:prstGeom prst="line">
                <a:avLst/>
              </a:prstGeom>
              <a:noFill/>
              <a:ln w="1270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5" name="Oval 241"/>
              <p:cNvSpPr>
                <a:spLocks noChangeArrowheads="1"/>
              </p:cNvSpPr>
              <p:nvPr/>
            </p:nvSpPr>
            <p:spPr bwMode="auto">
              <a:xfrm>
                <a:off x="787" y="3377"/>
                <a:ext cx="32" cy="32"/>
              </a:xfrm>
              <a:prstGeom prst="ellipse">
                <a:avLst/>
              </a:prstGeom>
              <a:noFill/>
              <a:ln w="1270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6" name="Rectangle 242"/>
              <p:cNvSpPr>
                <a:spLocks noChangeArrowheads="1"/>
              </p:cNvSpPr>
              <p:nvPr/>
            </p:nvSpPr>
            <p:spPr bwMode="auto">
              <a:xfrm>
                <a:off x="1097" y="4035"/>
                <a:ext cx="137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Real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7" name="Rectangle 243"/>
              <p:cNvSpPr>
                <a:spLocks noChangeArrowheads="1"/>
              </p:cNvSpPr>
              <p:nvPr/>
            </p:nvSpPr>
            <p:spPr bwMode="auto">
              <a:xfrm rot="16200000">
                <a:off x="338" y="3340"/>
                <a:ext cx="149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Imag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8" name="Rectangle 244"/>
              <p:cNvSpPr>
                <a:spLocks noChangeArrowheads="1"/>
              </p:cNvSpPr>
              <p:nvPr/>
            </p:nvSpPr>
            <p:spPr bwMode="auto">
              <a:xfrm>
                <a:off x="936" y="2740"/>
                <a:ext cx="481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Helvetica" pitchFamily="34" charset="0"/>
                  </a:rPr>
                  <a:t>Nyquist plot of 1+L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542192" y="4672076"/>
              <a:ext cx="723329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i="1" dirty="0" smtClean="0">
                  <a:solidFill>
                    <a:schemeClr val="tx1"/>
                  </a:solidFill>
                  <a:cs typeface="Arial" charset="0"/>
                </a:rPr>
                <a:t>1+L</a:t>
              </a:r>
              <a:endParaRPr lang="en-US" sz="2400" i="1" dirty="0"/>
            </a:p>
          </p:txBody>
        </p:sp>
      </p:grpSp>
      <p:pic>
        <p:nvPicPr>
          <p:cNvPr id="20" name="Picture 1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2661312" y="4967785"/>
            <a:ext cx="2603765" cy="1572111"/>
          </a:xfrm>
          <a:prstGeom prst="rect">
            <a:avLst/>
          </a:prstGeom>
          <a:noFill/>
          <a:ln/>
          <a:effectLst/>
        </p:spPr>
      </p:pic>
      <p:sp>
        <p:nvSpPr>
          <p:cNvPr id="1030" name="AutoShape 6"/>
          <p:cNvSpPr>
            <a:spLocks noChangeAspect="1" noChangeArrowheads="1" noTextEdit="1"/>
          </p:cNvSpPr>
          <p:nvPr/>
        </p:nvSpPr>
        <p:spPr bwMode="auto">
          <a:xfrm>
            <a:off x="5473610" y="3472502"/>
            <a:ext cx="39433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987960" y="3729677"/>
            <a:ext cx="3057525" cy="2743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987960" y="3729677"/>
            <a:ext cx="3057525" cy="2743200"/>
          </a:xfrm>
          <a:prstGeom prst="rect">
            <a:avLst/>
          </a:prstGeom>
          <a:noFill/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 flipV="1">
            <a:off x="598796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 flipV="1">
            <a:off x="6664235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734051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auto">
          <a:xfrm flipV="1">
            <a:off x="802631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 flipV="1">
            <a:off x="8702585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5987960" y="64728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5987960" y="61299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5987960" y="57870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auto">
          <a:xfrm>
            <a:off x="5987960" y="54441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5987960" y="51012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5987960" y="47583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>
            <a:off x="5987960" y="44154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auto">
          <a:xfrm>
            <a:off x="5987960" y="40725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auto">
          <a:xfrm>
            <a:off x="5987960" y="37296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auto">
          <a:xfrm>
            <a:off x="5987960" y="37296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auto">
          <a:xfrm>
            <a:off x="5987960" y="64728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auto">
          <a:xfrm flipV="1">
            <a:off x="9045485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 flipV="1">
            <a:off x="598796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2" name="Line 28"/>
          <p:cNvSpPr>
            <a:spLocks noChangeShapeType="1"/>
          </p:cNvSpPr>
          <p:nvPr/>
        </p:nvSpPr>
        <p:spPr bwMode="auto">
          <a:xfrm>
            <a:off x="5987960" y="64728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3" name="Line 29"/>
          <p:cNvSpPr>
            <a:spLocks noChangeShapeType="1"/>
          </p:cNvSpPr>
          <p:nvPr/>
        </p:nvSpPr>
        <p:spPr bwMode="auto">
          <a:xfrm flipV="1">
            <a:off x="598796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" name="Line 30"/>
          <p:cNvSpPr>
            <a:spLocks noChangeShapeType="1"/>
          </p:cNvSpPr>
          <p:nvPr/>
        </p:nvSpPr>
        <p:spPr bwMode="auto">
          <a:xfrm flipV="1">
            <a:off x="5987960" y="6434777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>
            <a:off x="5987960" y="3729677"/>
            <a:ext cx="1588" cy="28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5921285" y="6501452"/>
            <a:ext cx="161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-2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 flipV="1">
            <a:off x="6664235" y="6434777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>
            <a:off x="6664235" y="3729677"/>
            <a:ext cx="1588" cy="28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6635660" y="6501452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0" name="Line 36"/>
          <p:cNvSpPr>
            <a:spLocks noChangeShapeType="1"/>
          </p:cNvSpPr>
          <p:nvPr/>
        </p:nvSpPr>
        <p:spPr bwMode="auto">
          <a:xfrm flipV="1">
            <a:off x="7340510" y="6434777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1" name="Line 37"/>
          <p:cNvSpPr>
            <a:spLocks noChangeShapeType="1"/>
          </p:cNvSpPr>
          <p:nvPr/>
        </p:nvSpPr>
        <p:spPr bwMode="auto">
          <a:xfrm>
            <a:off x="7340510" y="3729677"/>
            <a:ext cx="1588" cy="28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7311935" y="6501452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3" name="Line 39"/>
          <p:cNvSpPr>
            <a:spLocks noChangeShapeType="1"/>
          </p:cNvSpPr>
          <p:nvPr/>
        </p:nvSpPr>
        <p:spPr bwMode="auto">
          <a:xfrm flipV="1">
            <a:off x="8026310" y="6434777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>
            <a:off x="8026310" y="3729677"/>
            <a:ext cx="1588" cy="28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7997735" y="6501452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6" name="Line 42"/>
          <p:cNvSpPr>
            <a:spLocks noChangeShapeType="1"/>
          </p:cNvSpPr>
          <p:nvPr/>
        </p:nvSpPr>
        <p:spPr bwMode="auto">
          <a:xfrm flipV="1">
            <a:off x="8702585" y="6434777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7" name="Line 43"/>
          <p:cNvSpPr>
            <a:spLocks noChangeShapeType="1"/>
          </p:cNvSpPr>
          <p:nvPr/>
        </p:nvSpPr>
        <p:spPr bwMode="auto">
          <a:xfrm>
            <a:off x="8702585" y="3729677"/>
            <a:ext cx="1588" cy="28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8" name="Rectangle 44"/>
          <p:cNvSpPr>
            <a:spLocks noChangeArrowheads="1"/>
          </p:cNvSpPr>
          <p:nvPr/>
        </p:nvSpPr>
        <p:spPr bwMode="auto">
          <a:xfrm>
            <a:off x="8674010" y="6501452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9" name="Line 45"/>
          <p:cNvSpPr>
            <a:spLocks noChangeShapeType="1"/>
          </p:cNvSpPr>
          <p:nvPr/>
        </p:nvSpPr>
        <p:spPr bwMode="auto">
          <a:xfrm>
            <a:off x="5987960" y="64728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0" name="Line 46"/>
          <p:cNvSpPr>
            <a:spLocks noChangeShapeType="1"/>
          </p:cNvSpPr>
          <p:nvPr/>
        </p:nvSpPr>
        <p:spPr bwMode="auto">
          <a:xfrm flipH="1">
            <a:off x="9007385" y="64728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5845085" y="6396677"/>
            <a:ext cx="161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-4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2" name="Line 48"/>
          <p:cNvSpPr>
            <a:spLocks noChangeShapeType="1"/>
          </p:cNvSpPr>
          <p:nvPr/>
        </p:nvSpPr>
        <p:spPr bwMode="auto">
          <a:xfrm>
            <a:off x="5987960" y="61299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3" name="Line 49"/>
          <p:cNvSpPr>
            <a:spLocks noChangeShapeType="1"/>
          </p:cNvSpPr>
          <p:nvPr/>
        </p:nvSpPr>
        <p:spPr bwMode="auto">
          <a:xfrm flipH="1">
            <a:off x="9007385" y="61299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5845085" y="6053777"/>
            <a:ext cx="161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-3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5" name="Line 51"/>
          <p:cNvSpPr>
            <a:spLocks noChangeShapeType="1"/>
          </p:cNvSpPr>
          <p:nvPr/>
        </p:nvSpPr>
        <p:spPr bwMode="auto">
          <a:xfrm>
            <a:off x="5987960" y="57870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6" name="Line 52"/>
          <p:cNvSpPr>
            <a:spLocks noChangeShapeType="1"/>
          </p:cNvSpPr>
          <p:nvPr/>
        </p:nvSpPr>
        <p:spPr bwMode="auto">
          <a:xfrm flipH="1">
            <a:off x="9007385" y="57870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5845085" y="5710877"/>
            <a:ext cx="161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-2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8" name="Line 54"/>
          <p:cNvSpPr>
            <a:spLocks noChangeShapeType="1"/>
          </p:cNvSpPr>
          <p:nvPr/>
        </p:nvSpPr>
        <p:spPr bwMode="auto">
          <a:xfrm>
            <a:off x="5987960" y="54441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9" name="Line 55"/>
          <p:cNvSpPr>
            <a:spLocks noChangeShapeType="1"/>
          </p:cNvSpPr>
          <p:nvPr/>
        </p:nvSpPr>
        <p:spPr bwMode="auto">
          <a:xfrm flipH="1">
            <a:off x="9007385" y="54441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5845085" y="5367977"/>
            <a:ext cx="161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-1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1" name="Line 57"/>
          <p:cNvSpPr>
            <a:spLocks noChangeShapeType="1"/>
          </p:cNvSpPr>
          <p:nvPr/>
        </p:nvSpPr>
        <p:spPr bwMode="auto">
          <a:xfrm>
            <a:off x="5987960" y="51012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2" name="Line 58"/>
          <p:cNvSpPr>
            <a:spLocks noChangeShapeType="1"/>
          </p:cNvSpPr>
          <p:nvPr/>
        </p:nvSpPr>
        <p:spPr bwMode="auto">
          <a:xfrm flipH="1">
            <a:off x="9007385" y="51012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3" name="Rectangle 59"/>
          <p:cNvSpPr>
            <a:spLocks noChangeArrowheads="1"/>
          </p:cNvSpPr>
          <p:nvPr/>
        </p:nvSpPr>
        <p:spPr bwMode="auto">
          <a:xfrm>
            <a:off x="5883185" y="5025077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4" name="Line 60"/>
          <p:cNvSpPr>
            <a:spLocks noChangeShapeType="1"/>
          </p:cNvSpPr>
          <p:nvPr/>
        </p:nvSpPr>
        <p:spPr bwMode="auto">
          <a:xfrm>
            <a:off x="5987960" y="47583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5" name="Line 61"/>
          <p:cNvSpPr>
            <a:spLocks noChangeShapeType="1"/>
          </p:cNvSpPr>
          <p:nvPr/>
        </p:nvSpPr>
        <p:spPr bwMode="auto">
          <a:xfrm flipH="1">
            <a:off x="9007385" y="47583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6" name="Rectangle 62"/>
          <p:cNvSpPr>
            <a:spLocks noChangeArrowheads="1"/>
          </p:cNvSpPr>
          <p:nvPr/>
        </p:nvSpPr>
        <p:spPr bwMode="auto">
          <a:xfrm>
            <a:off x="5883185" y="4682177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7" name="Line 63"/>
          <p:cNvSpPr>
            <a:spLocks noChangeShapeType="1"/>
          </p:cNvSpPr>
          <p:nvPr/>
        </p:nvSpPr>
        <p:spPr bwMode="auto">
          <a:xfrm>
            <a:off x="5987960" y="44154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auto">
          <a:xfrm flipH="1">
            <a:off x="9007385" y="44154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auto">
          <a:xfrm>
            <a:off x="5883185" y="4339277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auto">
          <a:xfrm>
            <a:off x="5987960" y="40725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1" name="Line 67"/>
          <p:cNvSpPr>
            <a:spLocks noChangeShapeType="1"/>
          </p:cNvSpPr>
          <p:nvPr/>
        </p:nvSpPr>
        <p:spPr bwMode="auto">
          <a:xfrm flipH="1">
            <a:off x="9007385" y="40725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auto">
          <a:xfrm>
            <a:off x="5883185" y="3996377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>
            <a:off x="5987960" y="3729677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4" name="Line 70"/>
          <p:cNvSpPr>
            <a:spLocks noChangeShapeType="1"/>
          </p:cNvSpPr>
          <p:nvPr/>
        </p:nvSpPr>
        <p:spPr bwMode="auto">
          <a:xfrm flipH="1">
            <a:off x="9007385" y="3729677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5883185" y="3653477"/>
            <a:ext cx="123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96" name="Line 72"/>
          <p:cNvSpPr>
            <a:spLocks noChangeShapeType="1"/>
          </p:cNvSpPr>
          <p:nvPr/>
        </p:nvSpPr>
        <p:spPr bwMode="auto">
          <a:xfrm>
            <a:off x="5987960" y="37296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7" name="Line 73"/>
          <p:cNvSpPr>
            <a:spLocks noChangeShapeType="1"/>
          </p:cNvSpPr>
          <p:nvPr/>
        </p:nvSpPr>
        <p:spPr bwMode="auto">
          <a:xfrm>
            <a:off x="5987960" y="6472877"/>
            <a:ext cx="30575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V="1">
            <a:off x="9045485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9" name="Line 75"/>
          <p:cNvSpPr>
            <a:spLocks noChangeShapeType="1"/>
          </p:cNvSpPr>
          <p:nvPr/>
        </p:nvSpPr>
        <p:spPr bwMode="auto">
          <a:xfrm flipV="1">
            <a:off x="5987960" y="3729677"/>
            <a:ext cx="1588" cy="2743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0" name="Freeform 76"/>
          <p:cNvSpPr>
            <a:spLocks/>
          </p:cNvSpPr>
          <p:nvPr/>
        </p:nvSpPr>
        <p:spPr bwMode="auto">
          <a:xfrm>
            <a:off x="6854735" y="5101277"/>
            <a:ext cx="2133600" cy="1143000"/>
          </a:xfrm>
          <a:custGeom>
            <a:avLst/>
            <a:gdLst/>
            <a:ahLst/>
            <a:cxnLst>
              <a:cxn ang="0">
                <a:pos x="1344" y="18"/>
              </a:cxn>
              <a:cxn ang="0">
                <a:pos x="1338" y="90"/>
              </a:cxn>
              <a:cxn ang="0">
                <a:pos x="1332" y="132"/>
              </a:cxn>
              <a:cxn ang="0">
                <a:pos x="1326" y="156"/>
              </a:cxn>
              <a:cxn ang="0">
                <a:pos x="1320" y="186"/>
              </a:cxn>
              <a:cxn ang="0">
                <a:pos x="1308" y="204"/>
              </a:cxn>
              <a:cxn ang="0">
                <a:pos x="1302" y="228"/>
              </a:cxn>
              <a:cxn ang="0">
                <a:pos x="1296" y="258"/>
              </a:cxn>
              <a:cxn ang="0">
                <a:pos x="1284" y="288"/>
              </a:cxn>
              <a:cxn ang="0">
                <a:pos x="1266" y="318"/>
              </a:cxn>
              <a:cxn ang="0">
                <a:pos x="1248" y="354"/>
              </a:cxn>
              <a:cxn ang="0">
                <a:pos x="1224" y="390"/>
              </a:cxn>
              <a:cxn ang="0">
                <a:pos x="1200" y="432"/>
              </a:cxn>
              <a:cxn ang="0">
                <a:pos x="1164" y="468"/>
              </a:cxn>
              <a:cxn ang="0">
                <a:pos x="1128" y="510"/>
              </a:cxn>
              <a:cxn ang="0">
                <a:pos x="1080" y="552"/>
              </a:cxn>
              <a:cxn ang="0">
                <a:pos x="1026" y="594"/>
              </a:cxn>
              <a:cxn ang="0">
                <a:pos x="966" y="630"/>
              </a:cxn>
              <a:cxn ang="0">
                <a:pos x="900" y="666"/>
              </a:cxn>
              <a:cxn ang="0">
                <a:pos x="822" y="690"/>
              </a:cxn>
              <a:cxn ang="0">
                <a:pos x="744" y="708"/>
              </a:cxn>
              <a:cxn ang="0">
                <a:pos x="660" y="720"/>
              </a:cxn>
              <a:cxn ang="0">
                <a:pos x="570" y="714"/>
              </a:cxn>
              <a:cxn ang="0">
                <a:pos x="486" y="702"/>
              </a:cxn>
              <a:cxn ang="0">
                <a:pos x="402" y="678"/>
              </a:cxn>
              <a:cxn ang="0">
                <a:pos x="330" y="648"/>
              </a:cxn>
              <a:cxn ang="0">
                <a:pos x="258" y="606"/>
              </a:cxn>
              <a:cxn ang="0">
                <a:pos x="198" y="564"/>
              </a:cxn>
              <a:cxn ang="0">
                <a:pos x="144" y="510"/>
              </a:cxn>
              <a:cxn ang="0">
                <a:pos x="102" y="462"/>
              </a:cxn>
              <a:cxn ang="0">
                <a:pos x="66" y="408"/>
              </a:cxn>
              <a:cxn ang="0">
                <a:pos x="42" y="354"/>
              </a:cxn>
              <a:cxn ang="0">
                <a:pos x="18" y="306"/>
              </a:cxn>
              <a:cxn ang="0">
                <a:pos x="6" y="258"/>
              </a:cxn>
              <a:cxn ang="0">
                <a:pos x="0" y="216"/>
              </a:cxn>
              <a:cxn ang="0">
                <a:pos x="6" y="132"/>
              </a:cxn>
              <a:cxn ang="0">
                <a:pos x="12" y="102"/>
              </a:cxn>
              <a:cxn ang="0">
                <a:pos x="18" y="78"/>
              </a:cxn>
              <a:cxn ang="0">
                <a:pos x="24" y="60"/>
              </a:cxn>
              <a:cxn ang="0">
                <a:pos x="36" y="48"/>
              </a:cxn>
              <a:cxn ang="0">
                <a:pos x="42" y="36"/>
              </a:cxn>
              <a:cxn ang="0">
                <a:pos x="48" y="24"/>
              </a:cxn>
              <a:cxn ang="0">
                <a:pos x="60" y="12"/>
              </a:cxn>
              <a:cxn ang="0">
                <a:pos x="72" y="6"/>
              </a:cxn>
              <a:cxn ang="0">
                <a:pos x="84" y="0"/>
              </a:cxn>
            </a:cxnLst>
            <a:rect l="0" t="0" r="r" b="b"/>
            <a:pathLst>
              <a:path w="1344" h="720">
                <a:moveTo>
                  <a:pt x="1344" y="0"/>
                </a:moveTo>
                <a:lnTo>
                  <a:pt x="1344" y="18"/>
                </a:lnTo>
                <a:lnTo>
                  <a:pt x="1338" y="24"/>
                </a:lnTo>
                <a:lnTo>
                  <a:pt x="1338" y="90"/>
                </a:lnTo>
                <a:lnTo>
                  <a:pt x="1332" y="96"/>
                </a:lnTo>
                <a:lnTo>
                  <a:pt x="1332" y="132"/>
                </a:lnTo>
                <a:lnTo>
                  <a:pt x="1326" y="138"/>
                </a:lnTo>
                <a:lnTo>
                  <a:pt x="1326" y="156"/>
                </a:lnTo>
                <a:lnTo>
                  <a:pt x="1320" y="162"/>
                </a:lnTo>
                <a:lnTo>
                  <a:pt x="1320" y="186"/>
                </a:lnTo>
                <a:lnTo>
                  <a:pt x="1314" y="192"/>
                </a:lnTo>
                <a:lnTo>
                  <a:pt x="1308" y="204"/>
                </a:lnTo>
                <a:lnTo>
                  <a:pt x="1308" y="216"/>
                </a:lnTo>
                <a:lnTo>
                  <a:pt x="1302" y="228"/>
                </a:lnTo>
                <a:lnTo>
                  <a:pt x="1296" y="240"/>
                </a:lnTo>
                <a:lnTo>
                  <a:pt x="1296" y="258"/>
                </a:lnTo>
                <a:lnTo>
                  <a:pt x="1290" y="270"/>
                </a:lnTo>
                <a:lnTo>
                  <a:pt x="1284" y="288"/>
                </a:lnTo>
                <a:lnTo>
                  <a:pt x="1272" y="300"/>
                </a:lnTo>
                <a:lnTo>
                  <a:pt x="1266" y="318"/>
                </a:lnTo>
                <a:lnTo>
                  <a:pt x="1260" y="336"/>
                </a:lnTo>
                <a:lnTo>
                  <a:pt x="1248" y="354"/>
                </a:lnTo>
                <a:lnTo>
                  <a:pt x="1236" y="372"/>
                </a:lnTo>
                <a:lnTo>
                  <a:pt x="1224" y="390"/>
                </a:lnTo>
                <a:lnTo>
                  <a:pt x="1212" y="408"/>
                </a:lnTo>
                <a:lnTo>
                  <a:pt x="1200" y="432"/>
                </a:lnTo>
                <a:lnTo>
                  <a:pt x="1182" y="450"/>
                </a:lnTo>
                <a:lnTo>
                  <a:pt x="1164" y="468"/>
                </a:lnTo>
                <a:lnTo>
                  <a:pt x="1146" y="492"/>
                </a:lnTo>
                <a:lnTo>
                  <a:pt x="1128" y="510"/>
                </a:lnTo>
                <a:lnTo>
                  <a:pt x="1104" y="534"/>
                </a:lnTo>
                <a:lnTo>
                  <a:pt x="1080" y="552"/>
                </a:lnTo>
                <a:lnTo>
                  <a:pt x="1056" y="576"/>
                </a:lnTo>
                <a:lnTo>
                  <a:pt x="1026" y="594"/>
                </a:lnTo>
                <a:lnTo>
                  <a:pt x="996" y="612"/>
                </a:lnTo>
                <a:lnTo>
                  <a:pt x="966" y="630"/>
                </a:lnTo>
                <a:lnTo>
                  <a:pt x="936" y="648"/>
                </a:lnTo>
                <a:lnTo>
                  <a:pt x="900" y="666"/>
                </a:lnTo>
                <a:lnTo>
                  <a:pt x="864" y="678"/>
                </a:lnTo>
                <a:lnTo>
                  <a:pt x="822" y="690"/>
                </a:lnTo>
                <a:lnTo>
                  <a:pt x="780" y="702"/>
                </a:lnTo>
                <a:lnTo>
                  <a:pt x="744" y="708"/>
                </a:lnTo>
                <a:lnTo>
                  <a:pt x="702" y="714"/>
                </a:lnTo>
                <a:lnTo>
                  <a:pt x="660" y="720"/>
                </a:lnTo>
                <a:lnTo>
                  <a:pt x="612" y="720"/>
                </a:lnTo>
                <a:lnTo>
                  <a:pt x="570" y="714"/>
                </a:lnTo>
                <a:lnTo>
                  <a:pt x="528" y="708"/>
                </a:lnTo>
                <a:lnTo>
                  <a:pt x="486" y="702"/>
                </a:lnTo>
                <a:lnTo>
                  <a:pt x="444" y="690"/>
                </a:lnTo>
                <a:lnTo>
                  <a:pt x="402" y="678"/>
                </a:lnTo>
                <a:lnTo>
                  <a:pt x="366" y="666"/>
                </a:lnTo>
                <a:lnTo>
                  <a:pt x="330" y="648"/>
                </a:lnTo>
                <a:lnTo>
                  <a:pt x="294" y="630"/>
                </a:lnTo>
                <a:lnTo>
                  <a:pt x="258" y="606"/>
                </a:lnTo>
                <a:lnTo>
                  <a:pt x="228" y="588"/>
                </a:lnTo>
                <a:lnTo>
                  <a:pt x="198" y="564"/>
                </a:lnTo>
                <a:lnTo>
                  <a:pt x="168" y="540"/>
                </a:lnTo>
                <a:lnTo>
                  <a:pt x="144" y="510"/>
                </a:lnTo>
                <a:lnTo>
                  <a:pt x="120" y="486"/>
                </a:lnTo>
                <a:lnTo>
                  <a:pt x="102" y="462"/>
                </a:lnTo>
                <a:lnTo>
                  <a:pt x="84" y="432"/>
                </a:lnTo>
                <a:lnTo>
                  <a:pt x="66" y="408"/>
                </a:lnTo>
                <a:lnTo>
                  <a:pt x="54" y="384"/>
                </a:lnTo>
                <a:lnTo>
                  <a:pt x="42" y="354"/>
                </a:lnTo>
                <a:lnTo>
                  <a:pt x="30" y="330"/>
                </a:lnTo>
                <a:lnTo>
                  <a:pt x="18" y="306"/>
                </a:lnTo>
                <a:lnTo>
                  <a:pt x="12" y="282"/>
                </a:lnTo>
                <a:lnTo>
                  <a:pt x="6" y="258"/>
                </a:lnTo>
                <a:lnTo>
                  <a:pt x="6" y="240"/>
                </a:lnTo>
                <a:lnTo>
                  <a:pt x="0" y="216"/>
                </a:lnTo>
                <a:lnTo>
                  <a:pt x="0" y="144"/>
                </a:lnTo>
                <a:lnTo>
                  <a:pt x="6" y="132"/>
                </a:lnTo>
                <a:lnTo>
                  <a:pt x="6" y="114"/>
                </a:lnTo>
                <a:lnTo>
                  <a:pt x="12" y="102"/>
                </a:lnTo>
                <a:lnTo>
                  <a:pt x="12" y="90"/>
                </a:lnTo>
                <a:lnTo>
                  <a:pt x="18" y="78"/>
                </a:lnTo>
                <a:lnTo>
                  <a:pt x="18" y="72"/>
                </a:lnTo>
                <a:lnTo>
                  <a:pt x="24" y="60"/>
                </a:lnTo>
                <a:lnTo>
                  <a:pt x="30" y="54"/>
                </a:lnTo>
                <a:lnTo>
                  <a:pt x="36" y="48"/>
                </a:lnTo>
                <a:lnTo>
                  <a:pt x="36" y="42"/>
                </a:lnTo>
                <a:lnTo>
                  <a:pt x="42" y="36"/>
                </a:lnTo>
                <a:lnTo>
                  <a:pt x="48" y="30"/>
                </a:lnTo>
                <a:lnTo>
                  <a:pt x="48" y="24"/>
                </a:lnTo>
                <a:lnTo>
                  <a:pt x="54" y="18"/>
                </a:lnTo>
                <a:lnTo>
                  <a:pt x="60" y="12"/>
                </a:lnTo>
                <a:lnTo>
                  <a:pt x="66" y="6"/>
                </a:lnTo>
                <a:lnTo>
                  <a:pt x="72" y="6"/>
                </a:lnTo>
                <a:lnTo>
                  <a:pt x="78" y="0"/>
                </a:lnTo>
                <a:lnTo>
                  <a:pt x="84" y="0"/>
                </a:lnTo>
                <a:lnTo>
                  <a:pt x="90" y="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1" name="Freeform 77"/>
          <p:cNvSpPr>
            <a:spLocks/>
          </p:cNvSpPr>
          <p:nvPr/>
        </p:nvSpPr>
        <p:spPr bwMode="auto">
          <a:xfrm>
            <a:off x="5987960" y="5101277"/>
            <a:ext cx="1009650" cy="771525"/>
          </a:xfrm>
          <a:custGeom>
            <a:avLst/>
            <a:gdLst/>
            <a:ahLst/>
            <a:cxnLst>
              <a:cxn ang="0">
                <a:pos x="0" y="486"/>
              </a:cxn>
              <a:cxn ang="0">
                <a:pos x="18" y="468"/>
              </a:cxn>
              <a:cxn ang="0">
                <a:pos x="78" y="408"/>
              </a:cxn>
              <a:cxn ang="0">
                <a:pos x="132" y="354"/>
              </a:cxn>
              <a:cxn ang="0">
                <a:pos x="180" y="312"/>
              </a:cxn>
              <a:cxn ang="0">
                <a:pos x="228" y="282"/>
              </a:cxn>
              <a:cxn ang="0">
                <a:pos x="270" y="252"/>
              </a:cxn>
              <a:cxn ang="0">
                <a:pos x="306" y="222"/>
              </a:cxn>
              <a:cxn ang="0">
                <a:pos x="342" y="204"/>
              </a:cxn>
              <a:cxn ang="0">
                <a:pos x="366" y="180"/>
              </a:cxn>
              <a:cxn ang="0">
                <a:pos x="396" y="168"/>
              </a:cxn>
              <a:cxn ang="0">
                <a:pos x="414" y="150"/>
              </a:cxn>
              <a:cxn ang="0">
                <a:pos x="438" y="138"/>
              </a:cxn>
              <a:cxn ang="0">
                <a:pos x="450" y="126"/>
              </a:cxn>
              <a:cxn ang="0">
                <a:pos x="468" y="114"/>
              </a:cxn>
              <a:cxn ang="0">
                <a:pos x="480" y="102"/>
              </a:cxn>
              <a:cxn ang="0">
                <a:pos x="492" y="96"/>
              </a:cxn>
              <a:cxn ang="0">
                <a:pos x="504" y="84"/>
              </a:cxn>
              <a:cxn ang="0">
                <a:pos x="516" y="78"/>
              </a:cxn>
              <a:cxn ang="0">
                <a:pos x="528" y="66"/>
              </a:cxn>
              <a:cxn ang="0">
                <a:pos x="534" y="60"/>
              </a:cxn>
              <a:cxn ang="0">
                <a:pos x="540" y="54"/>
              </a:cxn>
              <a:cxn ang="0">
                <a:pos x="552" y="48"/>
              </a:cxn>
              <a:cxn ang="0">
                <a:pos x="558" y="42"/>
              </a:cxn>
              <a:cxn ang="0">
                <a:pos x="564" y="36"/>
              </a:cxn>
              <a:cxn ang="0">
                <a:pos x="570" y="30"/>
              </a:cxn>
              <a:cxn ang="0">
                <a:pos x="576" y="24"/>
              </a:cxn>
              <a:cxn ang="0">
                <a:pos x="582" y="24"/>
              </a:cxn>
              <a:cxn ang="0">
                <a:pos x="588" y="18"/>
              </a:cxn>
              <a:cxn ang="0">
                <a:pos x="594" y="12"/>
              </a:cxn>
              <a:cxn ang="0">
                <a:pos x="600" y="12"/>
              </a:cxn>
              <a:cxn ang="0">
                <a:pos x="606" y="6"/>
              </a:cxn>
              <a:cxn ang="0">
                <a:pos x="612" y="6"/>
              </a:cxn>
              <a:cxn ang="0">
                <a:pos x="618" y="0"/>
              </a:cxn>
              <a:cxn ang="0">
                <a:pos x="624" y="0"/>
              </a:cxn>
              <a:cxn ang="0">
                <a:pos x="630" y="0"/>
              </a:cxn>
              <a:cxn ang="0">
                <a:pos x="636" y="0"/>
              </a:cxn>
            </a:cxnLst>
            <a:rect l="0" t="0" r="r" b="b"/>
            <a:pathLst>
              <a:path w="636" h="486">
                <a:moveTo>
                  <a:pt x="0" y="486"/>
                </a:moveTo>
                <a:lnTo>
                  <a:pt x="18" y="468"/>
                </a:lnTo>
                <a:lnTo>
                  <a:pt x="78" y="408"/>
                </a:lnTo>
                <a:lnTo>
                  <a:pt x="132" y="354"/>
                </a:lnTo>
                <a:lnTo>
                  <a:pt x="180" y="312"/>
                </a:lnTo>
                <a:lnTo>
                  <a:pt x="228" y="282"/>
                </a:lnTo>
                <a:lnTo>
                  <a:pt x="270" y="252"/>
                </a:lnTo>
                <a:lnTo>
                  <a:pt x="306" y="222"/>
                </a:lnTo>
                <a:lnTo>
                  <a:pt x="342" y="204"/>
                </a:lnTo>
                <a:lnTo>
                  <a:pt x="366" y="180"/>
                </a:lnTo>
                <a:lnTo>
                  <a:pt x="396" y="168"/>
                </a:lnTo>
                <a:lnTo>
                  <a:pt x="414" y="150"/>
                </a:lnTo>
                <a:lnTo>
                  <a:pt x="438" y="138"/>
                </a:lnTo>
                <a:lnTo>
                  <a:pt x="450" y="126"/>
                </a:lnTo>
                <a:lnTo>
                  <a:pt x="468" y="114"/>
                </a:lnTo>
                <a:lnTo>
                  <a:pt x="480" y="102"/>
                </a:lnTo>
                <a:lnTo>
                  <a:pt x="492" y="96"/>
                </a:lnTo>
                <a:lnTo>
                  <a:pt x="504" y="84"/>
                </a:lnTo>
                <a:lnTo>
                  <a:pt x="516" y="78"/>
                </a:lnTo>
                <a:lnTo>
                  <a:pt x="528" y="66"/>
                </a:lnTo>
                <a:lnTo>
                  <a:pt x="534" y="60"/>
                </a:lnTo>
                <a:lnTo>
                  <a:pt x="540" y="54"/>
                </a:lnTo>
                <a:lnTo>
                  <a:pt x="552" y="48"/>
                </a:lnTo>
                <a:lnTo>
                  <a:pt x="558" y="42"/>
                </a:lnTo>
                <a:lnTo>
                  <a:pt x="564" y="36"/>
                </a:lnTo>
                <a:lnTo>
                  <a:pt x="570" y="30"/>
                </a:lnTo>
                <a:lnTo>
                  <a:pt x="576" y="24"/>
                </a:lnTo>
                <a:lnTo>
                  <a:pt x="582" y="24"/>
                </a:lnTo>
                <a:lnTo>
                  <a:pt x="588" y="18"/>
                </a:lnTo>
                <a:lnTo>
                  <a:pt x="594" y="12"/>
                </a:lnTo>
                <a:lnTo>
                  <a:pt x="600" y="12"/>
                </a:lnTo>
                <a:lnTo>
                  <a:pt x="606" y="6"/>
                </a:lnTo>
                <a:lnTo>
                  <a:pt x="612" y="6"/>
                </a:lnTo>
                <a:lnTo>
                  <a:pt x="618" y="0"/>
                </a:lnTo>
                <a:lnTo>
                  <a:pt x="624" y="0"/>
                </a:lnTo>
                <a:lnTo>
                  <a:pt x="630" y="0"/>
                </a:lnTo>
                <a:lnTo>
                  <a:pt x="636" y="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2" name="Freeform 78"/>
          <p:cNvSpPr>
            <a:spLocks/>
          </p:cNvSpPr>
          <p:nvPr/>
        </p:nvSpPr>
        <p:spPr bwMode="auto">
          <a:xfrm>
            <a:off x="5987960" y="5006027"/>
            <a:ext cx="1009650" cy="23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8" y="42"/>
              </a:cxn>
              <a:cxn ang="0">
                <a:pos x="150" y="72"/>
              </a:cxn>
              <a:cxn ang="0">
                <a:pos x="204" y="102"/>
              </a:cxn>
              <a:cxn ang="0">
                <a:pos x="252" y="120"/>
              </a:cxn>
              <a:cxn ang="0">
                <a:pos x="294" y="132"/>
              </a:cxn>
              <a:cxn ang="0">
                <a:pos x="324" y="138"/>
              </a:cxn>
              <a:cxn ang="0">
                <a:pos x="354" y="144"/>
              </a:cxn>
              <a:cxn ang="0">
                <a:pos x="378" y="150"/>
              </a:cxn>
              <a:cxn ang="0">
                <a:pos x="402" y="150"/>
              </a:cxn>
              <a:cxn ang="0">
                <a:pos x="420" y="150"/>
              </a:cxn>
              <a:cxn ang="0">
                <a:pos x="438" y="144"/>
              </a:cxn>
              <a:cxn ang="0">
                <a:pos x="456" y="138"/>
              </a:cxn>
              <a:cxn ang="0">
                <a:pos x="468" y="138"/>
              </a:cxn>
              <a:cxn ang="0">
                <a:pos x="480" y="132"/>
              </a:cxn>
              <a:cxn ang="0">
                <a:pos x="492" y="126"/>
              </a:cxn>
              <a:cxn ang="0">
                <a:pos x="504" y="120"/>
              </a:cxn>
              <a:cxn ang="0">
                <a:pos x="516" y="114"/>
              </a:cxn>
              <a:cxn ang="0">
                <a:pos x="528" y="108"/>
              </a:cxn>
              <a:cxn ang="0">
                <a:pos x="534" y="102"/>
              </a:cxn>
              <a:cxn ang="0">
                <a:pos x="540" y="96"/>
              </a:cxn>
              <a:cxn ang="0">
                <a:pos x="552" y="96"/>
              </a:cxn>
              <a:cxn ang="0">
                <a:pos x="558" y="90"/>
              </a:cxn>
              <a:cxn ang="0">
                <a:pos x="564" y="84"/>
              </a:cxn>
              <a:cxn ang="0">
                <a:pos x="570" y="84"/>
              </a:cxn>
              <a:cxn ang="0">
                <a:pos x="576" y="78"/>
              </a:cxn>
              <a:cxn ang="0">
                <a:pos x="582" y="78"/>
              </a:cxn>
              <a:cxn ang="0">
                <a:pos x="588" y="72"/>
              </a:cxn>
              <a:cxn ang="0">
                <a:pos x="594" y="72"/>
              </a:cxn>
              <a:cxn ang="0">
                <a:pos x="600" y="66"/>
              </a:cxn>
              <a:cxn ang="0">
                <a:pos x="606" y="66"/>
              </a:cxn>
              <a:cxn ang="0">
                <a:pos x="612" y="60"/>
              </a:cxn>
              <a:cxn ang="0">
                <a:pos x="618" y="60"/>
              </a:cxn>
              <a:cxn ang="0">
                <a:pos x="624" y="60"/>
              </a:cxn>
              <a:cxn ang="0">
                <a:pos x="630" y="60"/>
              </a:cxn>
              <a:cxn ang="0">
                <a:pos x="636" y="60"/>
              </a:cxn>
            </a:cxnLst>
            <a:rect l="0" t="0" r="r" b="b"/>
            <a:pathLst>
              <a:path w="636" h="150">
                <a:moveTo>
                  <a:pt x="0" y="0"/>
                </a:moveTo>
                <a:lnTo>
                  <a:pt x="78" y="42"/>
                </a:lnTo>
                <a:lnTo>
                  <a:pt x="150" y="72"/>
                </a:lnTo>
                <a:lnTo>
                  <a:pt x="204" y="102"/>
                </a:lnTo>
                <a:lnTo>
                  <a:pt x="252" y="120"/>
                </a:lnTo>
                <a:lnTo>
                  <a:pt x="294" y="132"/>
                </a:lnTo>
                <a:lnTo>
                  <a:pt x="324" y="138"/>
                </a:lnTo>
                <a:lnTo>
                  <a:pt x="354" y="144"/>
                </a:lnTo>
                <a:lnTo>
                  <a:pt x="378" y="150"/>
                </a:lnTo>
                <a:lnTo>
                  <a:pt x="402" y="150"/>
                </a:lnTo>
                <a:lnTo>
                  <a:pt x="420" y="150"/>
                </a:lnTo>
                <a:lnTo>
                  <a:pt x="438" y="144"/>
                </a:lnTo>
                <a:lnTo>
                  <a:pt x="456" y="138"/>
                </a:lnTo>
                <a:lnTo>
                  <a:pt x="468" y="138"/>
                </a:lnTo>
                <a:lnTo>
                  <a:pt x="480" y="132"/>
                </a:lnTo>
                <a:lnTo>
                  <a:pt x="492" y="126"/>
                </a:lnTo>
                <a:lnTo>
                  <a:pt x="504" y="120"/>
                </a:lnTo>
                <a:lnTo>
                  <a:pt x="516" y="114"/>
                </a:lnTo>
                <a:lnTo>
                  <a:pt x="528" y="108"/>
                </a:lnTo>
                <a:lnTo>
                  <a:pt x="534" y="102"/>
                </a:lnTo>
                <a:lnTo>
                  <a:pt x="540" y="96"/>
                </a:lnTo>
                <a:lnTo>
                  <a:pt x="552" y="96"/>
                </a:lnTo>
                <a:lnTo>
                  <a:pt x="558" y="90"/>
                </a:lnTo>
                <a:lnTo>
                  <a:pt x="564" y="84"/>
                </a:lnTo>
                <a:lnTo>
                  <a:pt x="570" y="84"/>
                </a:lnTo>
                <a:lnTo>
                  <a:pt x="576" y="78"/>
                </a:lnTo>
                <a:lnTo>
                  <a:pt x="582" y="78"/>
                </a:lnTo>
                <a:lnTo>
                  <a:pt x="588" y="72"/>
                </a:lnTo>
                <a:lnTo>
                  <a:pt x="594" y="72"/>
                </a:lnTo>
                <a:lnTo>
                  <a:pt x="600" y="66"/>
                </a:lnTo>
                <a:lnTo>
                  <a:pt x="606" y="66"/>
                </a:lnTo>
                <a:lnTo>
                  <a:pt x="612" y="60"/>
                </a:lnTo>
                <a:lnTo>
                  <a:pt x="618" y="60"/>
                </a:lnTo>
                <a:lnTo>
                  <a:pt x="624" y="60"/>
                </a:lnTo>
                <a:lnTo>
                  <a:pt x="630" y="60"/>
                </a:lnTo>
                <a:lnTo>
                  <a:pt x="636" y="6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3" name="Freeform 79"/>
          <p:cNvSpPr>
            <a:spLocks/>
          </p:cNvSpPr>
          <p:nvPr/>
        </p:nvSpPr>
        <p:spPr bwMode="auto">
          <a:xfrm>
            <a:off x="6359435" y="3729677"/>
            <a:ext cx="638175" cy="147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4"/>
              </a:cxn>
              <a:cxn ang="0">
                <a:pos x="6" y="342"/>
              </a:cxn>
              <a:cxn ang="0">
                <a:pos x="12" y="498"/>
              </a:cxn>
              <a:cxn ang="0">
                <a:pos x="18" y="612"/>
              </a:cxn>
              <a:cxn ang="0">
                <a:pos x="30" y="696"/>
              </a:cxn>
              <a:cxn ang="0">
                <a:pos x="48" y="762"/>
              </a:cxn>
              <a:cxn ang="0">
                <a:pos x="66" y="810"/>
              </a:cxn>
              <a:cxn ang="0">
                <a:pos x="84" y="846"/>
              </a:cxn>
              <a:cxn ang="0">
                <a:pos x="102" y="876"/>
              </a:cxn>
              <a:cxn ang="0">
                <a:pos x="120" y="894"/>
              </a:cxn>
              <a:cxn ang="0">
                <a:pos x="138" y="906"/>
              </a:cxn>
              <a:cxn ang="0">
                <a:pos x="156" y="918"/>
              </a:cxn>
              <a:cxn ang="0">
                <a:pos x="168" y="924"/>
              </a:cxn>
              <a:cxn ang="0">
                <a:pos x="186" y="924"/>
              </a:cxn>
              <a:cxn ang="0">
                <a:pos x="204" y="930"/>
              </a:cxn>
              <a:cxn ang="0">
                <a:pos x="216" y="930"/>
              </a:cxn>
              <a:cxn ang="0">
                <a:pos x="228" y="924"/>
              </a:cxn>
              <a:cxn ang="0">
                <a:pos x="240" y="924"/>
              </a:cxn>
              <a:cxn ang="0">
                <a:pos x="252" y="918"/>
              </a:cxn>
              <a:cxn ang="0">
                <a:pos x="264" y="918"/>
              </a:cxn>
              <a:cxn ang="0">
                <a:pos x="276" y="912"/>
              </a:cxn>
              <a:cxn ang="0">
                <a:pos x="282" y="906"/>
              </a:cxn>
              <a:cxn ang="0">
                <a:pos x="294" y="900"/>
              </a:cxn>
              <a:cxn ang="0">
                <a:pos x="306" y="900"/>
              </a:cxn>
              <a:cxn ang="0">
                <a:pos x="312" y="894"/>
              </a:cxn>
              <a:cxn ang="0">
                <a:pos x="318" y="888"/>
              </a:cxn>
              <a:cxn ang="0">
                <a:pos x="324" y="888"/>
              </a:cxn>
              <a:cxn ang="0">
                <a:pos x="336" y="882"/>
              </a:cxn>
              <a:cxn ang="0">
                <a:pos x="342" y="882"/>
              </a:cxn>
              <a:cxn ang="0">
                <a:pos x="348" y="876"/>
              </a:cxn>
              <a:cxn ang="0">
                <a:pos x="354" y="876"/>
              </a:cxn>
              <a:cxn ang="0">
                <a:pos x="360" y="870"/>
              </a:cxn>
              <a:cxn ang="0">
                <a:pos x="366" y="870"/>
              </a:cxn>
              <a:cxn ang="0">
                <a:pos x="372" y="870"/>
              </a:cxn>
              <a:cxn ang="0">
                <a:pos x="378" y="864"/>
              </a:cxn>
              <a:cxn ang="0">
                <a:pos x="384" y="864"/>
              </a:cxn>
              <a:cxn ang="0">
                <a:pos x="390" y="864"/>
              </a:cxn>
              <a:cxn ang="0">
                <a:pos x="396" y="864"/>
              </a:cxn>
              <a:cxn ang="0">
                <a:pos x="402" y="864"/>
              </a:cxn>
            </a:cxnLst>
            <a:rect l="0" t="0" r="r" b="b"/>
            <a:pathLst>
              <a:path w="402" h="930">
                <a:moveTo>
                  <a:pt x="0" y="0"/>
                </a:moveTo>
                <a:lnTo>
                  <a:pt x="0" y="144"/>
                </a:lnTo>
                <a:lnTo>
                  <a:pt x="6" y="342"/>
                </a:lnTo>
                <a:lnTo>
                  <a:pt x="12" y="498"/>
                </a:lnTo>
                <a:lnTo>
                  <a:pt x="18" y="612"/>
                </a:lnTo>
                <a:lnTo>
                  <a:pt x="30" y="696"/>
                </a:lnTo>
                <a:lnTo>
                  <a:pt x="48" y="762"/>
                </a:lnTo>
                <a:lnTo>
                  <a:pt x="66" y="810"/>
                </a:lnTo>
                <a:lnTo>
                  <a:pt x="84" y="846"/>
                </a:lnTo>
                <a:lnTo>
                  <a:pt x="102" y="876"/>
                </a:lnTo>
                <a:lnTo>
                  <a:pt x="120" y="894"/>
                </a:lnTo>
                <a:lnTo>
                  <a:pt x="138" y="906"/>
                </a:lnTo>
                <a:lnTo>
                  <a:pt x="156" y="918"/>
                </a:lnTo>
                <a:lnTo>
                  <a:pt x="168" y="924"/>
                </a:lnTo>
                <a:lnTo>
                  <a:pt x="186" y="924"/>
                </a:lnTo>
                <a:lnTo>
                  <a:pt x="204" y="930"/>
                </a:lnTo>
                <a:lnTo>
                  <a:pt x="216" y="930"/>
                </a:lnTo>
                <a:lnTo>
                  <a:pt x="228" y="924"/>
                </a:lnTo>
                <a:lnTo>
                  <a:pt x="240" y="924"/>
                </a:lnTo>
                <a:lnTo>
                  <a:pt x="252" y="918"/>
                </a:lnTo>
                <a:lnTo>
                  <a:pt x="264" y="918"/>
                </a:lnTo>
                <a:lnTo>
                  <a:pt x="276" y="912"/>
                </a:lnTo>
                <a:lnTo>
                  <a:pt x="282" y="906"/>
                </a:lnTo>
                <a:lnTo>
                  <a:pt x="294" y="900"/>
                </a:lnTo>
                <a:lnTo>
                  <a:pt x="306" y="900"/>
                </a:lnTo>
                <a:lnTo>
                  <a:pt x="312" y="894"/>
                </a:lnTo>
                <a:lnTo>
                  <a:pt x="318" y="888"/>
                </a:lnTo>
                <a:lnTo>
                  <a:pt x="324" y="888"/>
                </a:lnTo>
                <a:lnTo>
                  <a:pt x="336" y="882"/>
                </a:lnTo>
                <a:lnTo>
                  <a:pt x="342" y="882"/>
                </a:lnTo>
                <a:lnTo>
                  <a:pt x="348" y="876"/>
                </a:lnTo>
                <a:lnTo>
                  <a:pt x="354" y="876"/>
                </a:lnTo>
                <a:lnTo>
                  <a:pt x="360" y="870"/>
                </a:lnTo>
                <a:lnTo>
                  <a:pt x="366" y="870"/>
                </a:lnTo>
                <a:lnTo>
                  <a:pt x="372" y="870"/>
                </a:lnTo>
                <a:lnTo>
                  <a:pt x="378" y="864"/>
                </a:lnTo>
                <a:lnTo>
                  <a:pt x="384" y="864"/>
                </a:lnTo>
                <a:lnTo>
                  <a:pt x="390" y="864"/>
                </a:lnTo>
                <a:lnTo>
                  <a:pt x="396" y="864"/>
                </a:lnTo>
                <a:lnTo>
                  <a:pt x="402" y="864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4" name="Freeform 80"/>
          <p:cNvSpPr>
            <a:spLocks/>
          </p:cNvSpPr>
          <p:nvPr/>
        </p:nvSpPr>
        <p:spPr bwMode="auto">
          <a:xfrm>
            <a:off x="6568985" y="3729677"/>
            <a:ext cx="1924050" cy="1457325"/>
          </a:xfrm>
          <a:custGeom>
            <a:avLst/>
            <a:gdLst/>
            <a:ahLst/>
            <a:cxnLst>
              <a:cxn ang="0">
                <a:pos x="1212" y="0"/>
              </a:cxn>
              <a:cxn ang="0">
                <a:pos x="816" y="198"/>
              </a:cxn>
              <a:cxn ang="0">
                <a:pos x="522" y="348"/>
              </a:cxn>
              <a:cxn ang="0">
                <a:pos x="324" y="468"/>
              </a:cxn>
              <a:cxn ang="0">
                <a:pos x="192" y="558"/>
              </a:cxn>
              <a:cxn ang="0">
                <a:pos x="108" y="636"/>
              </a:cxn>
              <a:cxn ang="0">
                <a:pos x="54" y="696"/>
              </a:cxn>
              <a:cxn ang="0">
                <a:pos x="18" y="744"/>
              </a:cxn>
              <a:cxn ang="0">
                <a:pos x="6" y="786"/>
              </a:cxn>
              <a:cxn ang="0">
                <a:pos x="0" y="822"/>
              </a:cxn>
              <a:cxn ang="0">
                <a:pos x="0" y="846"/>
              </a:cxn>
              <a:cxn ang="0">
                <a:pos x="6" y="864"/>
              </a:cxn>
              <a:cxn ang="0">
                <a:pos x="12" y="882"/>
              </a:cxn>
              <a:cxn ang="0">
                <a:pos x="24" y="894"/>
              </a:cxn>
              <a:cxn ang="0">
                <a:pos x="36" y="906"/>
              </a:cxn>
              <a:cxn ang="0">
                <a:pos x="48" y="912"/>
              </a:cxn>
              <a:cxn ang="0">
                <a:pos x="60" y="912"/>
              </a:cxn>
              <a:cxn ang="0">
                <a:pos x="72" y="918"/>
              </a:cxn>
              <a:cxn ang="0">
                <a:pos x="90" y="918"/>
              </a:cxn>
              <a:cxn ang="0">
                <a:pos x="102" y="918"/>
              </a:cxn>
              <a:cxn ang="0">
                <a:pos x="108" y="912"/>
              </a:cxn>
              <a:cxn ang="0">
                <a:pos x="120" y="912"/>
              </a:cxn>
              <a:cxn ang="0">
                <a:pos x="132" y="906"/>
              </a:cxn>
              <a:cxn ang="0">
                <a:pos x="144" y="906"/>
              </a:cxn>
              <a:cxn ang="0">
                <a:pos x="150" y="900"/>
              </a:cxn>
              <a:cxn ang="0">
                <a:pos x="162" y="900"/>
              </a:cxn>
              <a:cxn ang="0">
                <a:pos x="168" y="894"/>
              </a:cxn>
              <a:cxn ang="0">
                <a:pos x="180" y="888"/>
              </a:cxn>
              <a:cxn ang="0">
                <a:pos x="186" y="888"/>
              </a:cxn>
              <a:cxn ang="0">
                <a:pos x="192" y="882"/>
              </a:cxn>
              <a:cxn ang="0">
                <a:pos x="204" y="882"/>
              </a:cxn>
              <a:cxn ang="0">
                <a:pos x="210" y="876"/>
              </a:cxn>
              <a:cxn ang="0">
                <a:pos x="216" y="876"/>
              </a:cxn>
              <a:cxn ang="0">
                <a:pos x="222" y="870"/>
              </a:cxn>
              <a:cxn ang="0">
                <a:pos x="228" y="870"/>
              </a:cxn>
              <a:cxn ang="0">
                <a:pos x="234" y="870"/>
              </a:cxn>
              <a:cxn ang="0">
                <a:pos x="240" y="870"/>
              </a:cxn>
              <a:cxn ang="0">
                <a:pos x="246" y="864"/>
              </a:cxn>
              <a:cxn ang="0">
                <a:pos x="252" y="864"/>
              </a:cxn>
              <a:cxn ang="0">
                <a:pos x="258" y="864"/>
              </a:cxn>
              <a:cxn ang="0">
                <a:pos x="264" y="864"/>
              </a:cxn>
              <a:cxn ang="0">
                <a:pos x="270" y="864"/>
              </a:cxn>
            </a:cxnLst>
            <a:rect l="0" t="0" r="r" b="b"/>
            <a:pathLst>
              <a:path w="1212" h="918">
                <a:moveTo>
                  <a:pt x="1212" y="0"/>
                </a:moveTo>
                <a:lnTo>
                  <a:pt x="816" y="198"/>
                </a:lnTo>
                <a:lnTo>
                  <a:pt x="522" y="348"/>
                </a:lnTo>
                <a:lnTo>
                  <a:pt x="324" y="468"/>
                </a:lnTo>
                <a:lnTo>
                  <a:pt x="192" y="558"/>
                </a:lnTo>
                <a:lnTo>
                  <a:pt x="108" y="636"/>
                </a:lnTo>
                <a:lnTo>
                  <a:pt x="54" y="696"/>
                </a:lnTo>
                <a:lnTo>
                  <a:pt x="18" y="744"/>
                </a:lnTo>
                <a:lnTo>
                  <a:pt x="6" y="786"/>
                </a:lnTo>
                <a:lnTo>
                  <a:pt x="0" y="822"/>
                </a:lnTo>
                <a:lnTo>
                  <a:pt x="0" y="846"/>
                </a:lnTo>
                <a:lnTo>
                  <a:pt x="6" y="864"/>
                </a:lnTo>
                <a:lnTo>
                  <a:pt x="12" y="882"/>
                </a:lnTo>
                <a:lnTo>
                  <a:pt x="24" y="894"/>
                </a:lnTo>
                <a:lnTo>
                  <a:pt x="36" y="906"/>
                </a:lnTo>
                <a:lnTo>
                  <a:pt x="48" y="912"/>
                </a:lnTo>
                <a:lnTo>
                  <a:pt x="60" y="912"/>
                </a:lnTo>
                <a:lnTo>
                  <a:pt x="72" y="918"/>
                </a:lnTo>
                <a:lnTo>
                  <a:pt x="90" y="918"/>
                </a:lnTo>
                <a:lnTo>
                  <a:pt x="102" y="918"/>
                </a:lnTo>
                <a:lnTo>
                  <a:pt x="108" y="912"/>
                </a:lnTo>
                <a:lnTo>
                  <a:pt x="120" y="912"/>
                </a:lnTo>
                <a:lnTo>
                  <a:pt x="132" y="906"/>
                </a:lnTo>
                <a:lnTo>
                  <a:pt x="144" y="906"/>
                </a:lnTo>
                <a:lnTo>
                  <a:pt x="150" y="900"/>
                </a:lnTo>
                <a:lnTo>
                  <a:pt x="162" y="900"/>
                </a:lnTo>
                <a:lnTo>
                  <a:pt x="168" y="894"/>
                </a:lnTo>
                <a:lnTo>
                  <a:pt x="180" y="888"/>
                </a:lnTo>
                <a:lnTo>
                  <a:pt x="186" y="888"/>
                </a:lnTo>
                <a:lnTo>
                  <a:pt x="192" y="882"/>
                </a:lnTo>
                <a:lnTo>
                  <a:pt x="204" y="882"/>
                </a:lnTo>
                <a:lnTo>
                  <a:pt x="210" y="876"/>
                </a:lnTo>
                <a:lnTo>
                  <a:pt x="216" y="876"/>
                </a:lnTo>
                <a:lnTo>
                  <a:pt x="222" y="870"/>
                </a:lnTo>
                <a:lnTo>
                  <a:pt x="228" y="870"/>
                </a:lnTo>
                <a:lnTo>
                  <a:pt x="234" y="870"/>
                </a:lnTo>
                <a:lnTo>
                  <a:pt x="240" y="870"/>
                </a:lnTo>
                <a:lnTo>
                  <a:pt x="246" y="864"/>
                </a:lnTo>
                <a:lnTo>
                  <a:pt x="252" y="864"/>
                </a:lnTo>
                <a:lnTo>
                  <a:pt x="258" y="864"/>
                </a:lnTo>
                <a:lnTo>
                  <a:pt x="264" y="864"/>
                </a:lnTo>
                <a:lnTo>
                  <a:pt x="270" y="864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5" name="Freeform 81"/>
          <p:cNvSpPr>
            <a:spLocks/>
          </p:cNvSpPr>
          <p:nvPr/>
        </p:nvSpPr>
        <p:spPr bwMode="auto">
          <a:xfrm>
            <a:off x="6607085" y="4939352"/>
            <a:ext cx="2447925" cy="1304925"/>
          </a:xfrm>
          <a:custGeom>
            <a:avLst/>
            <a:gdLst/>
            <a:ahLst/>
            <a:cxnLst>
              <a:cxn ang="0">
                <a:pos x="1542" y="822"/>
              </a:cxn>
              <a:cxn ang="0">
                <a:pos x="1296" y="630"/>
              </a:cxn>
              <a:cxn ang="0">
                <a:pos x="876" y="330"/>
              </a:cxn>
              <a:cxn ang="0">
                <a:pos x="588" y="150"/>
              </a:cxn>
              <a:cxn ang="0">
                <a:pos x="390" y="54"/>
              </a:cxn>
              <a:cxn ang="0">
                <a:pos x="252" y="12"/>
              </a:cxn>
              <a:cxn ang="0">
                <a:pos x="156" y="0"/>
              </a:cxn>
              <a:cxn ang="0">
                <a:pos x="90" y="6"/>
              </a:cxn>
              <a:cxn ang="0">
                <a:pos x="48" y="24"/>
              </a:cxn>
              <a:cxn ang="0">
                <a:pos x="24" y="42"/>
              </a:cxn>
              <a:cxn ang="0">
                <a:pos x="6" y="60"/>
              </a:cxn>
              <a:cxn ang="0">
                <a:pos x="0" y="78"/>
              </a:cxn>
              <a:cxn ang="0">
                <a:pos x="0" y="108"/>
              </a:cxn>
              <a:cxn ang="0">
                <a:pos x="6" y="120"/>
              </a:cxn>
              <a:cxn ang="0">
                <a:pos x="18" y="132"/>
              </a:cxn>
              <a:cxn ang="0">
                <a:pos x="24" y="138"/>
              </a:cxn>
              <a:cxn ang="0">
                <a:pos x="36" y="144"/>
              </a:cxn>
              <a:cxn ang="0">
                <a:pos x="48" y="144"/>
              </a:cxn>
              <a:cxn ang="0">
                <a:pos x="60" y="150"/>
              </a:cxn>
              <a:cxn ang="0">
                <a:pos x="72" y="150"/>
              </a:cxn>
              <a:cxn ang="0">
                <a:pos x="78" y="144"/>
              </a:cxn>
              <a:cxn ang="0">
                <a:pos x="90" y="144"/>
              </a:cxn>
              <a:cxn ang="0">
                <a:pos x="102" y="144"/>
              </a:cxn>
              <a:cxn ang="0">
                <a:pos x="114" y="138"/>
              </a:cxn>
              <a:cxn ang="0">
                <a:pos x="120" y="138"/>
              </a:cxn>
              <a:cxn ang="0">
                <a:pos x="132" y="132"/>
              </a:cxn>
              <a:cxn ang="0">
                <a:pos x="144" y="132"/>
              </a:cxn>
              <a:cxn ang="0">
                <a:pos x="150" y="126"/>
              </a:cxn>
              <a:cxn ang="0">
                <a:pos x="156" y="126"/>
              </a:cxn>
              <a:cxn ang="0">
                <a:pos x="168" y="120"/>
              </a:cxn>
              <a:cxn ang="0">
                <a:pos x="174" y="120"/>
              </a:cxn>
              <a:cxn ang="0">
                <a:pos x="180" y="114"/>
              </a:cxn>
              <a:cxn ang="0">
                <a:pos x="186" y="114"/>
              </a:cxn>
              <a:cxn ang="0">
                <a:pos x="192" y="114"/>
              </a:cxn>
              <a:cxn ang="0">
                <a:pos x="198" y="108"/>
              </a:cxn>
              <a:cxn ang="0">
                <a:pos x="204" y="108"/>
              </a:cxn>
              <a:cxn ang="0">
                <a:pos x="210" y="108"/>
              </a:cxn>
              <a:cxn ang="0">
                <a:pos x="216" y="102"/>
              </a:cxn>
              <a:cxn ang="0">
                <a:pos x="222" y="102"/>
              </a:cxn>
              <a:cxn ang="0">
                <a:pos x="228" y="102"/>
              </a:cxn>
              <a:cxn ang="0">
                <a:pos x="234" y="102"/>
              </a:cxn>
              <a:cxn ang="0">
                <a:pos x="240" y="102"/>
              </a:cxn>
              <a:cxn ang="0">
                <a:pos x="246" y="102"/>
              </a:cxn>
            </a:cxnLst>
            <a:rect l="0" t="0" r="r" b="b"/>
            <a:pathLst>
              <a:path w="1542" h="822">
                <a:moveTo>
                  <a:pt x="1542" y="822"/>
                </a:moveTo>
                <a:lnTo>
                  <a:pt x="1296" y="630"/>
                </a:lnTo>
                <a:lnTo>
                  <a:pt x="876" y="330"/>
                </a:lnTo>
                <a:lnTo>
                  <a:pt x="588" y="150"/>
                </a:lnTo>
                <a:lnTo>
                  <a:pt x="390" y="54"/>
                </a:lnTo>
                <a:lnTo>
                  <a:pt x="252" y="12"/>
                </a:lnTo>
                <a:lnTo>
                  <a:pt x="156" y="0"/>
                </a:lnTo>
                <a:lnTo>
                  <a:pt x="90" y="6"/>
                </a:lnTo>
                <a:lnTo>
                  <a:pt x="48" y="24"/>
                </a:lnTo>
                <a:lnTo>
                  <a:pt x="24" y="42"/>
                </a:lnTo>
                <a:lnTo>
                  <a:pt x="6" y="60"/>
                </a:lnTo>
                <a:lnTo>
                  <a:pt x="0" y="78"/>
                </a:lnTo>
                <a:lnTo>
                  <a:pt x="0" y="108"/>
                </a:lnTo>
                <a:lnTo>
                  <a:pt x="6" y="120"/>
                </a:lnTo>
                <a:lnTo>
                  <a:pt x="18" y="132"/>
                </a:lnTo>
                <a:lnTo>
                  <a:pt x="24" y="138"/>
                </a:lnTo>
                <a:lnTo>
                  <a:pt x="36" y="144"/>
                </a:lnTo>
                <a:lnTo>
                  <a:pt x="48" y="144"/>
                </a:lnTo>
                <a:lnTo>
                  <a:pt x="60" y="150"/>
                </a:lnTo>
                <a:lnTo>
                  <a:pt x="72" y="150"/>
                </a:lnTo>
                <a:lnTo>
                  <a:pt x="78" y="144"/>
                </a:lnTo>
                <a:lnTo>
                  <a:pt x="90" y="144"/>
                </a:lnTo>
                <a:lnTo>
                  <a:pt x="102" y="144"/>
                </a:lnTo>
                <a:lnTo>
                  <a:pt x="114" y="138"/>
                </a:lnTo>
                <a:lnTo>
                  <a:pt x="120" y="138"/>
                </a:lnTo>
                <a:lnTo>
                  <a:pt x="132" y="132"/>
                </a:lnTo>
                <a:lnTo>
                  <a:pt x="144" y="132"/>
                </a:lnTo>
                <a:lnTo>
                  <a:pt x="150" y="126"/>
                </a:lnTo>
                <a:lnTo>
                  <a:pt x="156" y="126"/>
                </a:lnTo>
                <a:lnTo>
                  <a:pt x="168" y="120"/>
                </a:lnTo>
                <a:lnTo>
                  <a:pt x="174" y="120"/>
                </a:lnTo>
                <a:lnTo>
                  <a:pt x="180" y="114"/>
                </a:lnTo>
                <a:lnTo>
                  <a:pt x="186" y="114"/>
                </a:lnTo>
                <a:lnTo>
                  <a:pt x="192" y="114"/>
                </a:lnTo>
                <a:lnTo>
                  <a:pt x="198" y="108"/>
                </a:lnTo>
                <a:lnTo>
                  <a:pt x="204" y="108"/>
                </a:lnTo>
                <a:lnTo>
                  <a:pt x="210" y="108"/>
                </a:lnTo>
                <a:lnTo>
                  <a:pt x="216" y="102"/>
                </a:lnTo>
                <a:lnTo>
                  <a:pt x="222" y="102"/>
                </a:lnTo>
                <a:lnTo>
                  <a:pt x="228" y="102"/>
                </a:lnTo>
                <a:lnTo>
                  <a:pt x="234" y="102"/>
                </a:lnTo>
                <a:lnTo>
                  <a:pt x="240" y="102"/>
                </a:lnTo>
                <a:lnTo>
                  <a:pt x="246" y="102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/>
        </p:nvSpPr>
        <p:spPr bwMode="auto">
          <a:xfrm>
            <a:off x="6616610" y="5025077"/>
            <a:ext cx="466725" cy="1457325"/>
          </a:xfrm>
          <a:custGeom>
            <a:avLst/>
            <a:gdLst/>
            <a:ahLst/>
            <a:cxnLst>
              <a:cxn ang="0">
                <a:pos x="276" y="918"/>
              </a:cxn>
              <a:cxn ang="0">
                <a:pos x="294" y="642"/>
              </a:cxn>
              <a:cxn ang="0">
                <a:pos x="270" y="354"/>
              </a:cxn>
              <a:cxn ang="0">
                <a:pos x="222" y="180"/>
              </a:cxn>
              <a:cxn ang="0">
                <a:pos x="174" y="84"/>
              </a:cxn>
              <a:cxn ang="0">
                <a:pos x="126" y="30"/>
              </a:cxn>
              <a:cxn ang="0">
                <a:pos x="84" y="6"/>
              </a:cxn>
              <a:cxn ang="0">
                <a:pos x="54" y="0"/>
              </a:cxn>
              <a:cxn ang="0">
                <a:pos x="30" y="6"/>
              </a:cxn>
              <a:cxn ang="0">
                <a:pos x="12" y="18"/>
              </a:cxn>
              <a:cxn ang="0">
                <a:pos x="6" y="30"/>
              </a:cxn>
              <a:cxn ang="0">
                <a:pos x="0" y="42"/>
              </a:cxn>
              <a:cxn ang="0">
                <a:pos x="6" y="54"/>
              </a:cxn>
              <a:cxn ang="0">
                <a:pos x="6" y="60"/>
              </a:cxn>
              <a:cxn ang="0">
                <a:pos x="12" y="72"/>
              </a:cxn>
              <a:cxn ang="0">
                <a:pos x="24" y="78"/>
              </a:cxn>
              <a:cxn ang="0">
                <a:pos x="30" y="84"/>
              </a:cxn>
              <a:cxn ang="0">
                <a:pos x="42" y="84"/>
              </a:cxn>
              <a:cxn ang="0">
                <a:pos x="48" y="90"/>
              </a:cxn>
              <a:cxn ang="0">
                <a:pos x="60" y="90"/>
              </a:cxn>
              <a:cxn ang="0">
                <a:pos x="72" y="90"/>
              </a:cxn>
              <a:cxn ang="0">
                <a:pos x="84" y="90"/>
              </a:cxn>
              <a:cxn ang="0">
                <a:pos x="96" y="84"/>
              </a:cxn>
              <a:cxn ang="0">
                <a:pos x="102" y="84"/>
              </a:cxn>
              <a:cxn ang="0">
                <a:pos x="114" y="78"/>
              </a:cxn>
              <a:cxn ang="0">
                <a:pos x="120" y="78"/>
              </a:cxn>
              <a:cxn ang="0">
                <a:pos x="132" y="72"/>
              </a:cxn>
              <a:cxn ang="0">
                <a:pos x="138" y="72"/>
              </a:cxn>
              <a:cxn ang="0">
                <a:pos x="150" y="72"/>
              </a:cxn>
              <a:cxn ang="0">
                <a:pos x="156" y="66"/>
              </a:cxn>
              <a:cxn ang="0">
                <a:pos x="162" y="66"/>
              </a:cxn>
              <a:cxn ang="0">
                <a:pos x="174" y="60"/>
              </a:cxn>
              <a:cxn ang="0">
                <a:pos x="180" y="60"/>
              </a:cxn>
              <a:cxn ang="0">
                <a:pos x="186" y="60"/>
              </a:cxn>
              <a:cxn ang="0">
                <a:pos x="192" y="54"/>
              </a:cxn>
              <a:cxn ang="0">
                <a:pos x="198" y="54"/>
              </a:cxn>
              <a:cxn ang="0">
                <a:pos x="204" y="54"/>
              </a:cxn>
              <a:cxn ang="0">
                <a:pos x="210" y="48"/>
              </a:cxn>
              <a:cxn ang="0">
                <a:pos x="216" y="48"/>
              </a:cxn>
              <a:cxn ang="0">
                <a:pos x="222" y="48"/>
              </a:cxn>
              <a:cxn ang="0">
                <a:pos x="228" y="48"/>
              </a:cxn>
              <a:cxn ang="0">
                <a:pos x="234" y="48"/>
              </a:cxn>
              <a:cxn ang="0">
                <a:pos x="240" y="48"/>
              </a:cxn>
            </a:cxnLst>
            <a:rect l="0" t="0" r="r" b="b"/>
            <a:pathLst>
              <a:path w="294" h="918">
                <a:moveTo>
                  <a:pt x="276" y="918"/>
                </a:moveTo>
                <a:lnTo>
                  <a:pt x="294" y="642"/>
                </a:lnTo>
                <a:lnTo>
                  <a:pt x="270" y="354"/>
                </a:lnTo>
                <a:lnTo>
                  <a:pt x="222" y="180"/>
                </a:lnTo>
                <a:lnTo>
                  <a:pt x="174" y="84"/>
                </a:lnTo>
                <a:lnTo>
                  <a:pt x="126" y="30"/>
                </a:lnTo>
                <a:lnTo>
                  <a:pt x="84" y="6"/>
                </a:lnTo>
                <a:lnTo>
                  <a:pt x="54" y="0"/>
                </a:lnTo>
                <a:lnTo>
                  <a:pt x="30" y="6"/>
                </a:lnTo>
                <a:lnTo>
                  <a:pt x="12" y="18"/>
                </a:lnTo>
                <a:lnTo>
                  <a:pt x="6" y="30"/>
                </a:lnTo>
                <a:lnTo>
                  <a:pt x="0" y="42"/>
                </a:lnTo>
                <a:lnTo>
                  <a:pt x="6" y="54"/>
                </a:lnTo>
                <a:lnTo>
                  <a:pt x="6" y="60"/>
                </a:lnTo>
                <a:lnTo>
                  <a:pt x="12" y="72"/>
                </a:lnTo>
                <a:lnTo>
                  <a:pt x="24" y="78"/>
                </a:lnTo>
                <a:lnTo>
                  <a:pt x="30" y="84"/>
                </a:lnTo>
                <a:lnTo>
                  <a:pt x="42" y="84"/>
                </a:lnTo>
                <a:lnTo>
                  <a:pt x="48" y="90"/>
                </a:lnTo>
                <a:lnTo>
                  <a:pt x="60" y="90"/>
                </a:lnTo>
                <a:lnTo>
                  <a:pt x="72" y="90"/>
                </a:lnTo>
                <a:lnTo>
                  <a:pt x="84" y="90"/>
                </a:lnTo>
                <a:lnTo>
                  <a:pt x="96" y="84"/>
                </a:lnTo>
                <a:lnTo>
                  <a:pt x="102" y="84"/>
                </a:lnTo>
                <a:lnTo>
                  <a:pt x="114" y="78"/>
                </a:lnTo>
                <a:lnTo>
                  <a:pt x="120" y="78"/>
                </a:lnTo>
                <a:lnTo>
                  <a:pt x="132" y="72"/>
                </a:lnTo>
                <a:lnTo>
                  <a:pt x="138" y="72"/>
                </a:lnTo>
                <a:lnTo>
                  <a:pt x="150" y="72"/>
                </a:lnTo>
                <a:lnTo>
                  <a:pt x="156" y="66"/>
                </a:lnTo>
                <a:lnTo>
                  <a:pt x="162" y="66"/>
                </a:lnTo>
                <a:lnTo>
                  <a:pt x="174" y="60"/>
                </a:lnTo>
                <a:lnTo>
                  <a:pt x="180" y="60"/>
                </a:lnTo>
                <a:lnTo>
                  <a:pt x="186" y="60"/>
                </a:lnTo>
                <a:lnTo>
                  <a:pt x="192" y="54"/>
                </a:lnTo>
                <a:lnTo>
                  <a:pt x="198" y="54"/>
                </a:lnTo>
                <a:lnTo>
                  <a:pt x="204" y="54"/>
                </a:lnTo>
                <a:lnTo>
                  <a:pt x="210" y="48"/>
                </a:lnTo>
                <a:lnTo>
                  <a:pt x="216" y="48"/>
                </a:lnTo>
                <a:lnTo>
                  <a:pt x="222" y="48"/>
                </a:lnTo>
                <a:lnTo>
                  <a:pt x="228" y="48"/>
                </a:lnTo>
                <a:lnTo>
                  <a:pt x="234" y="48"/>
                </a:lnTo>
                <a:lnTo>
                  <a:pt x="240" y="48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7" name="Line 83"/>
          <p:cNvSpPr>
            <a:spLocks noChangeShapeType="1"/>
          </p:cNvSpPr>
          <p:nvPr/>
        </p:nvSpPr>
        <p:spPr bwMode="auto">
          <a:xfrm>
            <a:off x="6645185" y="5082227"/>
            <a:ext cx="38100" cy="38100"/>
          </a:xfrm>
          <a:prstGeom prst="line">
            <a:avLst/>
          </a:prstGeom>
          <a:noFill/>
          <a:ln w="19050" cap="flat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8" name="Line 84"/>
          <p:cNvSpPr>
            <a:spLocks noChangeShapeType="1"/>
          </p:cNvSpPr>
          <p:nvPr/>
        </p:nvSpPr>
        <p:spPr bwMode="auto">
          <a:xfrm flipH="1">
            <a:off x="6645185" y="5082227"/>
            <a:ext cx="38100" cy="38100"/>
          </a:xfrm>
          <a:prstGeom prst="line">
            <a:avLst/>
          </a:prstGeom>
          <a:noFill/>
          <a:ln w="19050" cap="flat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9" name="Oval 85"/>
          <p:cNvSpPr>
            <a:spLocks noChangeArrowheads="1"/>
          </p:cNvSpPr>
          <p:nvPr/>
        </p:nvSpPr>
        <p:spPr bwMode="auto">
          <a:xfrm>
            <a:off x="6626135" y="5063177"/>
            <a:ext cx="76200" cy="76200"/>
          </a:xfrm>
          <a:prstGeom prst="ellipse">
            <a:avLst/>
          </a:prstGeom>
          <a:noFill/>
          <a:ln w="1905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0" name="Rectangle 86"/>
          <p:cNvSpPr>
            <a:spLocks noChangeArrowheads="1"/>
          </p:cNvSpPr>
          <p:nvPr/>
        </p:nvSpPr>
        <p:spPr bwMode="auto">
          <a:xfrm>
            <a:off x="7378610" y="6663377"/>
            <a:ext cx="304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Real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11" name="Rectangle 87"/>
          <p:cNvSpPr>
            <a:spLocks noChangeArrowheads="1"/>
          </p:cNvSpPr>
          <p:nvPr/>
        </p:nvSpPr>
        <p:spPr bwMode="auto">
          <a:xfrm rot="16200000">
            <a:off x="5535523" y="4999677"/>
            <a:ext cx="3333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Imag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12" name="Rectangle 88"/>
          <p:cNvSpPr>
            <a:spLocks noChangeArrowheads="1"/>
          </p:cNvSpPr>
          <p:nvPr/>
        </p:nvSpPr>
        <p:spPr bwMode="auto">
          <a:xfrm>
            <a:off x="6540410" y="3510602"/>
            <a:ext cx="19526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pitchFamily="34" charset="0"/>
              </a:rPr>
              <a:t>Nyquist plot of det(I+Lk), k=1, 2, ...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0" name="Picture 24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442327" y="4376757"/>
            <a:ext cx="1537902" cy="301645"/>
          </a:xfrm>
          <a:prstGeom prst="rect">
            <a:avLst/>
          </a:prstGeom>
          <a:noFill/>
          <a:ln/>
          <a:effectLst/>
        </p:spPr>
      </p:pic>
      <p:pic>
        <p:nvPicPr>
          <p:cNvPr id="254" name="Picture 253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3074642" y="3777290"/>
            <a:ext cx="2452701" cy="302659"/>
          </a:xfrm>
          <a:prstGeom prst="rect">
            <a:avLst/>
          </a:prstGeom>
          <a:noFill/>
          <a:ln/>
          <a:effectLst/>
        </p:spPr>
      </p:pic>
      <p:pic>
        <p:nvPicPr>
          <p:cNvPr id="266" name="Picture 26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3298109" y="2116105"/>
            <a:ext cx="5845891" cy="941016"/>
          </a:xfrm>
          <a:prstGeom prst="rect">
            <a:avLst/>
          </a:prstGeom>
          <a:noFill/>
          <a:ln/>
          <a:effectLst/>
        </p:spPr>
      </p:pic>
      <p:sp>
        <p:nvSpPr>
          <p:cNvPr id="253" name="TextBox 252"/>
          <p:cNvSpPr txBox="1"/>
          <p:nvPr/>
        </p:nvSpPr>
        <p:spPr>
          <a:xfrm>
            <a:off x="4970062" y="1437560"/>
            <a:ext cx="693760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No!</a:t>
            </a:r>
            <a:endParaRPr lang="en-US" sz="2400" dirty="0"/>
          </a:p>
        </p:txBody>
      </p:sp>
      <p:sp>
        <p:nvSpPr>
          <p:cNvPr id="255" name="TextBox 254"/>
          <p:cNvSpPr txBox="1"/>
          <p:nvPr/>
        </p:nvSpPr>
        <p:spPr>
          <a:xfrm>
            <a:off x="6209731" y="1132761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Multivariable </a:t>
            </a:r>
            <a:r>
              <a:rPr lang="en-US" sz="1200" dirty="0" err="1" smtClean="0">
                <a:solidFill>
                  <a:schemeClr val="tx1"/>
                </a:solidFill>
              </a:rPr>
              <a:t>Nyquist</a:t>
            </a:r>
            <a:r>
              <a:rPr lang="en-US" sz="1200" dirty="0" smtClean="0">
                <a:solidFill>
                  <a:schemeClr val="tx1"/>
                </a:solidFill>
              </a:rPr>
              <a:t> plot passes close to 0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2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Richer, more expressive uncertainty models</a:t>
            </a:r>
            <a:endParaRPr lang="en-US" sz="2400" i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Constant weighting matrices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R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as part of model</a:t>
            </a:r>
          </a:p>
          <a:p>
            <a:pPr marL="519113" lvl="1" indent="-233363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Uncertainty is not uniform across all input channels</a:t>
            </a:r>
          </a:p>
          <a:p>
            <a:pPr marL="519113" lvl="1" indent="-233363" defTabSz="463550">
              <a:buFont typeface="Arial" pitchFamily="34" charset="0"/>
              <a:buChar char="–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Smallest  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such that feedback of 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i="1" dirty="0" smtClean="0">
                <a:solidFill>
                  <a:schemeClr val="tx1"/>
                </a:solidFill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) 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is unstable?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What is smallest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such that</a:t>
            </a:r>
          </a:p>
          <a:p>
            <a:pPr marL="463550" lvl="1" indent="-177800" defTabSz="463550"/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of 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 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i="1" dirty="0" smtClean="0">
                <a:solidFill>
                  <a:schemeClr val="tx1"/>
                </a:solidFill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)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passes through 0?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Solve independently at each frequency</a:t>
            </a:r>
          </a:p>
          <a:p>
            <a:pPr marL="233363" indent="-233363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</a:t>
            </a:r>
            <a:endParaRPr lang="en-US" sz="2800" i="1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7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391399" y="3166269"/>
            <a:ext cx="7626991" cy="2013208"/>
          </a:xfrm>
          <a:prstGeom prst="rect">
            <a:avLst/>
          </a:prstGeom>
          <a:noFill/>
          <a:ln/>
          <a:effectLst/>
        </p:spPr>
      </p:pic>
      <p:grpSp>
        <p:nvGrpSpPr>
          <p:cNvPr id="20" name="Group 19"/>
          <p:cNvGrpSpPr/>
          <p:nvPr/>
        </p:nvGrpSpPr>
        <p:grpSpPr bwMode="auto">
          <a:xfrm>
            <a:off x="232012" y="5431816"/>
            <a:ext cx="4572000" cy="1214678"/>
            <a:chOff x="1978925" y="5363570"/>
            <a:chExt cx="4572000" cy="1214678"/>
          </a:xfrm>
        </p:grpSpPr>
        <p:pic>
          <p:nvPicPr>
            <p:cNvPr id="18" name="Picture 1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4414883" y="5454377"/>
              <a:ext cx="1882320" cy="61867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2" name="Picture 1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226676" y="5601214"/>
              <a:ext cx="1893400" cy="465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3" name="Picture 1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2741124" y="6078099"/>
              <a:ext cx="1271353" cy="1914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4" name="Picture 1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3142908" y="6273185"/>
              <a:ext cx="1142523" cy="23353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5" name="Rectangle 14"/>
            <p:cNvSpPr/>
            <p:nvPr/>
          </p:nvSpPr>
          <p:spPr bwMode="auto">
            <a:xfrm>
              <a:off x="1978925" y="5363570"/>
              <a:ext cx="4572000" cy="1214678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786651" y="6073254"/>
            <a:ext cx="3098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Can also make the </a:t>
            </a:r>
            <a:r>
              <a:rPr lang="en-US" sz="1600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sz="1600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n-US" sz="1600" dirty="0" smtClean="0">
                <a:solidFill>
                  <a:schemeClr val="tx1"/>
                </a:solidFill>
                <a:cs typeface="Arial" charset="0"/>
              </a:rPr>
              <a:t> and </a:t>
            </a:r>
            <a:r>
              <a:rPr lang="en-US" sz="1600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sz="1600" i="1" baseline="-25000" dirty="0" smtClean="0">
                <a:solidFill>
                  <a:schemeClr val="tx1"/>
                </a:solidFill>
                <a:cs typeface="Arial" charset="0"/>
              </a:rPr>
              <a:t>R</a:t>
            </a:r>
            <a:r>
              <a:rPr lang="en-US" sz="1600" dirty="0" smtClean="0">
                <a:solidFill>
                  <a:schemeClr val="tx1"/>
                </a:solidFill>
                <a:cs typeface="Arial" charset="0"/>
              </a:rPr>
              <a:t> as frequency-dependent…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874390" y="3614884"/>
            <a:ext cx="2238233" cy="286603"/>
          </a:xfrm>
          <a:prstGeom prst="rect">
            <a:avLst/>
          </a:prstGeom>
          <a:noFill/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Richer, more expressive uncertainty models</a:t>
            </a:r>
            <a:endParaRPr lang="en-US" sz="2400" i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Stable weighting systems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R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as part of model</a:t>
            </a:r>
          </a:p>
          <a:p>
            <a:pPr marL="519113" lvl="1" indent="-233363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Uncertainty has limited dependence on frequency</a:t>
            </a:r>
          </a:p>
          <a:p>
            <a:pPr marL="519113" lvl="1" indent="-233363" defTabSz="463550">
              <a:buFont typeface="Arial" pitchFamily="34" charset="0"/>
              <a:buChar char="–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Smallest  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such that feedback of 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i="1" dirty="0" smtClean="0">
                <a:solidFill>
                  <a:schemeClr val="tx1"/>
                </a:solidFill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) 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is unstable?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What is smallest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such that</a:t>
            </a:r>
          </a:p>
          <a:p>
            <a:pPr marL="463550" lvl="1" indent="-177800" defTabSz="463550"/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of 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 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l-GR" dirty="0" smtClean="0">
                <a:solidFill>
                  <a:schemeClr val="tx1"/>
                </a:solidFill>
              </a:rPr>
              <a:t>Δ</a:t>
            </a:r>
            <a:r>
              <a:rPr lang="en-US" i="1" dirty="0" smtClean="0">
                <a:solidFill>
                  <a:schemeClr val="tx1"/>
                </a:solidFill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)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passes through 0?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Solve independently at each frequency</a:t>
            </a:r>
          </a:p>
          <a:p>
            <a:pPr marL="233363" indent="-233363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</a:t>
            </a:r>
            <a:endParaRPr lang="en-US" sz="2800" i="1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486928" y="3138973"/>
            <a:ext cx="7627005" cy="2013212"/>
          </a:xfrm>
          <a:prstGeom prst="rect">
            <a:avLst/>
          </a:prstGeom>
          <a:noFill/>
          <a:ln/>
          <a:effectLst/>
        </p:spPr>
      </p:pic>
      <p:grpSp>
        <p:nvGrpSpPr>
          <p:cNvPr id="2" name="Group 19"/>
          <p:cNvGrpSpPr/>
          <p:nvPr/>
        </p:nvGrpSpPr>
        <p:grpSpPr bwMode="auto">
          <a:xfrm>
            <a:off x="232012" y="5349928"/>
            <a:ext cx="4572000" cy="1214678"/>
            <a:chOff x="1978925" y="5363570"/>
            <a:chExt cx="4572000" cy="1214678"/>
          </a:xfrm>
        </p:grpSpPr>
        <p:pic>
          <p:nvPicPr>
            <p:cNvPr id="18" name="Picture 1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4414883" y="5454377"/>
              <a:ext cx="1882320" cy="61867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2" name="Picture 1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226676" y="5601214"/>
              <a:ext cx="1893400" cy="465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3" name="Picture 1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2741124" y="6078099"/>
              <a:ext cx="1271353" cy="1914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4" name="Picture 1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3142908" y="6273185"/>
              <a:ext cx="1142523" cy="23353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5" name="Rectangle 14"/>
            <p:cNvSpPr/>
            <p:nvPr/>
          </p:nvSpPr>
          <p:spPr bwMode="auto">
            <a:xfrm>
              <a:off x="1978925" y="5363570"/>
              <a:ext cx="4572000" cy="1214678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17" name="Rectangle 16"/>
          <p:cNvSpPr/>
          <p:nvPr/>
        </p:nvSpPr>
        <p:spPr bwMode="auto">
          <a:xfrm>
            <a:off x="6005015" y="3603009"/>
            <a:ext cx="2238233" cy="286603"/>
          </a:xfrm>
          <a:prstGeom prst="rect">
            <a:avLst/>
          </a:prstGeom>
          <a:noFill/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23529" y="578580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Nominal Plant,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 invariant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Controller,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time-invariant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Uncertainty in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 P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 gain at input (constant, complex matrix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 dynamics at input (stable, real, linear system,     )</a:t>
            </a: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2400"/>
              </a:spcBef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  </a:t>
            </a: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Transition from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constant→dynamic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 uncertainty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2" name="Picture 9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051683" y="5990416"/>
            <a:ext cx="6639358" cy="539660"/>
          </a:xfrm>
          <a:prstGeom prst="rect">
            <a:avLst/>
          </a:prstGeom>
          <a:noFill/>
          <a:ln/>
          <a:effectLst/>
        </p:spPr>
      </p:pic>
      <p:grpSp>
        <p:nvGrpSpPr>
          <p:cNvPr id="2" name="Group 43"/>
          <p:cNvGrpSpPr/>
          <p:nvPr/>
        </p:nvGrpSpPr>
        <p:grpSpPr>
          <a:xfrm>
            <a:off x="3976471" y="714757"/>
            <a:ext cx="3454860" cy="951635"/>
            <a:chOff x="761310" y="719938"/>
            <a:chExt cx="3454860" cy="951635"/>
          </a:xfrm>
        </p:grpSpPr>
        <p:sp>
          <p:nvSpPr>
            <p:cNvPr id="45" name="Rectangle 44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9" name="Straight Arrow Connector 48"/>
            <p:cNvCxnSpPr>
              <a:stCxn id="47" idx="6"/>
              <a:endCxn id="45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1" name="Rectangle 40"/>
          <p:cNvSpPr/>
          <p:nvPr/>
        </p:nvSpPr>
        <p:spPr bwMode="auto">
          <a:xfrm>
            <a:off x="545910" y="5554640"/>
            <a:ext cx="7287905" cy="1037230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48182" y="3452884"/>
            <a:ext cx="7312928" cy="805217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88" name="Picture 87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109050" y="3820396"/>
            <a:ext cx="6524626" cy="369382"/>
          </a:xfrm>
          <a:prstGeom prst="rect">
            <a:avLst/>
          </a:prstGeom>
          <a:noFill/>
          <a:ln/>
          <a:effectLst/>
        </p:spPr>
      </p:pic>
      <p:grpSp>
        <p:nvGrpSpPr>
          <p:cNvPr id="87" name="Group 86"/>
          <p:cNvGrpSpPr/>
          <p:nvPr/>
        </p:nvGrpSpPr>
        <p:grpSpPr>
          <a:xfrm>
            <a:off x="1501242" y="4525879"/>
            <a:ext cx="3564341" cy="829161"/>
            <a:chOff x="3603009" y="5685929"/>
            <a:chExt cx="3564341" cy="829161"/>
          </a:xfrm>
        </p:grpSpPr>
        <p:sp>
          <p:nvSpPr>
            <p:cNvPr id="82" name="TextBox 81"/>
            <p:cNvSpPr txBox="1"/>
            <p:nvPr/>
          </p:nvSpPr>
          <p:spPr>
            <a:xfrm>
              <a:off x="5229385" y="5720684"/>
              <a:ext cx="518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 smtClean="0">
                  <a:solidFill>
                    <a:schemeClr val="tx1"/>
                  </a:solidFill>
                </a:rPr>
                <a:t>W</a:t>
              </a:r>
              <a:r>
                <a:rPr lang="en-US" sz="1600" i="1" baseline="-25000" dirty="0" smtClean="0">
                  <a:solidFill>
                    <a:schemeClr val="tx1"/>
                  </a:solidFill>
                </a:rPr>
                <a:t>L</a:t>
              </a:r>
              <a:endParaRPr lang="en-US" sz="1600" i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758411" y="5699499"/>
              <a:ext cx="3440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6189462" y="6111306"/>
              <a:ext cx="426858" cy="333158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5305700" y="5758348"/>
              <a:ext cx="346206" cy="28690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5835477" y="6225829"/>
              <a:ext cx="104112" cy="104112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7" name="Straight Arrow Connector 66"/>
            <p:cNvCxnSpPr>
              <a:stCxn id="66" idx="6"/>
              <a:endCxn id="63" idx="1"/>
            </p:cNvCxnSpPr>
            <p:nvPr/>
          </p:nvCxnSpPr>
          <p:spPr bwMode="auto">
            <a:xfrm>
              <a:off x="5939589" y="6277885"/>
              <a:ext cx="24987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Straight Arrow Connector 68"/>
            <p:cNvCxnSpPr>
              <a:stCxn id="63" idx="3"/>
            </p:cNvCxnSpPr>
            <p:nvPr/>
          </p:nvCxnSpPr>
          <p:spPr bwMode="auto">
            <a:xfrm>
              <a:off x="6616320" y="6277886"/>
              <a:ext cx="55103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>
              <a:off x="3603009" y="6275788"/>
              <a:ext cx="223750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1" name="TextBox 70"/>
            <p:cNvSpPr txBox="1"/>
            <p:nvPr/>
          </p:nvSpPr>
          <p:spPr>
            <a:xfrm>
              <a:off x="6224455" y="6083060"/>
              <a:ext cx="3440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solidFill>
                    <a:schemeClr val="tx1"/>
                  </a:solidFill>
                </a:rPr>
                <a:t>P</a:t>
              </a:r>
              <a:endParaRPr lang="en-US" sz="2000" i="1" dirty="0">
                <a:solidFill>
                  <a:schemeClr val="tx1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973721" y="5903091"/>
              <a:ext cx="171097" cy="381677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5660252" y="5903091"/>
              <a:ext cx="230322" cy="315871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5" name="Rectangle 74"/>
            <p:cNvSpPr/>
            <p:nvPr/>
          </p:nvSpPr>
          <p:spPr bwMode="auto">
            <a:xfrm>
              <a:off x="3807726" y="5685929"/>
              <a:ext cx="2958074" cy="829161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4756355" y="5758348"/>
              <a:ext cx="346206" cy="28690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039737" y="5732060"/>
              <a:ext cx="518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 smtClean="0">
                  <a:solidFill>
                    <a:schemeClr val="tx1"/>
                  </a:solidFill>
                </a:rPr>
                <a:t>W</a:t>
              </a:r>
              <a:r>
                <a:rPr lang="en-US" sz="1600" i="1" baseline="-25000" dirty="0" smtClean="0">
                  <a:solidFill>
                    <a:schemeClr val="tx1"/>
                  </a:solidFill>
                </a:rPr>
                <a:t>R</a:t>
              </a:r>
              <a:endParaRPr lang="en-US" sz="1600" i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 bwMode="auto">
            <a:xfrm>
              <a:off x="4150164" y="5758348"/>
              <a:ext cx="346206" cy="28690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 flipV="1">
              <a:off x="4504098" y="5855089"/>
              <a:ext cx="254510" cy="45719"/>
            </a:xfrm>
            <a:custGeom>
              <a:avLst/>
              <a:gdLst>
                <a:gd name="connsiteX0" fmla="*/ 0 w 272955"/>
                <a:gd name="connsiteY0" fmla="*/ 0 h 0"/>
                <a:gd name="connsiteX1" fmla="*/ 0 w 272955"/>
                <a:gd name="connsiteY1" fmla="*/ 0 h 0"/>
                <a:gd name="connsiteX2" fmla="*/ 272955 w 272955"/>
                <a:gd name="connsiteY2" fmla="*/ 0 h 0"/>
                <a:gd name="connsiteX3" fmla="*/ 272955 w 272955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55">
                  <a:moveTo>
                    <a:pt x="0" y="0"/>
                  </a:moveTo>
                  <a:lnTo>
                    <a:pt x="0" y="0"/>
                  </a:lnTo>
                  <a:lnTo>
                    <a:pt x="272955" y="0"/>
                  </a:lnTo>
                  <a:lnTo>
                    <a:pt x="272955" y="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 flipV="1">
              <a:off x="5112687" y="5852158"/>
              <a:ext cx="190831" cy="45719"/>
            </a:xfrm>
            <a:custGeom>
              <a:avLst/>
              <a:gdLst>
                <a:gd name="connsiteX0" fmla="*/ 0 w 333954"/>
                <a:gd name="connsiteY0" fmla="*/ 0 h 0"/>
                <a:gd name="connsiteX1" fmla="*/ 0 w 333954"/>
                <a:gd name="connsiteY1" fmla="*/ 0 h 0"/>
                <a:gd name="connsiteX2" fmla="*/ 333954 w 333954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954">
                  <a:moveTo>
                    <a:pt x="0" y="0"/>
                  </a:moveTo>
                  <a:lnTo>
                    <a:pt x="0" y="0"/>
                  </a:lnTo>
                  <a:lnTo>
                    <a:pt x="333954" y="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90" name="Freeform 89"/>
          <p:cNvSpPr/>
          <p:nvPr/>
        </p:nvSpPr>
        <p:spPr bwMode="auto">
          <a:xfrm>
            <a:off x="8011239" y="3780429"/>
            <a:ext cx="620973" cy="2306472"/>
          </a:xfrm>
          <a:custGeom>
            <a:avLst/>
            <a:gdLst>
              <a:gd name="connsiteX0" fmla="*/ 0 w 620973"/>
              <a:gd name="connsiteY0" fmla="*/ 0 h 2306472"/>
              <a:gd name="connsiteX1" fmla="*/ 327546 w 620973"/>
              <a:gd name="connsiteY1" fmla="*/ 163773 h 2306472"/>
              <a:gd name="connsiteX2" fmla="*/ 545910 w 620973"/>
              <a:gd name="connsiteY2" fmla="*/ 682388 h 2306472"/>
              <a:gd name="connsiteX3" fmla="*/ 600501 w 620973"/>
              <a:gd name="connsiteY3" fmla="*/ 1514902 h 2306472"/>
              <a:gd name="connsiteX4" fmla="*/ 423080 w 620973"/>
              <a:gd name="connsiteY4" fmla="*/ 2047164 h 2306472"/>
              <a:gd name="connsiteX5" fmla="*/ 0 w 620973"/>
              <a:gd name="connsiteY5" fmla="*/ 2306472 h 230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973" h="2306472">
                <a:moveTo>
                  <a:pt x="0" y="0"/>
                </a:moveTo>
                <a:cubicBezTo>
                  <a:pt x="118280" y="25021"/>
                  <a:pt x="236561" y="50042"/>
                  <a:pt x="327546" y="163773"/>
                </a:cubicBezTo>
                <a:cubicBezTo>
                  <a:pt x="418531" y="277504"/>
                  <a:pt x="500418" y="457200"/>
                  <a:pt x="545910" y="682388"/>
                </a:cubicBezTo>
                <a:cubicBezTo>
                  <a:pt x="591403" y="907576"/>
                  <a:pt x="620973" y="1287439"/>
                  <a:pt x="600501" y="1514902"/>
                </a:cubicBezTo>
                <a:cubicBezTo>
                  <a:pt x="580029" y="1742365"/>
                  <a:pt x="523164" y="1915236"/>
                  <a:pt x="423080" y="2047164"/>
                </a:cubicBezTo>
                <a:cubicBezTo>
                  <a:pt x="322997" y="2179092"/>
                  <a:pt x="161498" y="2242782"/>
                  <a:pt x="0" y="2306472"/>
                </a:cubicBezTo>
              </a:path>
            </a:pathLst>
          </a:cu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41242" y="4503761"/>
            <a:ext cx="2661315" cy="6463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 smtClean="0">
                <a:solidFill>
                  <a:schemeClr val="tx1"/>
                </a:solidFill>
              </a:rPr>
              <a:t>Nyquist</a:t>
            </a:r>
            <a:r>
              <a:rPr lang="en-US" sz="1200" dirty="0" smtClean="0">
                <a:solidFill>
                  <a:schemeClr val="tx1"/>
                </a:solidFill>
              </a:rPr>
              <a:t> argument still applies, construction of smallest destabilizing  </a:t>
            </a:r>
            <a:r>
              <a:rPr lang="el-GR" sz="1200" dirty="0" smtClean="0">
                <a:solidFill>
                  <a:schemeClr val="tx1"/>
                </a:solidFill>
                <a:cs typeface="Arial" charset="0"/>
              </a:rPr>
              <a:t>Δ </a:t>
            </a:r>
            <a:r>
              <a:rPr lang="en-US" sz="12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is more involved.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94" name="Picture 93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7016452" y="5610552"/>
            <a:ext cx="255359" cy="311538"/>
          </a:xfrm>
          <a:prstGeom prst="rect">
            <a:avLst/>
          </a:prstGeom>
          <a:noFill/>
          <a:ln/>
          <a:effectLst/>
        </p:spPr>
      </p:pic>
      <p:grpSp>
        <p:nvGrpSpPr>
          <p:cNvPr id="78" name="Group 77"/>
          <p:cNvGrpSpPr/>
          <p:nvPr/>
        </p:nvGrpSpPr>
        <p:grpSpPr bwMode="auto">
          <a:xfrm>
            <a:off x="3643950" y="1760554"/>
            <a:ext cx="5322627" cy="1446668"/>
            <a:chOff x="3643952" y="1760556"/>
            <a:chExt cx="5322627" cy="1446668"/>
          </a:xfrm>
        </p:grpSpPr>
        <p:sp>
          <p:nvSpPr>
            <p:cNvPr id="59" name="TextBox 58"/>
            <p:cNvSpPr txBox="1"/>
            <p:nvPr/>
          </p:nvSpPr>
          <p:spPr bwMode="auto">
            <a:xfrm>
              <a:off x="3643958" y="1760556"/>
              <a:ext cx="53089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F0000"/>
                  </a:solidFill>
                </a:rPr>
                <a:t>Notation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3757046" y="2212258"/>
              <a:ext cx="5136441" cy="965317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65" name="Rectangle 64"/>
            <p:cNvSpPr/>
            <p:nvPr/>
          </p:nvSpPr>
          <p:spPr bwMode="auto">
            <a:xfrm>
              <a:off x="3643952" y="1801504"/>
              <a:ext cx="5322627" cy="1405720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 animBg="1"/>
      <p:bldP spid="90" grpId="0" animBg="1"/>
      <p:bldP spid="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63773" y="38440"/>
            <a:ext cx="8816453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Real Dynamic models mimicking Complex numbers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7"/>
          <p:cNvGrpSpPr/>
          <p:nvPr/>
        </p:nvGrpSpPr>
        <p:grpSpPr>
          <a:xfrm>
            <a:off x="395785" y="696013"/>
            <a:ext cx="8420669" cy="2088121"/>
            <a:chOff x="395785" y="3521109"/>
            <a:chExt cx="8420669" cy="2088121"/>
          </a:xfrm>
        </p:grpSpPr>
        <p:pic>
          <p:nvPicPr>
            <p:cNvPr id="15" name="Picture 14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80432" y="3630337"/>
              <a:ext cx="8057217" cy="187036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3" name="Rectangle 32"/>
            <p:cNvSpPr/>
            <p:nvPr/>
          </p:nvSpPr>
          <p:spPr bwMode="auto">
            <a:xfrm>
              <a:off x="395785" y="3521109"/>
              <a:ext cx="8420669" cy="2088121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464032" y="2728177"/>
            <a:ext cx="72485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250669" y="2920617"/>
            <a:ext cx="27022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tx1"/>
                </a:solidFill>
              </a:rPr>
              <a:t>deltaNum</a:t>
            </a:r>
            <a:r>
              <a:rPr lang="en-US" sz="1200" dirty="0" smtClean="0">
                <a:solidFill>
                  <a:schemeClr val="tx1"/>
                </a:solidFill>
              </a:rPr>
              <a:t> = complex(</a:t>
            </a:r>
            <a:r>
              <a:rPr lang="en-US" sz="1200" dirty="0" err="1" smtClean="0">
                <a:solidFill>
                  <a:schemeClr val="tx1"/>
                </a:solidFill>
              </a:rPr>
              <a:t>randn,randn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deltaNum</a:t>
            </a:r>
            <a:r>
              <a:rPr lang="en-US" sz="1200" dirty="0" smtClean="0">
                <a:solidFill>
                  <a:schemeClr val="tx1"/>
                </a:solidFill>
              </a:rPr>
              <a:t> =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-9.8847e-001 +1.3156e+000i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w = exp(3*</a:t>
            </a:r>
            <a:r>
              <a:rPr lang="en-US" sz="1200" dirty="0" err="1" smtClean="0">
                <a:solidFill>
                  <a:schemeClr val="tx1"/>
                </a:solidFill>
              </a:rPr>
              <a:t>randn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w =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1.2535e+000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deltaSys</a:t>
            </a:r>
            <a:r>
              <a:rPr lang="en-US" sz="1200" dirty="0" smtClean="0">
                <a:solidFill>
                  <a:schemeClr val="tx1"/>
                </a:solidFill>
              </a:rPr>
              <a:t> = cnum2sys(</a:t>
            </a:r>
            <a:r>
              <a:rPr lang="en-US" sz="1200" dirty="0" err="1" smtClean="0">
                <a:solidFill>
                  <a:schemeClr val="tx1"/>
                </a:solidFill>
              </a:rPr>
              <a:t>deltaNum,w</a:t>
            </a:r>
            <a:r>
              <a:rPr lang="en-US" sz="1200" dirty="0" smtClean="0">
                <a:solidFill>
                  <a:schemeClr val="tx1"/>
                </a:solidFill>
              </a:rPr>
              <a:t>);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zpk</a:t>
            </a:r>
            <a:r>
              <a:rPr lang="en-US" sz="1200" dirty="0" smtClean="0">
                <a:solidFill>
                  <a:schemeClr val="tx1"/>
                </a:solidFill>
              </a:rPr>
              <a:t>(</a:t>
            </a:r>
            <a:r>
              <a:rPr lang="en-US" sz="1200" dirty="0" err="1" smtClean="0">
                <a:solidFill>
                  <a:schemeClr val="tx1"/>
                </a:solidFill>
              </a:rPr>
              <a:t>deltaSys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Zero/pole/gain: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1.6455 (s-2.51)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---------------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(s+2.51)</a:t>
            </a:r>
          </a:p>
          <a:p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[norm(</a:t>
            </a:r>
            <a:r>
              <a:rPr lang="en-US" sz="1200" dirty="0" err="1" smtClean="0">
                <a:solidFill>
                  <a:schemeClr val="tx1"/>
                </a:solidFill>
              </a:rPr>
              <a:t>deltaSys,inf</a:t>
            </a:r>
            <a:r>
              <a:rPr lang="en-US" sz="1200" dirty="0" smtClean="0">
                <a:solidFill>
                  <a:schemeClr val="tx1"/>
                </a:solidFill>
              </a:rPr>
              <a:t>) abs(</a:t>
            </a:r>
            <a:r>
              <a:rPr lang="en-US" sz="1200" dirty="0" err="1" smtClean="0">
                <a:solidFill>
                  <a:schemeClr val="tx1"/>
                </a:solidFill>
              </a:rPr>
              <a:t>deltaNum</a:t>
            </a:r>
            <a:r>
              <a:rPr lang="en-US" sz="1200" dirty="0" smtClean="0">
                <a:solidFill>
                  <a:schemeClr val="tx1"/>
                </a:solidFill>
              </a:rPr>
              <a:t>)]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ans</a:t>
            </a:r>
            <a:r>
              <a:rPr lang="en-US" sz="1200" dirty="0" smtClean="0">
                <a:solidFill>
                  <a:schemeClr val="tx1"/>
                </a:solidFill>
              </a:rPr>
              <a:t> =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1.6455e+000  </a:t>
            </a:r>
            <a:r>
              <a:rPr lang="en-US" sz="1200" dirty="0" err="1" smtClean="0">
                <a:solidFill>
                  <a:schemeClr val="tx1"/>
                </a:solidFill>
              </a:rPr>
              <a:t>1.6455e+000</a:t>
            </a:r>
            <a:endParaRPr lang="en-US" sz="1200" dirty="0" smtClean="0">
              <a:solidFill>
                <a:schemeClr val="tx1"/>
              </a:solidFill>
            </a:endParaRPr>
          </a:p>
          <a:p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200" dirty="0" err="1" smtClean="0">
                <a:solidFill>
                  <a:schemeClr val="tx1"/>
                </a:solidFill>
              </a:rPr>
              <a:t>freqresp</a:t>
            </a:r>
            <a:r>
              <a:rPr lang="en-US" sz="1200" dirty="0" smtClean="0">
                <a:solidFill>
                  <a:schemeClr val="tx1"/>
                </a:solidFill>
              </a:rPr>
              <a:t>(</a:t>
            </a:r>
            <a:r>
              <a:rPr lang="en-US" sz="1200" dirty="0" err="1" smtClean="0">
                <a:solidFill>
                  <a:schemeClr val="tx1"/>
                </a:solidFill>
              </a:rPr>
              <a:t>deltaSys,w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ans</a:t>
            </a:r>
            <a:r>
              <a:rPr lang="en-US" sz="1200" dirty="0" smtClean="0">
                <a:solidFill>
                  <a:schemeClr val="tx1"/>
                </a:solidFill>
              </a:rPr>
              <a:t> =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-9.8847e-001 +1.3156e+000i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2244" y="2306470"/>
            <a:ext cx="1760561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ourier New" pitchFamily="49" charset="0"/>
              </a:rPr>
              <a:t>cnum2sys</a:t>
            </a:r>
            <a:endParaRPr lang="en-US" b="1" dirty="0">
              <a:solidFill>
                <a:schemeClr val="tx1"/>
              </a:solidFill>
              <a:latin typeface="Courier New" pitchFamily="49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 rot="2700000">
            <a:off x="1095774" y="3849440"/>
            <a:ext cx="130607" cy="130607"/>
            <a:chOff x="2006221" y="2393018"/>
            <a:chExt cx="177421" cy="177421"/>
          </a:xfrm>
        </p:grpSpPr>
        <p:sp>
          <p:nvSpPr>
            <p:cNvPr id="12" name="Rectangle 11"/>
            <p:cNvSpPr/>
            <p:nvPr/>
          </p:nvSpPr>
          <p:spPr bwMode="auto">
            <a:xfrm>
              <a:off x="2006221" y="2456597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 rot="5400000">
              <a:off x="2008493" y="2458869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2700000">
            <a:off x="4550932" y="4015488"/>
            <a:ext cx="130607" cy="130607"/>
            <a:chOff x="2006221" y="2393018"/>
            <a:chExt cx="177421" cy="177421"/>
          </a:xfrm>
        </p:grpSpPr>
        <p:sp>
          <p:nvSpPr>
            <p:cNvPr id="17" name="Rectangle 16"/>
            <p:cNvSpPr/>
            <p:nvPr/>
          </p:nvSpPr>
          <p:spPr bwMode="auto">
            <a:xfrm>
              <a:off x="2006221" y="2456597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 rot="5400000">
              <a:off x="2008493" y="2458869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 rot="2700000">
            <a:off x="4525913" y="5123231"/>
            <a:ext cx="130607" cy="130607"/>
            <a:chOff x="2006221" y="2393018"/>
            <a:chExt cx="177421" cy="177421"/>
          </a:xfrm>
        </p:grpSpPr>
        <p:sp>
          <p:nvSpPr>
            <p:cNvPr id="20" name="Rectangle 19"/>
            <p:cNvSpPr/>
            <p:nvPr/>
          </p:nvSpPr>
          <p:spPr bwMode="auto">
            <a:xfrm>
              <a:off x="2006221" y="2456597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 rot="5400000">
              <a:off x="2008493" y="2458869"/>
              <a:ext cx="177421" cy="457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Relation between complex and real-rational uncertainty</a:t>
            </a:r>
            <a:endParaRPr lang="en-US" sz="2400" i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For linear, uncertain systems, the “equivalence” between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Constant, complex, uncertainty, and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dynamic (with real coefficients)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can be established.   For a SISO system…</a:t>
            </a: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57200" indent="-45720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Given stable, SISO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and constants</a:t>
            </a:r>
          </a:p>
          <a:p>
            <a:pPr marL="573088" lvl="1" indent="-287338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there exists a complex scalar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with               such that feedback connection of 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has a pole at </a:t>
            </a:r>
          </a:p>
          <a:p>
            <a:pPr marL="457200" indent="-45720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if and only if</a:t>
            </a:r>
          </a:p>
          <a:p>
            <a:pPr marL="573088" lvl="1" indent="-287338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there exists a stable </a:t>
            </a:r>
            <a:r>
              <a:rPr lang="en-US" u="sng" dirty="0" smtClean="0">
                <a:solidFill>
                  <a:schemeClr val="tx1"/>
                </a:solidFill>
                <a:cs typeface="Arial" charset="0"/>
              </a:rPr>
              <a:t>linear system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(with real coefficients)       satisfying </a:t>
            </a:r>
          </a:p>
          <a:p>
            <a:pPr marL="742950" lvl="1" indent="-4572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742950" lvl="1" indent="-45720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      </a:t>
            </a:r>
          </a:p>
          <a:p>
            <a:pPr marL="573088" lvl="1" indent="-287338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   and the feedback connection of              has a pole at  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6491081" y="1227365"/>
            <a:ext cx="2257134" cy="1263350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5056623" y="3209623"/>
            <a:ext cx="811912" cy="278761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7385200" y="4271749"/>
            <a:ext cx="245329" cy="299301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4693312" y="3523394"/>
            <a:ext cx="371854" cy="310498"/>
          </a:xfrm>
          <a:prstGeom prst="rect">
            <a:avLst/>
          </a:prstGeom>
          <a:noFill/>
          <a:ln/>
          <a:effectLst/>
        </p:spPr>
      </p:pic>
      <p:pic>
        <p:nvPicPr>
          <p:cNvPr id="16" name="Picture 15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4624675" y="5351337"/>
            <a:ext cx="725245" cy="349728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6974763" y="5409059"/>
            <a:ext cx="371854" cy="310498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5646175" y="2838735"/>
            <a:ext cx="512161" cy="302229"/>
          </a:xfrm>
          <a:prstGeom prst="rect">
            <a:avLst/>
          </a:prstGeom>
          <a:noFill/>
          <a:ln/>
          <a:effectLst/>
        </p:spPr>
      </p:pic>
      <p:sp>
        <p:nvSpPr>
          <p:cNvPr id="20" name="Rectangle 19"/>
          <p:cNvSpPr/>
          <p:nvPr/>
        </p:nvSpPr>
        <p:spPr bwMode="auto">
          <a:xfrm>
            <a:off x="191068" y="2661313"/>
            <a:ext cx="8734567" cy="3193577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18" name="Picture 17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/>
          <a:stretch>
            <a:fillRect/>
          </a:stretch>
        </p:blipFill>
        <p:spPr bwMode="auto">
          <a:xfrm>
            <a:off x="819286" y="6132514"/>
            <a:ext cx="2740209" cy="278587"/>
          </a:xfrm>
          <a:prstGeom prst="rect">
            <a:avLst/>
          </a:prstGeom>
          <a:noFill/>
          <a:ln/>
          <a:effectLst/>
        </p:spPr>
      </p:pic>
      <p:pic>
        <p:nvPicPr>
          <p:cNvPr id="32" name="Picture 31" descr="TP_tmp.em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print"/>
          <a:stretch>
            <a:fillRect/>
          </a:stretch>
        </p:blipFill>
        <p:spPr bwMode="auto">
          <a:xfrm>
            <a:off x="4795136" y="6073378"/>
            <a:ext cx="3500325" cy="330247"/>
          </a:xfrm>
          <a:prstGeom prst="rect">
            <a:avLst/>
          </a:prstGeom>
          <a:noFill/>
          <a:ln/>
          <a:effectLst/>
        </p:spPr>
      </p:pic>
      <p:sp>
        <p:nvSpPr>
          <p:cNvPr id="21" name="Rectangle 20"/>
          <p:cNvSpPr/>
          <p:nvPr/>
        </p:nvSpPr>
        <p:spPr bwMode="auto">
          <a:xfrm>
            <a:off x="600501" y="5977719"/>
            <a:ext cx="3152633" cy="614150"/>
          </a:xfrm>
          <a:prstGeom prst="rect">
            <a:avLst/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560708" y="5979991"/>
            <a:ext cx="3914567" cy="614150"/>
          </a:xfrm>
          <a:prstGeom prst="rect">
            <a:avLst/>
          </a:prstGeom>
          <a:noFill/>
          <a:ln w="25400" cap="flat" cmpd="sng" algn="ctr">
            <a:solidFill>
              <a:srgbClr val="000099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8488907" y="5049672"/>
            <a:ext cx="545911" cy="1201003"/>
          </a:xfrm>
          <a:custGeom>
            <a:avLst/>
            <a:gdLst>
              <a:gd name="connsiteX0" fmla="*/ 68239 w 545911"/>
              <a:gd name="connsiteY0" fmla="*/ 0 h 1201003"/>
              <a:gd name="connsiteX1" fmla="*/ 545911 w 545911"/>
              <a:gd name="connsiteY1" fmla="*/ 0 h 1201003"/>
              <a:gd name="connsiteX2" fmla="*/ 545911 w 545911"/>
              <a:gd name="connsiteY2" fmla="*/ 1201003 h 1201003"/>
              <a:gd name="connsiteX3" fmla="*/ 0 w 545911"/>
              <a:gd name="connsiteY3" fmla="*/ 1201003 h 120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911" h="1201003">
                <a:moveTo>
                  <a:pt x="68239" y="0"/>
                </a:moveTo>
                <a:lnTo>
                  <a:pt x="545911" y="0"/>
                </a:lnTo>
                <a:lnTo>
                  <a:pt x="545911" y="1201003"/>
                </a:lnTo>
                <a:lnTo>
                  <a:pt x="0" y="1201003"/>
                </a:lnTo>
              </a:path>
            </a:pathLst>
          </a:custGeom>
          <a:noFill/>
          <a:ln w="25400" cap="flat" cmpd="sng" algn="ctr">
            <a:solidFill>
              <a:srgbClr val="000099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81887" y="3507475"/>
            <a:ext cx="491319" cy="2770495"/>
          </a:xfrm>
          <a:custGeom>
            <a:avLst/>
            <a:gdLst>
              <a:gd name="connsiteX0" fmla="*/ 491319 w 491319"/>
              <a:gd name="connsiteY0" fmla="*/ 0 h 2770495"/>
              <a:gd name="connsiteX1" fmla="*/ 0 w 491319"/>
              <a:gd name="connsiteY1" fmla="*/ 0 h 2770495"/>
              <a:gd name="connsiteX2" fmla="*/ 0 w 491319"/>
              <a:gd name="connsiteY2" fmla="*/ 2770495 h 2770495"/>
              <a:gd name="connsiteX3" fmla="*/ 491319 w 491319"/>
              <a:gd name="connsiteY3" fmla="*/ 2770495 h 277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319" h="2770495">
                <a:moveTo>
                  <a:pt x="491319" y="0"/>
                </a:moveTo>
                <a:lnTo>
                  <a:pt x="0" y="0"/>
                </a:lnTo>
                <a:lnTo>
                  <a:pt x="0" y="2770495"/>
                </a:lnTo>
                <a:lnTo>
                  <a:pt x="491319" y="2770495"/>
                </a:lnTo>
              </a:path>
            </a:pathLst>
          </a:cu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31" name="Picture 30" descr="TP_tmp.emf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print"/>
          <a:stretch>
            <a:fillRect/>
          </a:stretch>
        </p:blipFill>
        <p:spPr bwMode="auto">
          <a:xfrm>
            <a:off x="2560067" y="4810959"/>
            <a:ext cx="1116828" cy="33062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Multivariable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endParaRPr lang="en-US" sz="2400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578580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Simplest approach starts with underlying state-space model, and relates internal stability of closed-loop system to graphical frequency-domain condition.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sz="1800" b="1" u="sng" dirty="0" err="1" smtClean="0">
                <a:solidFill>
                  <a:schemeClr val="tx1"/>
                </a:solidFill>
                <a:cs typeface="Arial" charset="0"/>
              </a:rPr>
              <a:t>MVNyquist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: Assume </a:t>
            </a:r>
            <a:r>
              <a:rPr lang="en-US" sz="1800" i="1" dirty="0" smtClean="0">
                <a:solidFill>
                  <a:schemeClr val="tx1"/>
                </a:solidFill>
                <a:cs typeface="Arial" charset="0"/>
              </a:rPr>
              <a:t>A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has no imaginary-axis </a:t>
            </a:r>
            <a:r>
              <a:rPr lang="en-US" sz="1800" dirty="0" err="1" smtClean="0">
                <a:solidFill>
                  <a:schemeClr val="tx1"/>
                </a:solidFill>
                <a:cs typeface="Arial" charset="0"/>
              </a:rPr>
              <a:t>eigenvalues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.  The closed-loop system is internally stable </a:t>
            </a:r>
            <a:r>
              <a:rPr lang="en-US" sz="1800" i="1" u="sng" dirty="0" smtClean="0">
                <a:solidFill>
                  <a:schemeClr val="tx1"/>
                </a:solidFill>
                <a:cs typeface="Arial" charset="0"/>
              </a:rPr>
              <a:t>if-and-only-if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 the </a:t>
            </a:r>
            <a:r>
              <a:rPr lang="en-US" sz="1800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plot of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does not pass through the origin, and encircles the origin </a:t>
            </a:r>
            <a:r>
              <a:rPr lang="en-US" sz="1800" b="1" i="1" dirty="0" smtClean="0">
                <a:solidFill>
                  <a:schemeClr val="tx1"/>
                </a:solidFill>
                <a:cs typeface="Arial" charset="0"/>
              </a:rPr>
              <a:t>n</a:t>
            </a:r>
            <a:r>
              <a:rPr lang="en-US" sz="1800" b="1" i="1" baseline="-25000" dirty="0" smtClean="0">
                <a:solidFill>
                  <a:schemeClr val="tx1"/>
                </a:solidFill>
                <a:cs typeface="Arial" charset="0"/>
              </a:rPr>
              <a:t>u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times counterclockwise, where </a:t>
            </a:r>
            <a:r>
              <a:rPr lang="en-US" sz="1800" b="1" i="1" dirty="0" smtClean="0">
                <a:solidFill>
                  <a:schemeClr val="tx1"/>
                </a:solidFill>
                <a:cs typeface="Arial" charset="0"/>
              </a:rPr>
              <a:t>n</a:t>
            </a:r>
            <a:r>
              <a:rPr lang="en-US" sz="1800" b="1" i="1" baseline="-25000" dirty="0" smtClean="0">
                <a:solidFill>
                  <a:schemeClr val="tx1"/>
                </a:solidFill>
                <a:cs typeface="Arial" charset="0"/>
              </a:rPr>
              <a:t>u  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is the number (counting multiplicity) of unstable </a:t>
            </a:r>
            <a:r>
              <a:rPr lang="en-US" sz="1800" dirty="0" err="1" smtClean="0">
                <a:solidFill>
                  <a:schemeClr val="tx1"/>
                </a:solidFill>
                <a:cs typeface="Arial" charset="0"/>
              </a:rPr>
              <a:t>eigenvalues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of </a:t>
            </a:r>
            <a:r>
              <a:rPr lang="en-US" sz="1800" i="1" dirty="0" smtClean="0">
                <a:solidFill>
                  <a:schemeClr val="tx1"/>
                </a:solidFill>
                <a:cs typeface="Arial" charset="0"/>
              </a:rPr>
              <a:t>A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.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sz="1800" b="1" u="sng" dirty="0" smtClean="0">
                <a:solidFill>
                  <a:schemeClr val="tx1"/>
                </a:solidFill>
                <a:cs typeface="Arial" charset="0"/>
              </a:rPr>
              <a:t>Proof: 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 Closed-loop dynamics are                                        .   Determinant identity (over the field of </a:t>
            </a:r>
            <a:r>
              <a:rPr lang="en-US" sz="1800" dirty="0" err="1" smtClean="0">
                <a:solidFill>
                  <a:schemeClr val="tx1"/>
                </a:solidFill>
                <a:cs typeface="Arial" charset="0"/>
              </a:rPr>
              <a:t>rationals</a:t>
            </a: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) gives</a:t>
            </a: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  <a:cs typeface="Arial" charset="0"/>
              </a:rPr>
              <a:t>Standard “Principal of the argument” finishes the proof.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6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0" name="Picture 8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140627" y="1318902"/>
            <a:ext cx="3832886" cy="1167987"/>
          </a:xfrm>
          <a:prstGeom prst="rect">
            <a:avLst/>
          </a:prstGeom>
          <a:noFill/>
          <a:ln/>
          <a:effectLst/>
        </p:spPr>
      </p:pic>
      <p:pic>
        <p:nvPicPr>
          <p:cNvPr id="92" name="Picture 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5421688" y="1621429"/>
            <a:ext cx="2563216" cy="304600"/>
          </a:xfrm>
          <a:prstGeom prst="rect">
            <a:avLst/>
          </a:prstGeom>
          <a:noFill/>
          <a:ln/>
          <a:effectLst/>
        </p:spPr>
      </p:pic>
      <p:pic>
        <p:nvPicPr>
          <p:cNvPr id="94" name="Picture 93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3473267" y="3520734"/>
            <a:ext cx="1496820" cy="278654"/>
          </a:xfrm>
          <a:prstGeom prst="rect">
            <a:avLst/>
          </a:prstGeom>
          <a:noFill/>
          <a:ln/>
          <a:effectLst/>
        </p:spPr>
      </p:pic>
      <p:pic>
        <p:nvPicPr>
          <p:cNvPr id="96" name="Picture 9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3926517" y="4749033"/>
            <a:ext cx="2309943" cy="278654"/>
          </a:xfrm>
          <a:prstGeom prst="rect">
            <a:avLst/>
          </a:prstGeom>
          <a:noFill/>
          <a:ln/>
          <a:effectLst/>
        </p:spPr>
      </p:pic>
      <p:pic>
        <p:nvPicPr>
          <p:cNvPr id="100" name="Picture 99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1880442" y="5433696"/>
            <a:ext cx="5178343" cy="863565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Relation between complex and real-rational uncertainty</a:t>
            </a:r>
            <a:endParaRPr lang="en-US" sz="2400" i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For linear, uncertain systems, the “equivalence” between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Constant, complex, uncertainty, and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dynamic (with real coefficients)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can be established.</a:t>
            </a: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57200" indent="-45720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Given stable, MIMO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and constants</a:t>
            </a:r>
          </a:p>
          <a:p>
            <a:pPr marL="519113" lvl="1" indent="-233363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there exists a complex matrix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with                  such that feedback connection of 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has a pole at </a:t>
            </a:r>
          </a:p>
          <a:p>
            <a:pPr marL="457200" indent="-45720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if and only if</a:t>
            </a:r>
          </a:p>
          <a:p>
            <a:pPr marL="519113" lvl="1" indent="-233363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there exists a </a:t>
            </a:r>
            <a:r>
              <a:rPr lang="en-US" u="sng" dirty="0" smtClean="0">
                <a:solidFill>
                  <a:schemeClr val="tx1"/>
                </a:solidFill>
                <a:cs typeface="Arial" charset="0"/>
              </a:rPr>
              <a:t>linear system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(with real coefficients)       satisfying </a:t>
            </a:r>
          </a:p>
          <a:p>
            <a:pPr marL="519113" lvl="1" indent="-233363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519113" lvl="1" indent="-233363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      </a:t>
            </a:r>
          </a:p>
          <a:p>
            <a:pPr marL="519113" lvl="1" indent="-233363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  and the feedback connection of              has a pole at  </a:t>
            </a:r>
          </a:p>
          <a:p>
            <a:pPr marL="457200" indent="-4572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491081" y="1227365"/>
            <a:ext cx="2257134" cy="1263350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998001" y="3209623"/>
            <a:ext cx="1065636" cy="278587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6593616" y="4258101"/>
            <a:ext cx="245329" cy="299301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4638720" y="3509746"/>
            <a:ext cx="371854" cy="310498"/>
          </a:xfrm>
          <a:prstGeom prst="rect">
            <a:avLst/>
          </a:prstGeom>
          <a:noFill/>
          <a:ln/>
          <a:effectLst/>
        </p:spPr>
      </p:pic>
      <p:pic>
        <p:nvPicPr>
          <p:cNvPr id="16" name="Picture 15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4570083" y="5337689"/>
            <a:ext cx="725245" cy="349728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6933819" y="5395411"/>
            <a:ext cx="371854" cy="310498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5741711" y="2825087"/>
            <a:ext cx="512161" cy="302229"/>
          </a:xfrm>
          <a:prstGeom prst="rect">
            <a:avLst/>
          </a:prstGeom>
          <a:noFill/>
          <a:ln/>
          <a:effectLst/>
        </p:spPr>
      </p:pic>
      <p:sp>
        <p:nvSpPr>
          <p:cNvPr id="20" name="Rectangle 19"/>
          <p:cNvSpPr/>
          <p:nvPr/>
        </p:nvSpPr>
        <p:spPr bwMode="auto">
          <a:xfrm>
            <a:off x="191069" y="2729553"/>
            <a:ext cx="8529850" cy="3193577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6979" y="6086900"/>
            <a:ext cx="7410734" cy="646331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Proof is more complicated than SISO case, but involves a similar “interpolation approach.  It is outlined in the next three slides.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22" name="Picture 21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2560067" y="4810959"/>
            <a:ext cx="1116828" cy="33062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Stability of Feedback Interconnection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59222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6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" name="Picture 1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6380483" y="739146"/>
            <a:ext cx="2532693" cy="1417584"/>
          </a:xfrm>
          <a:prstGeom prst="rect">
            <a:avLst/>
          </a:prstGeom>
          <a:noFill/>
          <a:ln/>
          <a:effectLst/>
        </p:spPr>
      </p:pic>
      <p:pic>
        <p:nvPicPr>
          <p:cNvPr id="33" name="Picture 32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381950" y="2499186"/>
            <a:ext cx="8348181" cy="735396"/>
          </a:xfrm>
          <a:prstGeom prst="rect">
            <a:avLst/>
          </a:prstGeom>
          <a:noFill/>
          <a:ln/>
          <a:effectLst/>
        </p:spPr>
      </p:pic>
      <p:pic>
        <p:nvPicPr>
          <p:cNvPr id="22" name="Picture 2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1365571" y="763407"/>
            <a:ext cx="4011647" cy="1316080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307189" y="775434"/>
            <a:ext cx="903103" cy="1312081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5391206" y="759319"/>
            <a:ext cx="559217" cy="642478"/>
          </a:xfrm>
          <a:prstGeom prst="rect">
            <a:avLst/>
          </a:prstGeom>
          <a:noFill/>
          <a:ln/>
          <a:effectLst/>
        </p:spPr>
      </p:pic>
      <p:pic>
        <p:nvPicPr>
          <p:cNvPr id="30" name="Picture 29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413771" y="3407911"/>
            <a:ext cx="8272493" cy="583171"/>
          </a:xfrm>
          <a:prstGeom prst="rect">
            <a:avLst/>
          </a:prstGeom>
          <a:noFill/>
          <a:ln/>
          <a:effectLst/>
        </p:spPr>
      </p:pic>
      <p:pic>
        <p:nvPicPr>
          <p:cNvPr id="39" name="Picture 38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379764" y="4199488"/>
            <a:ext cx="8248177" cy="583175"/>
          </a:xfrm>
          <a:prstGeom prst="rect">
            <a:avLst/>
          </a:prstGeom>
          <a:noFill/>
          <a:ln/>
          <a:effectLst/>
        </p:spPr>
      </p:pic>
      <p:pic>
        <p:nvPicPr>
          <p:cNvPr id="38" name="Picture 37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/>
          <a:stretch>
            <a:fillRect/>
          </a:stretch>
        </p:blipFill>
        <p:spPr bwMode="auto">
          <a:xfrm>
            <a:off x="406355" y="4963761"/>
            <a:ext cx="8222293" cy="583175"/>
          </a:xfrm>
          <a:prstGeom prst="rect">
            <a:avLst/>
          </a:prstGeom>
          <a:noFill/>
          <a:ln/>
          <a:effectLst/>
        </p:spPr>
      </p:pic>
      <p:pic>
        <p:nvPicPr>
          <p:cNvPr id="47" name="Picture 46" descr="TP_tmp.em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print"/>
          <a:stretch>
            <a:fillRect/>
          </a:stretch>
        </p:blipFill>
        <p:spPr bwMode="auto">
          <a:xfrm>
            <a:off x="422243" y="5743969"/>
            <a:ext cx="8222355" cy="939480"/>
          </a:xfrm>
          <a:prstGeom prst="rect">
            <a:avLst/>
          </a:prstGeom>
          <a:noFill/>
          <a:ln/>
          <a:effectLst/>
        </p:spPr>
      </p:pic>
      <p:sp>
        <p:nvSpPr>
          <p:cNvPr id="44" name="Rectangle 43"/>
          <p:cNvSpPr/>
          <p:nvPr/>
        </p:nvSpPr>
        <p:spPr bwMode="auto">
          <a:xfrm>
            <a:off x="1705970" y="709684"/>
            <a:ext cx="1187355" cy="354841"/>
          </a:xfrm>
          <a:prstGeom prst="rect">
            <a:avLst/>
          </a:prstGeom>
          <a:noFill/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Real Dynamic models mimicking Complex matrices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893175" cy="6108823"/>
          </a:xfrm>
        </p:spPr>
        <p:txBody>
          <a:bodyPr/>
          <a:lstStyle/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Given complex vectors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u, v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and a real scalar         . 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 statements below are equivalent:</a:t>
            </a:r>
          </a:p>
          <a:p>
            <a:pPr marL="573088" lvl="1" indent="-287338" defTabSz="4635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There exists a complex matrix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 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, with                               </a:t>
            </a:r>
          </a:p>
          <a:p>
            <a:pPr marL="573088" lvl="1" indent="-287338" defTabSz="4635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The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euclidean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norms satisfy</a:t>
            </a:r>
          </a:p>
          <a:p>
            <a:pPr marL="573088" lvl="1" indent="-287338" defTabSz="4635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For any nonzero frequency,     , there exists a stable          such that</a:t>
            </a: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sz="2000" b="1" dirty="0" smtClean="0">
                <a:solidFill>
                  <a:schemeClr val="tx1"/>
                </a:solidFill>
                <a:cs typeface="Arial" charset="0"/>
              </a:rPr>
              <a:t>Proof</a:t>
            </a:r>
            <a:r>
              <a:rPr lang="en-US" sz="2000" dirty="0" smtClean="0">
                <a:solidFill>
                  <a:schemeClr val="tx1"/>
                </a:solidFill>
                <a:cs typeface="Arial" charset="0"/>
              </a:rPr>
              <a:t>: 2→3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5201007" y="1692326"/>
            <a:ext cx="2329073" cy="300790"/>
          </a:xfrm>
          <a:prstGeom prst="rect">
            <a:avLst/>
          </a:prstGeom>
          <a:noFill/>
          <a:ln/>
          <a:effectLst/>
        </p:spPr>
      </p:pic>
      <p:pic>
        <p:nvPicPr>
          <p:cNvPr id="41" name="Picture 4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2281271" y="3086663"/>
            <a:ext cx="2905051" cy="356760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4131208" y="2775043"/>
            <a:ext cx="192354" cy="192354"/>
          </a:xfrm>
          <a:prstGeom prst="rect">
            <a:avLst/>
          </a:prstGeom>
          <a:noFill/>
          <a:ln/>
          <a:effectLst/>
        </p:spPr>
      </p:pic>
      <p:pic>
        <p:nvPicPr>
          <p:cNvPr id="9" name="Picture 8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4194659" y="2226859"/>
            <a:ext cx="1644055" cy="328810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6379874" y="780197"/>
            <a:ext cx="685571" cy="274556"/>
          </a:xfrm>
          <a:prstGeom prst="rect">
            <a:avLst/>
          </a:prstGeom>
          <a:noFill/>
          <a:ln/>
          <a:effectLst/>
        </p:spPr>
      </p:pic>
      <p:pic>
        <p:nvPicPr>
          <p:cNvPr id="22" name="Picture 21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498994" y="3959664"/>
            <a:ext cx="8222504" cy="634961"/>
          </a:xfrm>
          <a:prstGeom prst="rect">
            <a:avLst/>
          </a:prstGeom>
          <a:noFill/>
          <a:ln/>
          <a:effectLst/>
        </p:spPr>
      </p:pic>
      <p:pic>
        <p:nvPicPr>
          <p:cNvPr id="47" name="Picture 4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print"/>
          <a:stretch>
            <a:fillRect/>
          </a:stretch>
        </p:blipFill>
        <p:spPr bwMode="auto">
          <a:xfrm>
            <a:off x="593108" y="4640152"/>
            <a:ext cx="4866813" cy="1496348"/>
          </a:xfrm>
          <a:prstGeom prst="rect">
            <a:avLst/>
          </a:prstGeom>
          <a:noFill/>
          <a:ln/>
          <a:effectLst/>
        </p:spPr>
      </p:pic>
      <p:pic>
        <p:nvPicPr>
          <p:cNvPr id="45" name="Picture 44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print"/>
          <a:stretch>
            <a:fillRect/>
          </a:stretch>
        </p:blipFill>
        <p:spPr bwMode="auto">
          <a:xfrm>
            <a:off x="3576739" y="5704337"/>
            <a:ext cx="5128655" cy="1040354"/>
          </a:xfrm>
          <a:prstGeom prst="rect">
            <a:avLst/>
          </a:prstGeom>
          <a:noFill/>
          <a:ln/>
          <a:effectLst/>
        </p:spPr>
      </p:pic>
      <p:pic>
        <p:nvPicPr>
          <p:cNvPr id="46" name="Picture 45" descr="TP_tmp.em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print"/>
          <a:stretch>
            <a:fillRect/>
          </a:stretch>
        </p:blipFill>
        <p:spPr bwMode="auto">
          <a:xfrm>
            <a:off x="6517782" y="4910897"/>
            <a:ext cx="1953379" cy="634887"/>
          </a:xfrm>
          <a:prstGeom prst="rect">
            <a:avLst/>
          </a:prstGeom>
          <a:noFill/>
          <a:ln/>
          <a:effectLst/>
        </p:spPr>
      </p:pic>
      <p:sp>
        <p:nvSpPr>
          <p:cNvPr id="36" name="Rectangle 35"/>
          <p:cNvSpPr/>
          <p:nvPr/>
        </p:nvSpPr>
        <p:spPr bwMode="auto">
          <a:xfrm>
            <a:off x="6387152" y="4872251"/>
            <a:ext cx="2183642" cy="723331"/>
          </a:xfrm>
          <a:prstGeom prst="rect">
            <a:avLst/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3537044" y="5677470"/>
            <a:ext cx="5265761" cy="1064525"/>
          </a:xfrm>
          <a:prstGeom prst="rect">
            <a:avLst/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755642" y="1801504"/>
            <a:ext cx="2224585" cy="600502"/>
            <a:chOff x="6755642" y="1801504"/>
            <a:chExt cx="2224585" cy="600502"/>
          </a:xfrm>
        </p:grpSpPr>
        <p:sp>
          <p:nvSpPr>
            <p:cNvPr id="25" name="Freeform 24"/>
            <p:cNvSpPr/>
            <p:nvPr/>
          </p:nvSpPr>
          <p:spPr bwMode="auto">
            <a:xfrm>
              <a:off x="6755642" y="1801504"/>
              <a:ext cx="1146411" cy="600502"/>
            </a:xfrm>
            <a:custGeom>
              <a:avLst/>
              <a:gdLst>
                <a:gd name="connsiteX0" fmla="*/ 955343 w 1146411"/>
                <a:gd name="connsiteY0" fmla="*/ 0 h 600502"/>
                <a:gd name="connsiteX1" fmla="*/ 1105468 w 1146411"/>
                <a:gd name="connsiteY1" fmla="*/ 218365 h 600502"/>
                <a:gd name="connsiteX2" fmla="*/ 709683 w 1146411"/>
                <a:gd name="connsiteY2" fmla="*/ 518615 h 600502"/>
                <a:gd name="connsiteX3" fmla="*/ 0 w 1146411"/>
                <a:gd name="connsiteY3" fmla="*/ 600502 h 60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6411" h="600502">
                  <a:moveTo>
                    <a:pt x="955343" y="0"/>
                  </a:moveTo>
                  <a:cubicBezTo>
                    <a:pt x="1050877" y="65964"/>
                    <a:pt x="1146411" y="131929"/>
                    <a:pt x="1105468" y="218365"/>
                  </a:cubicBezTo>
                  <a:cubicBezTo>
                    <a:pt x="1064525" y="304801"/>
                    <a:pt x="893928" y="454926"/>
                    <a:pt x="709683" y="518615"/>
                  </a:cubicBezTo>
                  <a:cubicBezTo>
                    <a:pt x="525438" y="582305"/>
                    <a:pt x="262719" y="591403"/>
                    <a:pt x="0" y="600502"/>
                  </a:cubicBezTo>
                </a:path>
              </a:pathLst>
            </a:cu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956645" y="1883391"/>
              <a:ext cx="10235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By definition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79695" y="1869743"/>
            <a:ext cx="1239671" cy="1439333"/>
            <a:chOff x="179695" y="1869743"/>
            <a:chExt cx="1239671" cy="1439333"/>
          </a:xfrm>
        </p:grpSpPr>
        <p:sp>
          <p:nvSpPr>
            <p:cNvPr id="26" name="Freeform 25"/>
            <p:cNvSpPr/>
            <p:nvPr/>
          </p:nvSpPr>
          <p:spPr bwMode="auto">
            <a:xfrm>
              <a:off x="193344" y="1869743"/>
              <a:ext cx="366214" cy="1146412"/>
            </a:xfrm>
            <a:custGeom>
              <a:avLst/>
              <a:gdLst>
                <a:gd name="connsiteX0" fmla="*/ 366214 w 366214"/>
                <a:gd name="connsiteY0" fmla="*/ 1146412 h 1146412"/>
                <a:gd name="connsiteX1" fmla="*/ 120555 w 366214"/>
                <a:gd name="connsiteY1" fmla="*/ 846161 h 1146412"/>
                <a:gd name="connsiteX2" fmla="*/ 38668 w 366214"/>
                <a:gd name="connsiteY2" fmla="*/ 341194 h 1146412"/>
                <a:gd name="connsiteX3" fmla="*/ 352566 w 366214"/>
                <a:gd name="connsiteY3" fmla="*/ 0 h 114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214" h="1146412">
                  <a:moveTo>
                    <a:pt x="366214" y="1146412"/>
                  </a:moveTo>
                  <a:cubicBezTo>
                    <a:pt x="270680" y="1063388"/>
                    <a:pt x="175146" y="980364"/>
                    <a:pt x="120555" y="846161"/>
                  </a:cubicBezTo>
                  <a:cubicBezTo>
                    <a:pt x="65964" y="711958"/>
                    <a:pt x="0" y="482221"/>
                    <a:pt x="38668" y="341194"/>
                  </a:cubicBezTo>
                  <a:cubicBezTo>
                    <a:pt x="77336" y="200167"/>
                    <a:pt x="214951" y="100083"/>
                    <a:pt x="352566" y="0"/>
                  </a:cubicBezTo>
                </a:path>
              </a:pathLst>
            </a:cu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9695" y="3032077"/>
              <a:ext cx="1239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Use this matrix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43" name="Picture 42" descr="TP_tmp.emf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print"/>
          <a:stretch>
            <a:fillRect/>
          </a:stretch>
        </p:blipFill>
        <p:spPr bwMode="auto">
          <a:xfrm>
            <a:off x="6846592" y="2665859"/>
            <a:ext cx="575531" cy="356828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Multiplicative uncertainty robustness margin</a:t>
            </a:r>
            <a:endParaRPr lang="en-US" sz="2400" i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Stable weighting systems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L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W</a:t>
            </a:r>
            <a:r>
              <a:rPr lang="en-US" i="1" baseline="-25000" dirty="0" smtClean="0">
                <a:solidFill>
                  <a:schemeClr val="tx1"/>
                </a:solidFill>
                <a:cs typeface="Arial" charset="0"/>
              </a:rPr>
              <a:t>R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as part of model</a:t>
            </a:r>
          </a:p>
          <a:p>
            <a:pPr marL="519113" lvl="1" indent="-233363" defTabSz="463550">
              <a:buFont typeface="Arial" pitchFamily="34" charset="0"/>
              <a:buChar char="–"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Smallest     </a:t>
            </a:r>
            <a:r>
              <a:rPr lang="en-US" dirty="0" smtClean="0">
                <a:solidFill>
                  <a:schemeClr val="tx1"/>
                </a:solidFill>
              </a:rPr>
              <a:t>     (linear, dynamic, stable)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such that feedback of                             				   and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 is unstable?</a:t>
            </a:r>
          </a:p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 bwMode="auto">
          <a:xfrm>
            <a:off x="2060813" y="4408234"/>
            <a:ext cx="4572000" cy="1214678"/>
            <a:chOff x="2060815" y="4408234"/>
            <a:chExt cx="4572000" cy="1214678"/>
          </a:xfrm>
        </p:grpSpPr>
        <p:pic>
          <p:nvPicPr>
            <p:cNvPr id="18" name="Picture 17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4496773" y="4499041"/>
              <a:ext cx="1882320" cy="61867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4" name="Picture 7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2281128" y="4645876"/>
              <a:ext cx="1948273" cy="54841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3" name="Picture 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2823014" y="5191003"/>
              <a:ext cx="1271353" cy="1914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4" name="Picture 13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3224798" y="5372441"/>
              <a:ext cx="1142523" cy="23353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5" name="Rectangle 14"/>
            <p:cNvSpPr/>
            <p:nvPr/>
          </p:nvSpPr>
          <p:spPr bwMode="auto">
            <a:xfrm>
              <a:off x="2060815" y="4408234"/>
              <a:ext cx="4572000" cy="1214678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671975" y="2328594"/>
            <a:ext cx="5317947" cy="1133366"/>
            <a:chOff x="1003230" y="4362106"/>
            <a:chExt cx="5317947" cy="1133366"/>
          </a:xfrm>
        </p:grpSpPr>
        <p:grpSp>
          <p:nvGrpSpPr>
            <p:cNvPr id="44" name="Group 43"/>
            <p:cNvGrpSpPr/>
            <p:nvPr/>
          </p:nvGrpSpPr>
          <p:grpSpPr>
            <a:xfrm>
              <a:off x="2756836" y="4362106"/>
              <a:ext cx="3564341" cy="829161"/>
              <a:chOff x="3603009" y="5685929"/>
              <a:chExt cx="3564341" cy="829161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229385" y="5720684"/>
                <a:ext cx="5186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i="1" dirty="0" smtClean="0">
                    <a:solidFill>
                      <a:schemeClr val="tx1"/>
                    </a:solidFill>
                  </a:rPr>
                  <a:t>W</a:t>
                </a:r>
                <a:r>
                  <a:rPr lang="en-US" sz="1600" i="1" baseline="-25000" dirty="0" smtClean="0">
                    <a:solidFill>
                      <a:schemeClr val="tx1"/>
                    </a:solidFill>
                  </a:rPr>
                  <a:t>L</a:t>
                </a:r>
                <a:endParaRPr lang="en-US" sz="1600" i="1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758411" y="5699499"/>
                <a:ext cx="3440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 smtClean="0">
                    <a:solidFill>
                      <a:schemeClr val="tx1"/>
                    </a:solidFill>
                  </a:rPr>
                  <a:t>Δ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 bwMode="auto">
              <a:xfrm>
                <a:off x="6189462" y="6111306"/>
                <a:ext cx="426858" cy="333158"/>
              </a:xfrm>
              <a:prstGeom prst="re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 bwMode="auto">
              <a:xfrm>
                <a:off x="5305700" y="5758348"/>
                <a:ext cx="346206" cy="286905"/>
              </a:xfrm>
              <a:prstGeom prst="re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 bwMode="auto">
              <a:xfrm>
                <a:off x="5835477" y="6225829"/>
                <a:ext cx="104112" cy="104112"/>
              </a:xfrm>
              <a:prstGeom prst="ellips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cxnSp>
            <p:nvCxnSpPr>
              <p:cNvPr id="50" name="Straight Arrow Connector 49"/>
              <p:cNvCxnSpPr>
                <a:stCxn id="49" idx="6"/>
                <a:endCxn id="47" idx="1"/>
              </p:cNvCxnSpPr>
              <p:nvPr/>
            </p:nvCxnSpPr>
            <p:spPr bwMode="auto">
              <a:xfrm>
                <a:off x="5939589" y="6277885"/>
                <a:ext cx="249873" cy="1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1" name="Straight Arrow Connector 50"/>
              <p:cNvCxnSpPr>
                <a:stCxn id="47" idx="3"/>
              </p:cNvCxnSpPr>
              <p:nvPr/>
            </p:nvCxnSpPr>
            <p:spPr bwMode="auto">
              <a:xfrm>
                <a:off x="6616320" y="6277886"/>
                <a:ext cx="551030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 bwMode="auto">
              <a:xfrm>
                <a:off x="3603009" y="6275788"/>
                <a:ext cx="2237505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53" name="TextBox 52"/>
              <p:cNvSpPr txBox="1"/>
              <p:nvPr/>
            </p:nvSpPr>
            <p:spPr>
              <a:xfrm>
                <a:off x="6224455" y="6083060"/>
                <a:ext cx="3440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i="1" dirty="0" smtClean="0">
                    <a:solidFill>
                      <a:schemeClr val="tx1"/>
                    </a:solidFill>
                  </a:rPr>
                  <a:t>P</a:t>
                </a:r>
                <a:endParaRPr lang="en-US" sz="2000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Freeform 53"/>
              <p:cNvSpPr/>
              <p:nvPr/>
            </p:nvSpPr>
            <p:spPr bwMode="auto">
              <a:xfrm>
                <a:off x="3973721" y="5903091"/>
                <a:ext cx="171097" cy="381677"/>
              </a:xfrm>
              <a:custGeom>
                <a:avLst/>
                <a:gdLst>
                  <a:gd name="connsiteX0" fmla="*/ 224287 w 224287"/>
                  <a:gd name="connsiteY0" fmla="*/ 0 h 500332"/>
                  <a:gd name="connsiteX1" fmla="*/ 0 w 224287"/>
                  <a:gd name="connsiteY1" fmla="*/ 0 h 500332"/>
                  <a:gd name="connsiteX2" fmla="*/ 0 w 224287"/>
                  <a:gd name="connsiteY2" fmla="*/ 500332 h 50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4287" h="500332">
                    <a:moveTo>
                      <a:pt x="224287" y="0"/>
                    </a:moveTo>
                    <a:lnTo>
                      <a:pt x="0" y="0"/>
                    </a:lnTo>
                    <a:lnTo>
                      <a:pt x="0" y="500332"/>
                    </a:lnTo>
                  </a:path>
                </a:pathLst>
              </a:cu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5660252" y="5903091"/>
                <a:ext cx="230322" cy="315871"/>
              </a:xfrm>
              <a:custGeom>
                <a:avLst/>
                <a:gdLst>
                  <a:gd name="connsiteX0" fmla="*/ 0 w 301924"/>
                  <a:gd name="connsiteY0" fmla="*/ 0 h 414068"/>
                  <a:gd name="connsiteX1" fmla="*/ 301924 w 301924"/>
                  <a:gd name="connsiteY1" fmla="*/ 0 h 414068"/>
                  <a:gd name="connsiteX2" fmla="*/ 301924 w 301924"/>
                  <a:gd name="connsiteY2" fmla="*/ 414068 h 41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924" h="414068">
                    <a:moveTo>
                      <a:pt x="0" y="0"/>
                    </a:moveTo>
                    <a:lnTo>
                      <a:pt x="301924" y="0"/>
                    </a:lnTo>
                    <a:lnTo>
                      <a:pt x="301924" y="414068"/>
                    </a:lnTo>
                  </a:path>
                </a:pathLst>
              </a:cu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3807726" y="5685929"/>
                <a:ext cx="2958074" cy="829161"/>
              </a:xfrm>
              <a:prstGeom prst="rect">
                <a:avLst/>
              </a:prstGeom>
              <a:noFill/>
              <a:ln w="25400" cap="flat" cmpd="sng" algn="ctr">
                <a:solidFill>
                  <a:srgbClr val="7030A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>
                <a:off x="4756355" y="5758348"/>
                <a:ext cx="346206" cy="286905"/>
              </a:xfrm>
              <a:prstGeom prst="re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4039737" y="5732060"/>
                <a:ext cx="5186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i="1" dirty="0" smtClean="0">
                    <a:solidFill>
                      <a:schemeClr val="tx1"/>
                    </a:solidFill>
                  </a:rPr>
                  <a:t>W</a:t>
                </a:r>
                <a:r>
                  <a:rPr lang="en-US" sz="1600" i="1" baseline="-25000" dirty="0" smtClean="0">
                    <a:solidFill>
                      <a:schemeClr val="tx1"/>
                    </a:solidFill>
                  </a:rPr>
                  <a:t>R</a:t>
                </a:r>
                <a:endParaRPr lang="en-US" sz="1600" i="1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4150164" y="5758348"/>
                <a:ext cx="346206" cy="286905"/>
              </a:xfrm>
              <a:prstGeom prst="re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60" name="Freeform 59"/>
              <p:cNvSpPr/>
              <p:nvPr/>
            </p:nvSpPr>
            <p:spPr bwMode="auto">
              <a:xfrm flipV="1">
                <a:off x="4504098" y="5855089"/>
                <a:ext cx="254510" cy="45719"/>
              </a:xfrm>
              <a:custGeom>
                <a:avLst/>
                <a:gdLst>
                  <a:gd name="connsiteX0" fmla="*/ 0 w 272955"/>
                  <a:gd name="connsiteY0" fmla="*/ 0 h 0"/>
                  <a:gd name="connsiteX1" fmla="*/ 0 w 272955"/>
                  <a:gd name="connsiteY1" fmla="*/ 0 h 0"/>
                  <a:gd name="connsiteX2" fmla="*/ 272955 w 272955"/>
                  <a:gd name="connsiteY2" fmla="*/ 0 h 0"/>
                  <a:gd name="connsiteX3" fmla="*/ 272955 w 272955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955">
                    <a:moveTo>
                      <a:pt x="0" y="0"/>
                    </a:moveTo>
                    <a:lnTo>
                      <a:pt x="0" y="0"/>
                    </a:lnTo>
                    <a:lnTo>
                      <a:pt x="272955" y="0"/>
                    </a:lnTo>
                    <a:lnTo>
                      <a:pt x="272955" y="0"/>
                    </a:lnTo>
                  </a:path>
                </a:pathLst>
              </a:cu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  <p:sp>
            <p:nvSpPr>
              <p:cNvPr id="61" name="Freeform 60"/>
              <p:cNvSpPr/>
              <p:nvPr/>
            </p:nvSpPr>
            <p:spPr bwMode="auto">
              <a:xfrm flipV="1">
                <a:off x="5112687" y="5852158"/>
                <a:ext cx="190831" cy="45719"/>
              </a:xfrm>
              <a:custGeom>
                <a:avLst/>
                <a:gdLst>
                  <a:gd name="connsiteX0" fmla="*/ 0 w 333954"/>
                  <a:gd name="connsiteY0" fmla="*/ 0 h 0"/>
                  <a:gd name="connsiteX1" fmla="*/ 0 w 333954"/>
                  <a:gd name="connsiteY1" fmla="*/ 0 h 0"/>
                  <a:gd name="connsiteX2" fmla="*/ 333954 w 333954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954">
                    <a:moveTo>
                      <a:pt x="0" y="0"/>
                    </a:moveTo>
                    <a:lnTo>
                      <a:pt x="0" y="0"/>
                    </a:lnTo>
                    <a:lnTo>
                      <a:pt x="333954" y="0"/>
                    </a:lnTo>
                  </a:path>
                </a:pathLst>
              </a:cu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Courier New" pitchFamily="49" charset="0"/>
                </a:endParaRPr>
              </a:p>
            </p:txBody>
          </p:sp>
        </p:grpSp>
        <p:sp>
          <p:nvSpPr>
            <p:cNvPr id="62" name="Rectangle 61"/>
            <p:cNvSpPr/>
            <p:nvPr/>
          </p:nvSpPr>
          <p:spPr bwMode="auto">
            <a:xfrm>
              <a:off x="1832366" y="4744644"/>
              <a:ext cx="536340" cy="41860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2641253" y="4888539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4" name="Straight Arrow Connector 63"/>
            <p:cNvCxnSpPr>
              <a:stCxn id="62" idx="3"/>
              <a:endCxn id="63" idx="2"/>
            </p:cNvCxnSpPr>
            <p:nvPr/>
          </p:nvCxnSpPr>
          <p:spPr bwMode="auto">
            <a:xfrm flipV="1">
              <a:off x="2368706" y="4953947"/>
              <a:ext cx="272547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5" name="Freeform 64"/>
            <p:cNvSpPr/>
            <p:nvPr/>
          </p:nvSpPr>
          <p:spPr bwMode="auto">
            <a:xfrm>
              <a:off x="1455440" y="4951037"/>
              <a:ext cx="4617814" cy="54443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1384999" y="4889810"/>
              <a:ext cx="130815" cy="130815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67" name="Straight Arrow Connector 66"/>
            <p:cNvCxnSpPr/>
            <p:nvPr/>
          </p:nvCxnSpPr>
          <p:spPr bwMode="auto">
            <a:xfrm>
              <a:off x="1523415" y="4953415"/>
              <a:ext cx="3205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8" name="TextBox 67"/>
            <p:cNvSpPr txBox="1"/>
            <p:nvPr/>
          </p:nvSpPr>
          <p:spPr>
            <a:xfrm>
              <a:off x="1853074" y="4693163"/>
              <a:ext cx="432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 bwMode="auto">
            <a:xfrm>
              <a:off x="1261021" y="5126648"/>
              <a:ext cx="13484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Arrow Connector 69"/>
            <p:cNvCxnSpPr/>
            <p:nvPr/>
          </p:nvCxnSpPr>
          <p:spPr bwMode="auto">
            <a:xfrm>
              <a:off x="2718234" y="4583326"/>
              <a:ext cx="0" cy="293474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>
              <a:off x="1003230" y="4952148"/>
              <a:ext cx="37279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pic>
        <p:nvPicPr>
          <p:cNvPr id="78" name="Picture 77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854835" y="1416921"/>
            <a:ext cx="1882839" cy="335723"/>
          </a:xfrm>
          <a:prstGeom prst="rect">
            <a:avLst/>
          </a:prstGeom>
          <a:noFill/>
          <a:ln/>
          <a:effectLst/>
        </p:spPr>
      </p:pic>
      <p:pic>
        <p:nvPicPr>
          <p:cNvPr id="80" name="Picture 7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1937140" y="1105307"/>
            <a:ext cx="541640" cy="335816"/>
          </a:xfrm>
          <a:prstGeom prst="rect">
            <a:avLst/>
          </a:prstGeom>
          <a:noFill/>
          <a:ln/>
          <a:effectLst/>
        </p:spPr>
      </p:pic>
      <p:pic>
        <p:nvPicPr>
          <p:cNvPr id="81" name="Picture 80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4746722" y="1910515"/>
            <a:ext cx="1882839" cy="335723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Uncertainty at plant input: alternative models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510340"/>
            <a:ext cx="8721725" cy="3324681"/>
          </a:xfrm>
        </p:spPr>
        <p:txBody>
          <a:bodyPr/>
          <a:lstStyle/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Independent uncertainty in each input-channel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diagonal,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=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diag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1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 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2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,…,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 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n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919163" lvl="2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independent uncertainty in each actuator (or their effect)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diagonal, real-valued</a:t>
            </a:r>
          </a:p>
          <a:p>
            <a:pPr marL="919163" lvl="2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Independent gain variation in each actuator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diagonal , transfer function,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=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diag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1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 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2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),…,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 Δ</a:t>
            </a:r>
            <a:r>
              <a:rPr lang="en-US" baseline="-25000" dirty="0" smtClean="0">
                <a:solidFill>
                  <a:schemeClr val="tx1"/>
                </a:solidFill>
                <a:cs typeface="Arial" charset="0"/>
              </a:rPr>
              <a:t>n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))</a:t>
            </a:r>
          </a:p>
          <a:p>
            <a:pPr marL="919163" lvl="2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Independent,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unmodeled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-dynamics effects in each actuator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For all of these, the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derivation remains the same.  Only the </a:t>
            </a:r>
            <a:r>
              <a:rPr lang="en-US" i="1" u="sng" dirty="0" smtClean="0">
                <a:solidFill>
                  <a:schemeClr val="tx1"/>
                </a:solidFill>
                <a:cs typeface="Arial" charset="0"/>
              </a:rPr>
              <a:t>linear algebra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needs to be sorted out, specifically:</a:t>
            </a: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177800" indent="-17780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1156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/>
          <p:cNvGrpSpPr/>
          <p:nvPr/>
        </p:nvGrpSpPr>
        <p:grpSpPr>
          <a:xfrm>
            <a:off x="300251" y="3876011"/>
            <a:ext cx="8502556" cy="1937936"/>
            <a:chOff x="300251" y="3125371"/>
            <a:chExt cx="8502556" cy="1937936"/>
          </a:xfrm>
        </p:grpSpPr>
        <p:pic>
          <p:nvPicPr>
            <p:cNvPr id="19" name="Picture 18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3079972" y="3589398"/>
              <a:ext cx="1922848" cy="55357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3" name="Picture 22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6010032" y="4638559"/>
              <a:ext cx="2541314" cy="34448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8" name="Picture 17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373468" y="3125371"/>
              <a:ext cx="4677069" cy="33136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2" name="Picture 21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4528891" y="4190459"/>
              <a:ext cx="3733937" cy="3144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7" name="Picture 2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477680" y="3589398"/>
              <a:ext cx="1955443" cy="55338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2699579" y="3714500"/>
              <a:ext cx="302349" cy="15026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3" name="Rectangle 32"/>
            <p:cNvSpPr/>
            <p:nvPr/>
          </p:nvSpPr>
          <p:spPr bwMode="auto">
            <a:xfrm>
              <a:off x="300251" y="3534757"/>
              <a:ext cx="8502556" cy="1528550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sp>
        <p:nvSpPr>
          <p:cNvPr id="13" name="Rectangle 3"/>
          <p:cNvSpPr txBox="1">
            <a:spLocks noChangeArrowheads="1"/>
          </p:cNvSpPr>
          <p:nvPr/>
        </p:nvSpPr>
        <p:spPr bwMode="black">
          <a:xfrm>
            <a:off x="403225" y="5827598"/>
            <a:ext cx="8721725" cy="103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ts val="3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This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minimum-norm root of a determinant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problem will occur repeatedly, suggesting a definition to describe this important problem.  This is the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structured singular value</a:t>
            </a:r>
            <a:r>
              <a:rPr lang="en-US" sz="2000" kern="0" noProof="0" dirty="0" smtClean="0">
                <a:solidFill>
                  <a:schemeClr val="tx1"/>
                </a:solidFill>
                <a:latin typeface="+mn-lt"/>
                <a:cs typeface="Arial" charset="0"/>
              </a:rPr>
              <a:t>, and will be introduced later.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028597" y="1446663"/>
            <a:ext cx="1910687" cy="900752"/>
            <a:chOff x="7028597" y="1446663"/>
            <a:chExt cx="1910687" cy="900752"/>
          </a:xfrm>
        </p:grpSpPr>
        <p:sp>
          <p:nvSpPr>
            <p:cNvPr id="15" name="Freeform 14"/>
            <p:cNvSpPr/>
            <p:nvPr/>
          </p:nvSpPr>
          <p:spPr bwMode="auto">
            <a:xfrm>
              <a:off x="7028597" y="1514901"/>
              <a:ext cx="507241" cy="832514"/>
            </a:xfrm>
            <a:custGeom>
              <a:avLst/>
              <a:gdLst>
                <a:gd name="connsiteX0" fmla="*/ 0 w 507241"/>
                <a:gd name="connsiteY0" fmla="*/ 0 h 832514"/>
                <a:gd name="connsiteX1" fmla="*/ 218364 w 507241"/>
                <a:gd name="connsiteY1" fmla="*/ 109183 h 832514"/>
                <a:gd name="connsiteX2" fmla="*/ 395785 w 507241"/>
                <a:gd name="connsiteY2" fmla="*/ 341195 h 832514"/>
                <a:gd name="connsiteX3" fmla="*/ 491319 w 507241"/>
                <a:gd name="connsiteY3" fmla="*/ 750627 h 832514"/>
                <a:gd name="connsiteX4" fmla="*/ 491319 w 507241"/>
                <a:gd name="connsiteY4" fmla="*/ 832514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241" h="832514">
                  <a:moveTo>
                    <a:pt x="0" y="0"/>
                  </a:moveTo>
                  <a:cubicBezTo>
                    <a:pt x="76200" y="26158"/>
                    <a:pt x="152400" y="52317"/>
                    <a:pt x="218364" y="109183"/>
                  </a:cubicBezTo>
                  <a:cubicBezTo>
                    <a:pt x="284328" y="166049"/>
                    <a:pt x="350293" y="234288"/>
                    <a:pt x="395785" y="341195"/>
                  </a:cubicBezTo>
                  <a:cubicBezTo>
                    <a:pt x="441277" y="448102"/>
                    <a:pt x="475397" y="668741"/>
                    <a:pt x="491319" y="750627"/>
                  </a:cubicBezTo>
                  <a:cubicBezTo>
                    <a:pt x="507241" y="832513"/>
                    <a:pt x="499280" y="832513"/>
                    <a:pt x="491319" y="832514"/>
                  </a:cubicBezTo>
                </a:path>
              </a:pathLst>
            </a:custGeom>
            <a:noFill/>
            <a:ln w="25400" cap="flat" cmpd="sng" algn="ctr">
              <a:solidFill>
                <a:srgbClr val="0070C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42495" y="1446663"/>
              <a:ext cx="1596789" cy="43088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tx1"/>
                  </a:solidFill>
                </a:rPr>
                <a:t>Same analysis for robustness of stability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Multivariable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, 2 systems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578580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Two-block interconnection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can be viewed as unity-feedback around concatenated system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0"/>
              </a:spcBef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Note: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6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228046" y="4559535"/>
            <a:ext cx="8758294" cy="1549076"/>
          </a:xfrm>
          <a:prstGeom prst="rect">
            <a:avLst/>
          </a:prstGeom>
          <a:noFill/>
          <a:ln/>
          <a:effectLst/>
        </p:spPr>
      </p:pic>
      <p:pic>
        <p:nvPicPr>
          <p:cNvPr id="20" name="Picture 1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4147928" y="604198"/>
            <a:ext cx="1244707" cy="1066457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539723" y="2527570"/>
            <a:ext cx="1757491" cy="626637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848965" y="2408695"/>
            <a:ext cx="1778113" cy="964478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1200597" y="3668707"/>
            <a:ext cx="7549285" cy="755368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5869268" y="2471905"/>
            <a:ext cx="1612114" cy="1102919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218350" y="6192732"/>
            <a:ext cx="8758346" cy="609277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Multivariable </a:t>
            </a:r>
            <a:r>
              <a:rPr lang="en-US" sz="2400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, usual plant/controller interpretation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578580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MIMO Plant/Controller 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can be viewed as unity-feedback around concatenated system</a:t>
            </a: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Note:</a:t>
            </a: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800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sz="1600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2520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" name="Picture 1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3410368" y="2744832"/>
            <a:ext cx="1736889" cy="626638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848965" y="2498514"/>
            <a:ext cx="1778113" cy="964478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267760" y="3887075"/>
            <a:ext cx="7305774" cy="755417"/>
          </a:xfrm>
          <a:prstGeom prst="rect">
            <a:avLst/>
          </a:prstGeom>
          <a:noFill/>
          <a:ln/>
          <a:effectLst/>
        </p:spPr>
      </p:pic>
      <p:pic>
        <p:nvPicPr>
          <p:cNvPr id="64" name="Picture 6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052928" y="2523642"/>
            <a:ext cx="2036361" cy="1102690"/>
          </a:xfrm>
          <a:prstGeom prst="rect">
            <a:avLst/>
          </a:prstGeom>
          <a:noFill/>
          <a:ln/>
          <a:effectLst/>
        </p:spPr>
      </p:pic>
      <p:grpSp>
        <p:nvGrpSpPr>
          <p:cNvPr id="61" name="Group 60"/>
          <p:cNvGrpSpPr/>
          <p:nvPr/>
        </p:nvGrpSpPr>
        <p:grpSpPr>
          <a:xfrm>
            <a:off x="2898454" y="826264"/>
            <a:ext cx="3454860" cy="951635"/>
            <a:chOff x="761310" y="719938"/>
            <a:chExt cx="3454860" cy="951635"/>
          </a:xfrm>
        </p:grpSpPr>
        <p:sp>
          <p:nvSpPr>
            <p:cNvPr id="14" name="Rectangle 13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19" name="Straight Arrow Connector 18"/>
            <p:cNvCxnSpPr>
              <a:stCxn id="15" idx="3"/>
              <a:endCxn id="16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Straight Arrow Connector 22"/>
            <p:cNvCxnSpPr>
              <a:stCxn id="16" idx="6"/>
              <a:endCxn id="14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Straight Arrow Connector 24"/>
            <p:cNvCxnSpPr>
              <a:stCxn id="14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7" name="Freeform 46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3" name="TextBox 52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0" name="Straight Arrow Connector 59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pic>
        <p:nvPicPr>
          <p:cNvPr id="63" name="Picture 6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228037" y="5023566"/>
            <a:ext cx="8758311" cy="1244441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Effect of uncertainty at plant input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Plant,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 invariant</a:t>
            </a:r>
          </a:p>
          <a:p>
            <a:pPr marL="285750" lvl="1" indent="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Controller,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time-invariant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Uncertainty in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 P</a:t>
            </a:r>
          </a:p>
          <a:p>
            <a:pPr marL="285750" lvl="1" indent="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Uncertain gain (complex matrix) at input</a:t>
            </a: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2400"/>
              </a:spcBef>
              <a:buNone/>
            </a:pPr>
            <a:r>
              <a:rPr lang="en-US" b="1" u="sng" dirty="0" smtClean="0">
                <a:solidFill>
                  <a:schemeClr val="tx1"/>
                </a:solidFill>
                <a:cs typeface="Arial" charset="0"/>
              </a:rPr>
              <a:t>Question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: What is the smallest                       such that feedback interconnection of                  and      is unstable?    </a:t>
            </a: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9344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152184" y="4284428"/>
            <a:ext cx="5674070" cy="369418"/>
          </a:xfrm>
          <a:prstGeom prst="rect">
            <a:avLst/>
          </a:prstGeom>
          <a:noFill/>
          <a:ln/>
          <a:effectLst/>
        </p:spPr>
      </p:pic>
      <p:sp>
        <p:nvSpPr>
          <p:cNvPr id="14" name="Left-Right Arrow 13"/>
          <p:cNvSpPr/>
          <p:nvPr/>
        </p:nvSpPr>
        <p:spPr bwMode="auto">
          <a:xfrm>
            <a:off x="2717013" y="2723521"/>
            <a:ext cx="2652429" cy="272955"/>
          </a:xfrm>
          <a:prstGeom prst="leftRightArrow">
            <a:avLst/>
          </a:prstGeom>
          <a:solidFill>
            <a:srgbClr val="FFFF0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black">
          <a:xfrm>
            <a:off x="5545601" y="2159402"/>
            <a:ext cx="3111686" cy="1378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Nyquist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 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plot of  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det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</a:t>
            </a:r>
            <a:endParaRPr lang="en-US" sz="2000" kern="0" baseline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d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oes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not pass through 0</a:t>
            </a: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encircles 0 the correct number of times, CCW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pic>
        <p:nvPicPr>
          <p:cNvPr id="19" name="Picture 18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650171" y="5895845"/>
            <a:ext cx="1650297" cy="275049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182656" y="6252961"/>
            <a:ext cx="1252394" cy="335560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217797" y="6282530"/>
            <a:ext cx="243758" cy="243758"/>
          </a:xfrm>
          <a:prstGeom prst="rect">
            <a:avLst/>
          </a:prstGeom>
          <a:noFill/>
          <a:ln/>
          <a:effectLst/>
        </p:spPr>
      </p:pic>
      <p:grpSp>
        <p:nvGrpSpPr>
          <p:cNvPr id="44" name="Group 43"/>
          <p:cNvGrpSpPr/>
          <p:nvPr/>
        </p:nvGrpSpPr>
        <p:grpSpPr>
          <a:xfrm>
            <a:off x="4358615" y="946773"/>
            <a:ext cx="3454860" cy="951635"/>
            <a:chOff x="761310" y="719938"/>
            <a:chExt cx="3454860" cy="951635"/>
          </a:xfrm>
        </p:grpSpPr>
        <p:sp>
          <p:nvSpPr>
            <p:cNvPr id="45" name="Rectangle 44"/>
            <p:cNvSpPr/>
            <p:nvPr/>
          </p:nvSpPr>
          <p:spPr bwMode="auto">
            <a:xfrm>
              <a:off x="2934277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626341" y="888240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470246" y="1038365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2185900" y="1106604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9" name="Straight Arrow Connector 48"/>
            <p:cNvCxnSpPr>
              <a:stCxn id="47" idx="6"/>
              <a:endCxn id="45" idx="1"/>
            </p:cNvCxnSpPr>
            <p:nvPr/>
          </p:nvCxnSpPr>
          <p:spPr bwMode="auto">
            <a:xfrm>
              <a:off x="2606724" y="1106604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3493836" y="1106605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1224717" y="1103568"/>
              <a:ext cx="2639617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1159607" y="1039691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1304015" y="1113169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2991456" y="839905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P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58471" y="843353"/>
              <a:ext cx="450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tx1"/>
                  </a:solidFill>
                </a:rPr>
                <a:t>C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1030261" y="1286782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2536321" y="719938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761310" y="1104727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66" name="Group 65"/>
          <p:cNvGrpSpPr/>
          <p:nvPr/>
        </p:nvGrpSpPr>
        <p:grpSpPr>
          <a:xfrm>
            <a:off x="1459023" y="4810198"/>
            <a:ext cx="2553419" cy="829161"/>
            <a:chOff x="3303917" y="4641010"/>
            <a:chExt cx="3347223" cy="1086929"/>
          </a:xfrm>
        </p:grpSpPr>
        <p:sp>
          <p:nvSpPr>
            <p:cNvPr id="30" name="Rectangle 29"/>
            <p:cNvSpPr/>
            <p:nvPr/>
          </p:nvSpPr>
          <p:spPr bwMode="auto">
            <a:xfrm>
              <a:off x="5369247" y="5198628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4210742" y="4741943"/>
              <a:ext cx="453834" cy="376098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32" name="Oval 31"/>
            <p:cNvSpPr/>
            <p:nvPr/>
          </p:nvSpPr>
          <p:spPr bwMode="auto">
            <a:xfrm>
              <a:off x="4905216" y="5348753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34" name="Straight Arrow Connector 33"/>
            <p:cNvCxnSpPr>
              <a:stCxn id="32" idx="6"/>
              <a:endCxn id="30" idx="1"/>
            </p:cNvCxnSpPr>
            <p:nvPr/>
          </p:nvCxnSpPr>
          <p:spPr bwMode="auto">
            <a:xfrm>
              <a:off x="5041694" y="5416992"/>
              <a:ext cx="327553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34"/>
            <p:cNvCxnSpPr>
              <a:stCxn id="30" idx="3"/>
            </p:cNvCxnSpPr>
            <p:nvPr/>
          </p:nvCxnSpPr>
          <p:spPr bwMode="auto">
            <a:xfrm>
              <a:off x="5928806" y="5416993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 bwMode="auto">
            <a:xfrm>
              <a:off x="3303917" y="5414243"/>
              <a:ext cx="1607902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9" name="TextBox 38"/>
            <p:cNvSpPr txBox="1"/>
            <p:nvPr/>
          </p:nvSpPr>
          <p:spPr>
            <a:xfrm>
              <a:off x="5415119" y="5161600"/>
              <a:ext cx="450993" cy="524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solidFill>
                    <a:schemeClr val="tx1"/>
                  </a:solidFill>
                </a:rPr>
                <a:t>P</a:t>
              </a:r>
              <a:endParaRPr lang="en-US" sz="2000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208948" y="4658799"/>
              <a:ext cx="450993" cy="524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>
                  <a:solidFill>
                    <a:schemeClr val="tx1"/>
                  </a:solidFill>
                </a:rPr>
                <a:t>Δ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3985404" y="4925683"/>
              <a:ext cx="224287" cy="500332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675517" y="4925683"/>
              <a:ext cx="301924" cy="414068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3726611" y="4641010"/>
              <a:ext cx="2398144" cy="1086929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pic>
        <p:nvPicPr>
          <p:cNvPr id="68" name="Picture 67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456005" y="4804993"/>
            <a:ext cx="1470600" cy="782868"/>
          </a:xfrm>
          <a:prstGeom prst="rect">
            <a:avLst/>
          </a:prstGeom>
          <a:noFill/>
          <a:ln/>
          <a:effectLst/>
        </p:spPr>
      </p:pic>
      <p:sp>
        <p:nvSpPr>
          <p:cNvPr id="41" name="Rectangle 40"/>
          <p:cNvSpPr/>
          <p:nvPr/>
        </p:nvSpPr>
        <p:spPr bwMode="auto">
          <a:xfrm>
            <a:off x="545910" y="3889612"/>
            <a:ext cx="6346209" cy="791569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78471" y="4053385"/>
            <a:ext cx="1828801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More realistic uncertainty models later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Effect of uncertainty at plant input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spcBef>
                <a:spcPts val="2400"/>
              </a:spcBef>
              <a:buNone/>
            </a:pPr>
            <a:r>
              <a:rPr lang="en-US" b="1" u="sng" dirty="0" smtClean="0">
                <a:solidFill>
                  <a:schemeClr val="tx1"/>
                </a:solidFill>
                <a:cs typeface="Arial" charset="0"/>
              </a:rPr>
              <a:t>Perturbed closed-loop system</a:t>
            </a:r>
          </a:p>
          <a:p>
            <a:pPr marL="0" indent="0" defTabSz="463550">
              <a:spcBef>
                <a:spcPts val="2400"/>
              </a:spcBef>
              <a:buNone/>
            </a:pPr>
            <a:endParaRPr lang="en-US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2400"/>
              </a:spcBef>
              <a:buNone/>
            </a:pPr>
            <a:endParaRPr lang="en-US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2400"/>
              </a:spcBef>
              <a:buNone/>
            </a:pPr>
            <a:endParaRPr lang="en-US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2400"/>
              </a:spcBef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Perturbed plant,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463550" lvl="1" indent="-177800" defTabSz="46355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unstable poles: same as unstable poles of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hence, same </a:t>
            </a:r>
            <a:r>
              <a:rPr lang="en-US" u="sng" dirty="0" smtClean="0">
                <a:solidFill>
                  <a:schemeClr val="tx1"/>
                </a:solidFill>
                <a:cs typeface="Arial" charset="0"/>
              </a:rPr>
              <a:t>number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of unstable poles</a:t>
            </a:r>
          </a:p>
          <a:p>
            <a:pPr marL="0" lvl="0" indent="0" defTabSz="463550">
              <a:buNone/>
              <a:defRPr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Controller,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</a:p>
          <a:p>
            <a:pPr marL="285750" lvl="1" indent="0" defTabSz="463550">
              <a:defRPr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time-invariant</a:t>
            </a:r>
          </a:p>
          <a:p>
            <a:pPr marL="285750" lvl="1" indent="0" defTabSz="463550">
              <a:defRPr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</a:p>
          <a:p>
            <a:pPr marL="285750" lvl="1" indent="0" defTabSz="463550">
              <a:defRPr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0" indent="0" defTabSz="463550">
              <a:spcBef>
                <a:spcPts val="2400"/>
              </a:spcBef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endParaRPr lang="en-US" i="1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FontTx/>
              <a:buNone/>
            </a:pP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93449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>
          <a:xfrm>
            <a:off x="987608" y="1392078"/>
            <a:ext cx="6893907" cy="1639100"/>
            <a:chOff x="2161326" y="3133797"/>
            <a:chExt cx="4964088" cy="1180265"/>
          </a:xfrm>
        </p:grpSpPr>
        <p:sp>
          <p:nvSpPr>
            <p:cNvPr id="45" name="Rectangle 44"/>
            <p:cNvSpPr/>
            <p:nvPr/>
          </p:nvSpPr>
          <p:spPr bwMode="auto">
            <a:xfrm>
              <a:off x="5843521" y="3530729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3026357" y="3530729"/>
              <a:ext cx="559559" cy="43672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3870262" y="3680854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48" name="Straight Arrow Connector 47"/>
            <p:cNvCxnSpPr>
              <a:stCxn id="46" idx="3"/>
              <a:endCxn id="47" idx="2"/>
            </p:cNvCxnSpPr>
            <p:nvPr/>
          </p:nvCxnSpPr>
          <p:spPr bwMode="auto">
            <a:xfrm flipV="1">
              <a:off x="3585916" y="3749093"/>
              <a:ext cx="284346" cy="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0" name="Straight Arrow Connector 49"/>
            <p:cNvCxnSpPr>
              <a:stCxn id="45" idx="3"/>
            </p:cNvCxnSpPr>
            <p:nvPr/>
          </p:nvCxnSpPr>
          <p:spPr bwMode="auto">
            <a:xfrm>
              <a:off x="6403080" y="3749094"/>
              <a:ext cx="722334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Freeform 50"/>
            <p:cNvSpPr/>
            <p:nvPr/>
          </p:nvSpPr>
          <p:spPr bwMode="auto">
            <a:xfrm>
              <a:off x="2624733" y="3746057"/>
              <a:ext cx="4146315" cy="568005"/>
            </a:xfrm>
            <a:custGeom>
              <a:avLst/>
              <a:gdLst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79513 h 373711"/>
                <a:gd name="connsiteX0" fmla="*/ 2631882 w 2631882"/>
                <a:gd name="connsiteY0" fmla="*/ 0 h 373711"/>
                <a:gd name="connsiteX1" fmla="*/ 2631882 w 2631882"/>
                <a:gd name="connsiteY1" fmla="*/ 373711 h 373711"/>
                <a:gd name="connsiteX2" fmla="*/ 0 w 2631882"/>
                <a:gd name="connsiteY2" fmla="*/ 373711 h 373711"/>
                <a:gd name="connsiteX3" fmla="*/ 0 w 2631882"/>
                <a:gd name="connsiteY3" fmla="*/ 57735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882" h="373711">
                  <a:moveTo>
                    <a:pt x="2631882" y="0"/>
                  </a:moveTo>
                  <a:lnTo>
                    <a:pt x="2631882" y="373711"/>
                  </a:lnTo>
                  <a:lnTo>
                    <a:pt x="0" y="373711"/>
                  </a:lnTo>
                  <a:lnTo>
                    <a:pt x="0" y="57735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2559623" y="3682180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>
              <a:off x="2704031" y="3755658"/>
              <a:ext cx="334457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5930182" y="3511876"/>
              <a:ext cx="450994" cy="465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i="1" dirty="0" smtClean="0">
                  <a:solidFill>
                    <a:schemeClr val="tx1"/>
                  </a:solidFill>
                </a:rPr>
                <a:t>P</a:t>
              </a:r>
              <a:endParaRPr lang="en-US" sz="3600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097797" y="3505497"/>
              <a:ext cx="450994" cy="465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i="1" dirty="0" smtClean="0">
                  <a:solidFill>
                    <a:schemeClr val="tx1"/>
                  </a:solidFill>
                </a:rPr>
                <a:t>C</a:t>
              </a:r>
              <a:endParaRPr lang="en-US" sz="3600" i="1" dirty="0">
                <a:solidFill>
                  <a:schemeClr val="tx1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2430277" y="3929271"/>
              <a:ext cx="140677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 bwMode="auto">
            <a:xfrm>
              <a:off x="3936337" y="3362427"/>
              <a:ext cx="0" cy="306179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 bwMode="auto">
            <a:xfrm>
              <a:off x="2161326" y="3747216"/>
              <a:ext cx="388931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5377240" y="3678733"/>
              <a:ext cx="136478" cy="136478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4860133" y="3215660"/>
              <a:ext cx="346206" cy="28690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888246" y="3191544"/>
              <a:ext cx="344039" cy="332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400" dirty="0" smtClean="0">
                  <a:solidFill>
                    <a:schemeClr val="tx1"/>
                  </a:solidFill>
                </a:rPr>
                <a:t>Δ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4688234" y="3355826"/>
              <a:ext cx="171097" cy="381677"/>
            </a:xfrm>
            <a:custGeom>
              <a:avLst/>
              <a:gdLst>
                <a:gd name="connsiteX0" fmla="*/ 224287 w 224287"/>
                <a:gd name="connsiteY0" fmla="*/ 0 h 500332"/>
                <a:gd name="connsiteX1" fmla="*/ 0 w 224287"/>
                <a:gd name="connsiteY1" fmla="*/ 0 h 500332"/>
                <a:gd name="connsiteX2" fmla="*/ 0 w 224287"/>
                <a:gd name="connsiteY2" fmla="*/ 500332 h 50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287" h="500332">
                  <a:moveTo>
                    <a:pt x="224287" y="0"/>
                  </a:moveTo>
                  <a:lnTo>
                    <a:pt x="0" y="0"/>
                  </a:lnTo>
                  <a:lnTo>
                    <a:pt x="0" y="500332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5214685" y="3355826"/>
              <a:ext cx="230322" cy="315871"/>
            </a:xfrm>
            <a:custGeom>
              <a:avLst/>
              <a:gdLst>
                <a:gd name="connsiteX0" fmla="*/ 0 w 301924"/>
                <a:gd name="connsiteY0" fmla="*/ 0 h 414068"/>
                <a:gd name="connsiteX1" fmla="*/ 301924 w 301924"/>
                <a:gd name="connsiteY1" fmla="*/ 0 h 414068"/>
                <a:gd name="connsiteX2" fmla="*/ 301924 w 30192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924" h="414068">
                  <a:moveTo>
                    <a:pt x="0" y="0"/>
                  </a:moveTo>
                  <a:lnTo>
                    <a:pt x="301924" y="0"/>
                  </a:lnTo>
                  <a:lnTo>
                    <a:pt x="301924" y="414068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 bwMode="auto">
            <a:xfrm>
              <a:off x="4011018" y="3747354"/>
              <a:ext cx="1368795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>
              <a:off x="5520059" y="3747347"/>
              <a:ext cx="33097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Rectangle 74"/>
            <p:cNvSpPr/>
            <p:nvPr/>
          </p:nvSpPr>
          <p:spPr bwMode="auto">
            <a:xfrm>
              <a:off x="4577610" y="3133797"/>
              <a:ext cx="1940101" cy="910879"/>
            </a:xfrm>
            <a:prstGeom prst="rect">
              <a:avLst/>
            </a:prstGeom>
            <a:noFill/>
            <a:ln w="254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  <p:pic>
        <p:nvPicPr>
          <p:cNvPr id="111" name="Picture 11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185557" y="1051859"/>
            <a:ext cx="1470600" cy="782868"/>
          </a:xfrm>
          <a:prstGeom prst="rect">
            <a:avLst/>
          </a:prstGeom>
          <a:noFill/>
          <a:ln/>
          <a:effectLst/>
        </p:spPr>
      </p:pic>
      <p:sp>
        <p:nvSpPr>
          <p:cNvPr id="113" name="Left-Right Arrow 112"/>
          <p:cNvSpPr/>
          <p:nvPr/>
        </p:nvSpPr>
        <p:spPr bwMode="auto">
          <a:xfrm>
            <a:off x="2825079" y="5622895"/>
            <a:ext cx="1602660" cy="266965"/>
          </a:xfrm>
          <a:prstGeom prst="leftRightArrow">
            <a:avLst/>
          </a:prstGeom>
          <a:solidFill>
            <a:srgbClr val="FFFF0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14" name="Rectangle 3"/>
          <p:cNvSpPr txBox="1">
            <a:spLocks noChangeArrowheads="1"/>
          </p:cNvSpPr>
          <p:nvPr/>
        </p:nvSpPr>
        <p:spPr bwMode="black">
          <a:xfrm>
            <a:off x="4562962" y="5312088"/>
            <a:ext cx="3816763" cy="1378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63550">
              <a:spcBef>
                <a:spcPct val="20000"/>
              </a:spcBef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Nyquist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plot of  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det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</a:t>
            </a:r>
            <a:r>
              <a:rPr lang="en-US" sz="2000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sz="2000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sz="2000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sz="2000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</a:t>
            </a:r>
            <a:endParaRPr lang="en-US" sz="2000" kern="0" baseline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d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oes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not pass through 0</a:t>
            </a: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encircles 0 the </a:t>
            </a:r>
            <a:r>
              <a:rPr kumimoji="0" lang="en-US" sz="1800" b="0" i="0" u="sng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correct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number of times, CCW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Effect of uncertainty at plant input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19524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Plant,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 invariant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Controller,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time-invariant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b="1" u="sng" dirty="0" smtClean="0">
                <a:solidFill>
                  <a:schemeClr val="tx1"/>
                </a:solidFill>
                <a:cs typeface="Arial" charset="0"/>
              </a:rPr>
              <a:t>Question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: What is the smallest                       such that feedback interconnection of                  and      is unstable?</a:t>
            </a:r>
          </a:p>
          <a:p>
            <a:pPr marL="0" indent="0" defTabSz="463550">
              <a:buNone/>
            </a:pPr>
            <a:endParaRPr lang="en-US" b="1" u="sng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spcBef>
                <a:spcPts val="0"/>
              </a:spcBef>
              <a:buNone/>
            </a:pPr>
            <a:r>
              <a:rPr lang="en-US" b="1" u="sng" dirty="0" smtClean="0">
                <a:solidFill>
                  <a:schemeClr val="tx1"/>
                </a:solidFill>
                <a:cs typeface="Arial" charset="0"/>
              </a:rPr>
              <a:t>Equivalently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(since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is constant): What is smallest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such that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of 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passes through the origin, 0, or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encircles 0 the incorrect number of times?</a:t>
            </a:r>
          </a:p>
          <a:p>
            <a:pPr marL="919163" lvl="2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incorrect ↔ </a:t>
            </a:r>
            <a:r>
              <a:rPr lang="en-US" u="sng" dirty="0" smtClean="0">
                <a:solidFill>
                  <a:schemeClr val="tx1"/>
                </a:solidFill>
                <a:cs typeface="Arial" charset="0"/>
              </a:rPr>
              <a:t>different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than the #encirclements by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0" indent="0" defTabSz="463550">
              <a:buNone/>
            </a:pP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)) is continuous in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This warps the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continuously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Encirclements transition from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correct→incorrect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by passing through 0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Left-Right Arrow 13"/>
          <p:cNvSpPr/>
          <p:nvPr/>
        </p:nvSpPr>
        <p:spPr bwMode="auto">
          <a:xfrm rot="20663896">
            <a:off x="3316403" y="1856092"/>
            <a:ext cx="2060815" cy="313892"/>
          </a:xfrm>
          <a:prstGeom prst="leftRightArrow">
            <a:avLst/>
          </a:prstGeom>
          <a:solidFill>
            <a:srgbClr val="FFFF0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black">
          <a:xfrm>
            <a:off x="5513701" y="996285"/>
            <a:ext cx="3439229" cy="1378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Nyquist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plot of  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det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</a:t>
            </a:r>
            <a:endParaRPr lang="en-US" sz="2000" kern="0" baseline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d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oes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not pass through 0, and</a:t>
            </a: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encircles 0 the </a:t>
            </a:r>
            <a:r>
              <a:rPr kumimoji="0" lang="en-US" sz="1800" b="0" i="0" u="sng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correct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number of times, CCW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pic>
        <p:nvPicPr>
          <p:cNvPr id="19" name="Picture 1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4650171" y="2688565"/>
            <a:ext cx="1650297" cy="275049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182656" y="3045681"/>
            <a:ext cx="1252394" cy="335560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217797" y="3075250"/>
            <a:ext cx="243758" cy="243758"/>
          </a:xfrm>
          <a:prstGeom prst="rect">
            <a:avLst/>
          </a:prstGeom>
          <a:noFill/>
          <a:ln/>
          <a:effectLst/>
        </p:spPr>
      </p:pic>
      <p:cxnSp>
        <p:nvCxnSpPr>
          <p:cNvPr id="13" name="Straight Connector 12"/>
          <p:cNvCxnSpPr/>
          <p:nvPr/>
        </p:nvCxnSpPr>
        <p:spPr bwMode="auto">
          <a:xfrm>
            <a:off x="0" y="3616660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9" name="Group 98"/>
          <p:cNvGrpSpPr/>
          <p:nvPr/>
        </p:nvGrpSpPr>
        <p:grpSpPr>
          <a:xfrm>
            <a:off x="7376642" y="4432741"/>
            <a:ext cx="1767359" cy="1594987"/>
            <a:chOff x="4743764" y="2320797"/>
            <a:chExt cx="4255726" cy="4419600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4989465" y="2320797"/>
              <a:ext cx="3914771" cy="4238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4989465" y="2320797"/>
              <a:ext cx="3914775" cy="4238625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>
              <a:off x="4989465" y="2320797"/>
              <a:ext cx="39147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8"/>
            <p:cNvSpPr>
              <a:spLocks noChangeShapeType="1"/>
            </p:cNvSpPr>
            <p:nvPr/>
          </p:nvSpPr>
          <p:spPr bwMode="auto">
            <a:xfrm>
              <a:off x="4989465" y="6559422"/>
              <a:ext cx="39147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9"/>
            <p:cNvSpPr>
              <a:spLocks noChangeShapeType="1"/>
            </p:cNvSpPr>
            <p:nvPr/>
          </p:nvSpPr>
          <p:spPr bwMode="auto">
            <a:xfrm flipV="1">
              <a:off x="8904240" y="2320797"/>
              <a:ext cx="1588" cy="4238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10"/>
            <p:cNvSpPr>
              <a:spLocks noChangeShapeType="1"/>
            </p:cNvSpPr>
            <p:nvPr/>
          </p:nvSpPr>
          <p:spPr bwMode="auto">
            <a:xfrm flipV="1">
              <a:off x="4989465" y="2320797"/>
              <a:ext cx="1588" cy="4238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11"/>
            <p:cNvSpPr>
              <a:spLocks noChangeShapeType="1"/>
            </p:cNvSpPr>
            <p:nvPr/>
          </p:nvSpPr>
          <p:spPr bwMode="auto">
            <a:xfrm>
              <a:off x="4989465" y="6559422"/>
              <a:ext cx="39147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12"/>
            <p:cNvSpPr>
              <a:spLocks noChangeShapeType="1"/>
            </p:cNvSpPr>
            <p:nvPr/>
          </p:nvSpPr>
          <p:spPr bwMode="auto">
            <a:xfrm flipV="1">
              <a:off x="4989465" y="2320797"/>
              <a:ext cx="1588" cy="4238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 flipV="1">
              <a:off x="4989465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4989465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4922790" y="6587997"/>
              <a:ext cx="1619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-3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 flipV="1">
              <a:off x="5637165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5637165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5570490" y="6587997"/>
              <a:ext cx="1619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-2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" name="Line 19"/>
            <p:cNvSpPr>
              <a:spLocks noChangeShapeType="1"/>
            </p:cNvSpPr>
            <p:nvPr/>
          </p:nvSpPr>
          <p:spPr bwMode="auto">
            <a:xfrm flipV="1">
              <a:off x="6294390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>
              <a:off x="6294390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6227715" y="6587997"/>
              <a:ext cx="1619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-1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 flipV="1">
              <a:off x="6942090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23"/>
            <p:cNvSpPr>
              <a:spLocks noChangeShapeType="1"/>
            </p:cNvSpPr>
            <p:nvPr/>
          </p:nvSpPr>
          <p:spPr bwMode="auto">
            <a:xfrm>
              <a:off x="6942090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6913515" y="6587997"/>
              <a:ext cx="1238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Line 25"/>
            <p:cNvSpPr>
              <a:spLocks noChangeShapeType="1"/>
            </p:cNvSpPr>
            <p:nvPr/>
          </p:nvSpPr>
          <p:spPr bwMode="auto">
            <a:xfrm flipV="1">
              <a:off x="7599315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auto">
            <a:xfrm>
              <a:off x="7599315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7570740" y="6587997"/>
              <a:ext cx="1238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Line 28"/>
            <p:cNvSpPr>
              <a:spLocks noChangeShapeType="1"/>
            </p:cNvSpPr>
            <p:nvPr/>
          </p:nvSpPr>
          <p:spPr bwMode="auto">
            <a:xfrm flipV="1">
              <a:off x="8247015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29"/>
            <p:cNvSpPr>
              <a:spLocks noChangeShapeType="1"/>
            </p:cNvSpPr>
            <p:nvPr/>
          </p:nvSpPr>
          <p:spPr bwMode="auto">
            <a:xfrm>
              <a:off x="8247015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0"/>
            <p:cNvSpPr>
              <a:spLocks noChangeArrowheads="1"/>
            </p:cNvSpPr>
            <p:nvPr/>
          </p:nvSpPr>
          <p:spPr bwMode="auto">
            <a:xfrm>
              <a:off x="8218440" y="6587997"/>
              <a:ext cx="1238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Line 31"/>
            <p:cNvSpPr>
              <a:spLocks noChangeShapeType="1"/>
            </p:cNvSpPr>
            <p:nvPr/>
          </p:nvSpPr>
          <p:spPr bwMode="auto">
            <a:xfrm flipV="1">
              <a:off x="8904240" y="6511797"/>
              <a:ext cx="1588" cy="47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32"/>
            <p:cNvSpPr>
              <a:spLocks noChangeShapeType="1"/>
            </p:cNvSpPr>
            <p:nvPr/>
          </p:nvSpPr>
          <p:spPr bwMode="auto">
            <a:xfrm>
              <a:off x="8904240" y="2320797"/>
              <a:ext cx="1588" cy="381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3"/>
            <p:cNvSpPr>
              <a:spLocks noChangeArrowheads="1"/>
            </p:cNvSpPr>
            <p:nvPr/>
          </p:nvSpPr>
          <p:spPr bwMode="auto">
            <a:xfrm>
              <a:off x="8875665" y="6587997"/>
              <a:ext cx="1238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Line 34"/>
            <p:cNvSpPr>
              <a:spLocks noChangeShapeType="1"/>
            </p:cNvSpPr>
            <p:nvPr/>
          </p:nvSpPr>
          <p:spPr bwMode="auto">
            <a:xfrm>
              <a:off x="4989465" y="6559422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35"/>
            <p:cNvSpPr>
              <a:spLocks noChangeShapeType="1"/>
            </p:cNvSpPr>
            <p:nvPr/>
          </p:nvSpPr>
          <p:spPr bwMode="auto">
            <a:xfrm flipH="1">
              <a:off x="8856615" y="6559422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37"/>
            <p:cNvSpPr>
              <a:spLocks noChangeShapeType="1"/>
            </p:cNvSpPr>
            <p:nvPr/>
          </p:nvSpPr>
          <p:spPr bwMode="auto">
            <a:xfrm>
              <a:off x="4989465" y="613079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 flipH="1">
              <a:off x="8856615" y="613079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39"/>
            <p:cNvSpPr>
              <a:spLocks noChangeArrowheads="1"/>
            </p:cNvSpPr>
            <p:nvPr/>
          </p:nvSpPr>
          <p:spPr bwMode="auto">
            <a:xfrm>
              <a:off x="4743764" y="5902556"/>
              <a:ext cx="123824" cy="152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0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7" name="Line 40"/>
            <p:cNvSpPr>
              <a:spLocks noChangeShapeType="1"/>
            </p:cNvSpPr>
            <p:nvPr/>
          </p:nvSpPr>
          <p:spPr bwMode="auto">
            <a:xfrm>
              <a:off x="4989465" y="571169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41"/>
            <p:cNvSpPr>
              <a:spLocks noChangeShapeType="1"/>
            </p:cNvSpPr>
            <p:nvPr/>
          </p:nvSpPr>
          <p:spPr bwMode="auto">
            <a:xfrm flipH="1">
              <a:off x="8856615" y="571169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43"/>
            <p:cNvSpPr>
              <a:spLocks noChangeShapeType="1"/>
            </p:cNvSpPr>
            <p:nvPr/>
          </p:nvSpPr>
          <p:spPr bwMode="auto">
            <a:xfrm>
              <a:off x="4989465" y="5283072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4"/>
            <p:cNvSpPr>
              <a:spLocks noChangeShapeType="1"/>
            </p:cNvSpPr>
            <p:nvPr/>
          </p:nvSpPr>
          <p:spPr bwMode="auto">
            <a:xfrm flipH="1">
              <a:off x="8856615" y="5283072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45"/>
            <p:cNvSpPr>
              <a:spLocks noChangeArrowheads="1"/>
            </p:cNvSpPr>
            <p:nvPr/>
          </p:nvSpPr>
          <p:spPr bwMode="auto">
            <a:xfrm>
              <a:off x="4743764" y="5075103"/>
              <a:ext cx="123824" cy="152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1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" name="Line 46"/>
            <p:cNvSpPr>
              <a:spLocks noChangeShapeType="1"/>
            </p:cNvSpPr>
            <p:nvPr/>
          </p:nvSpPr>
          <p:spPr bwMode="auto">
            <a:xfrm>
              <a:off x="4989465" y="4863972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47"/>
            <p:cNvSpPr>
              <a:spLocks noChangeShapeType="1"/>
            </p:cNvSpPr>
            <p:nvPr/>
          </p:nvSpPr>
          <p:spPr bwMode="auto">
            <a:xfrm flipH="1">
              <a:off x="8856615" y="4863972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49"/>
            <p:cNvSpPr>
              <a:spLocks noChangeShapeType="1"/>
            </p:cNvSpPr>
            <p:nvPr/>
          </p:nvSpPr>
          <p:spPr bwMode="auto">
            <a:xfrm>
              <a:off x="4989465" y="443534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50"/>
            <p:cNvSpPr>
              <a:spLocks noChangeShapeType="1"/>
            </p:cNvSpPr>
            <p:nvPr/>
          </p:nvSpPr>
          <p:spPr bwMode="auto">
            <a:xfrm flipH="1">
              <a:off x="8856615" y="443534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51"/>
            <p:cNvSpPr>
              <a:spLocks noChangeArrowheads="1"/>
            </p:cNvSpPr>
            <p:nvPr/>
          </p:nvSpPr>
          <p:spPr bwMode="auto">
            <a:xfrm>
              <a:off x="4743764" y="4237514"/>
              <a:ext cx="123824" cy="152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2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Line 52"/>
            <p:cNvSpPr>
              <a:spLocks noChangeShapeType="1"/>
            </p:cNvSpPr>
            <p:nvPr/>
          </p:nvSpPr>
          <p:spPr bwMode="auto">
            <a:xfrm>
              <a:off x="4989465" y="401624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53"/>
            <p:cNvSpPr>
              <a:spLocks noChangeShapeType="1"/>
            </p:cNvSpPr>
            <p:nvPr/>
          </p:nvSpPr>
          <p:spPr bwMode="auto">
            <a:xfrm flipH="1">
              <a:off x="8856615" y="401624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55"/>
            <p:cNvSpPr>
              <a:spLocks noChangeShapeType="1"/>
            </p:cNvSpPr>
            <p:nvPr/>
          </p:nvSpPr>
          <p:spPr bwMode="auto">
            <a:xfrm>
              <a:off x="4989465" y="3587622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56"/>
            <p:cNvSpPr>
              <a:spLocks noChangeShapeType="1"/>
            </p:cNvSpPr>
            <p:nvPr/>
          </p:nvSpPr>
          <p:spPr bwMode="auto">
            <a:xfrm flipH="1">
              <a:off x="8856615" y="3587622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57"/>
            <p:cNvSpPr>
              <a:spLocks noChangeArrowheads="1"/>
            </p:cNvSpPr>
            <p:nvPr/>
          </p:nvSpPr>
          <p:spPr bwMode="auto">
            <a:xfrm>
              <a:off x="4761380" y="3369517"/>
              <a:ext cx="123824" cy="152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3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Line 58"/>
            <p:cNvSpPr>
              <a:spLocks noChangeShapeType="1"/>
            </p:cNvSpPr>
            <p:nvPr/>
          </p:nvSpPr>
          <p:spPr bwMode="auto">
            <a:xfrm>
              <a:off x="4989465" y="3168522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59"/>
            <p:cNvSpPr>
              <a:spLocks noChangeShapeType="1"/>
            </p:cNvSpPr>
            <p:nvPr/>
          </p:nvSpPr>
          <p:spPr bwMode="auto">
            <a:xfrm flipH="1">
              <a:off x="8856615" y="3168522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61"/>
            <p:cNvSpPr>
              <a:spLocks noChangeShapeType="1"/>
            </p:cNvSpPr>
            <p:nvPr/>
          </p:nvSpPr>
          <p:spPr bwMode="auto">
            <a:xfrm>
              <a:off x="4989465" y="273989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62"/>
            <p:cNvSpPr>
              <a:spLocks noChangeShapeType="1"/>
            </p:cNvSpPr>
            <p:nvPr/>
          </p:nvSpPr>
          <p:spPr bwMode="auto">
            <a:xfrm flipH="1">
              <a:off x="8856615" y="273989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63"/>
            <p:cNvSpPr>
              <a:spLocks noChangeArrowheads="1"/>
            </p:cNvSpPr>
            <p:nvPr/>
          </p:nvSpPr>
          <p:spPr bwMode="auto">
            <a:xfrm>
              <a:off x="4752565" y="2521792"/>
              <a:ext cx="123824" cy="152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</a:rPr>
                <a:t>4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1" name="Line 64"/>
            <p:cNvSpPr>
              <a:spLocks noChangeShapeType="1"/>
            </p:cNvSpPr>
            <p:nvPr/>
          </p:nvSpPr>
          <p:spPr bwMode="auto">
            <a:xfrm>
              <a:off x="4989465" y="2320797"/>
              <a:ext cx="38100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65"/>
            <p:cNvSpPr>
              <a:spLocks noChangeShapeType="1"/>
            </p:cNvSpPr>
            <p:nvPr/>
          </p:nvSpPr>
          <p:spPr bwMode="auto">
            <a:xfrm flipH="1">
              <a:off x="8856615" y="2320797"/>
              <a:ext cx="4762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67"/>
            <p:cNvSpPr>
              <a:spLocks noChangeShapeType="1"/>
            </p:cNvSpPr>
            <p:nvPr/>
          </p:nvSpPr>
          <p:spPr bwMode="auto">
            <a:xfrm>
              <a:off x="4989465" y="2320797"/>
              <a:ext cx="39147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68"/>
            <p:cNvSpPr>
              <a:spLocks noChangeShapeType="1"/>
            </p:cNvSpPr>
            <p:nvPr/>
          </p:nvSpPr>
          <p:spPr bwMode="auto">
            <a:xfrm>
              <a:off x="4989465" y="6559422"/>
              <a:ext cx="39147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69"/>
            <p:cNvSpPr>
              <a:spLocks noChangeShapeType="1"/>
            </p:cNvSpPr>
            <p:nvPr/>
          </p:nvSpPr>
          <p:spPr bwMode="auto">
            <a:xfrm flipV="1">
              <a:off x="8904240" y="2320797"/>
              <a:ext cx="1588" cy="4238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70"/>
            <p:cNvSpPr>
              <a:spLocks noChangeShapeType="1"/>
            </p:cNvSpPr>
            <p:nvPr/>
          </p:nvSpPr>
          <p:spPr bwMode="auto">
            <a:xfrm flipV="1">
              <a:off x="4989465" y="2320797"/>
              <a:ext cx="1588" cy="42386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7580265" y="6102222"/>
              <a:ext cx="19050" cy="2857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6" y="18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2" y="1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7437390" y="5797422"/>
              <a:ext cx="257175" cy="333375"/>
            </a:xfrm>
            <a:custGeom>
              <a:avLst/>
              <a:gdLst/>
              <a:ahLst/>
              <a:cxnLst>
                <a:cxn ang="0">
                  <a:pos x="36" y="210"/>
                </a:cxn>
                <a:cxn ang="0">
                  <a:pos x="36" y="198"/>
                </a:cxn>
                <a:cxn ang="0">
                  <a:pos x="30" y="192"/>
                </a:cxn>
                <a:cxn ang="0">
                  <a:pos x="18" y="180"/>
                </a:cxn>
                <a:cxn ang="0">
                  <a:pos x="18" y="168"/>
                </a:cxn>
                <a:cxn ang="0">
                  <a:pos x="6" y="156"/>
                </a:cxn>
                <a:cxn ang="0">
                  <a:pos x="6" y="132"/>
                </a:cxn>
                <a:cxn ang="0">
                  <a:pos x="0" y="126"/>
                </a:cxn>
                <a:cxn ang="0">
                  <a:pos x="0" y="90"/>
                </a:cxn>
                <a:cxn ang="0">
                  <a:pos x="6" y="84"/>
                </a:cxn>
                <a:cxn ang="0">
                  <a:pos x="6" y="66"/>
                </a:cxn>
                <a:cxn ang="0">
                  <a:pos x="12" y="60"/>
                </a:cxn>
                <a:cxn ang="0">
                  <a:pos x="12" y="54"/>
                </a:cxn>
                <a:cxn ang="0">
                  <a:pos x="18" y="48"/>
                </a:cxn>
                <a:cxn ang="0">
                  <a:pos x="18" y="42"/>
                </a:cxn>
                <a:cxn ang="0">
                  <a:pos x="24" y="36"/>
                </a:cxn>
                <a:cxn ang="0">
                  <a:pos x="30" y="30"/>
                </a:cxn>
                <a:cxn ang="0">
                  <a:pos x="36" y="24"/>
                </a:cxn>
                <a:cxn ang="0">
                  <a:pos x="36" y="18"/>
                </a:cxn>
                <a:cxn ang="0">
                  <a:pos x="48" y="12"/>
                </a:cxn>
                <a:cxn ang="0">
                  <a:pos x="54" y="12"/>
                </a:cxn>
                <a:cxn ang="0">
                  <a:pos x="60" y="6"/>
                </a:cxn>
                <a:cxn ang="0">
                  <a:pos x="66" y="6"/>
                </a:cxn>
                <a:cxn ang="0">
                  <a:pos x="78" y="0"/>
                </a:cxn>
                <a:cxn ang="0">
                  <a:pos x="84" y="0"/>
                </a:cxn>
                <a:cxn ang="0">
                  <a:pos x="90" y="0"/>
                </a:cxn>
                <a:cxn ang="0">
                  <a:pos x="102" y="6"/>
                </a:cxn>
                <a:cxn ang="0">
                  <a:pos x="108" y="6"/>
                </a:cxn>
                <a:cxn ang="0">
                  <a:pos x="114" y="12"/>
                </a:cxn>
                <a:cxn ang="0">
                  <a:pos x="126" y="18"/>
                </a:cxn>
                <a:cxn ang="0">
                  <a:pos x="132" y="24"/>
                </a:cxn>
                <a:cxn ang="0">
                  <a:pos x="138" y="30"/>
                </a:cxn>
                <a:cxn ang="0">
                  <a:pos x="144" y="36"/>
                </a:cxn>
                <a:cxn ang="0">
                  <a:pos x="144" y="42"/>
                </a:cxn>
                <a:cxn ang="0">
                  <a:pos x="150" y="48"/>
                </a:cxn>
                <a:cxn ang="0">
                  <a:pos x="156" y="54"/>
                </a:cxn>
                <a:cxn ang="0">
                  <a:pos x="156" y="66"/>
                </a:cxn>
                <a:cxn ang="0">
                  <a:pos x="162" y="72"/>
                </a:cxn>
                <a:cxn ang="0">
                  <a:pos x="162" y="144"/>
                </a:cxn>
                <a:cxn ang="0">
                  <a:pos x="156" y="150"/>
                </a:cxn>
                <a:cxn ang="0">
                  <a:pos x="156" y="162"/>
                </a:cxn>
                <a:cxn ang="0">
                  <a:pos x="144" y="174"/>
                </a:cxn>
                <a:cxn ang="0">
                  <a:pos x="144" y="186"/>
                </a:cxn>
                <a:cxn ang="0">
                  <a:pos x="138" y="192"/>
                </a:cxn>
                <a:cxn ang="0">
                  <a:pos x="132" y="198"/>
                </a:cxn>
                <a:cxn ang="0">
                  <a:pos x="126" y="198"/>
                </a:cxn>
                <a:cxn ang="0">
                  <a:pos x="120" y="204"/>
                </a:cxn>
                <a:cxn ang="0">
                  <a:pos x="114" y="204"/>
                </a:cxn>
                <a:cxn ang="0">
                  <a:pos x="108" y="210"/>
                </a:cxn>
                <a:cxn ang="0">
                  <a:pos x="102" y="210"/>
                </a:cxn>
              </a:cxnLst>
              <a:rect l="0" t="0" r="r" b="b"/>
              <a:pathLst>
                <a:path w="162" h="210">
                  <a:moveTo>
                    <a:pt x="36" y="210"/>
                  </a:moveTo>
                  <a:lnTo>
                    <a:pt x="36" y="198"/>
                  </a:lnTo>
                  <a:lnTo>
                    <a:pt x="30" y="192"/>
                  </a:lnTo>
                  <a:lnTo>
                    <a:pt x="18" y="180"/>
                  </a:lnTo>
                  <a:lnTo>
                    <a:pt x="18" y="168"/>
                  </a:lnTo>
                  <a:lnTo>
                    <a:pt x="6" y="156"/>
                  </a:lnTo>
                  <a:lnTo>
                    <a:pt x="6" y="132"/>
                  </a:lnTo>
                  <a:lnTo>
                    <a:pt x="0" y="126"/>
                  </a:lnTo>
                  <a:lnTo>
                    <a:pt x="0" y="90"/>
                  </a:lnTo>
                  <a:lnTo>
                    <a:pt x="6" y="84"/>
                  </a:lnTo>
                  <a:lnTo>
                    <a:pt x="6" y="66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24" y="36"/>
                  </a:lnTo>
                  <a:lnTo>
                    <a:pt x="30" y="30"/>
                  </a:lnTo>
                  <a:lnTo>
                    <a:pt x="36" y="24"/>
                  </a:lnTo>
                  <a:lnTo>
                    <a:pt x="36" y="18"/>
                  </a:lnTo>
                  <a:lnTo>
                    <a:pt x="48" y="12"/>
                  </a:lnTo>
                  <a:lnTo>
                    <a:pt x="54" y="12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12"/>
                  </a:lnTo>
                  <a:lnTo>
                    <a:pt x="126" y="18"/>
                  </a:lnTo>
                  <a:lnTo>
                    <a:pt x="132" y="24"/>
                  </a:lnTo>
                  <a:lnTo>
                    <a:pt x="138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50" y="48"/>
                  </a:lnTo>
                  <a:lnTo>
                    <a:pt x="156" y="54"/>
                  </a:lnTo>
                  <a:lnTo>
                    <a:pt x="156" y="66"/>
                  </a:lnTo>
                  <a:lnTo>
                    <a:pt x="162" y="72"/>
                  </a:lnTo>
                  <a:lnTo>
                    <a:pt x="162" y="144"/>
                  </a:lnTo>
                  <a:lnTo>
                    <a:pt x="156" y="150"/>
                  </a:lnTo>
                  <a:lnTo>
                    <a:pt x="156" y="162"/>
                  </a:lnTo>
                  <a:lnTo>
                    <a:pt x="144" y="174"/>
                  </a:lnTo>
                  <a:lnTo>
                    <a:pt x="144" y="186"/>
                  </a:lnTo>
                  <a:lnTo>
                    <a:pt x="138" y="192"/>
                  </a:lnTo>
                  <a:lnTo>
                    <a:pt x="132" y="198"/>
                  </a:lnTo>
                  <a:lnTo>
                    <a:pt x="126" y="198"/>
                  </a:lnTo>
                  <a:lnTo>
                    <a:pt x="120" y="204"/>
                  </a:lnTo>
                  <a:lnTo>
                    <a:pt x="114" y="204"/>
                  </a:lnTo>
                  <a:lnTo>
                    <a:pt x="108" y="210"/>
                  </a:lnTo>
                  <a:lnTo>
                    <a:pt x="102" y="21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7304040" y="5492622"/>
              <a:ext cx="485775" cy="638175"/>
            </a:xfrm>
            <a:custGeom>
              <a:avLst/>
              <a:gdLst/>
              <a:ahLst/>
              <a:cxnLst>
                <a:cxn ang="0">
                  <a:pos x="72" y="390"/>
                </a:cxn>
                <a:cxn ang="0">
                  <a:pos x="54" y="372"/>
                </a:cxn>
                <a:cxn ang="0">
                  <a:pos x="48" y="360"/>
                </a:cxn>
                <a:cxn ang="0">
                  <a:pos x="36" y="342"/>
                </a:cxn>
                <a:cxn ang="0">
                  <a:pos x="24" y="318"/>
                </a:cxn>
                <a:cxn ang="0">
                  <a:pos x="18" y="306"/>
                </a:cxn>
                <a:cxn ang="0">
                  <a:pos x="12" y="282"/>
                </a:cxn>
                <a:cxn ang="0">
                  <a:pos x="6" y="258"/>
                </a:cxn>
                <a:cxn ang="0">
                  <a:pos x="0" y="162"/>
                </a:cxn>
                <a:cxn ang="0">
                  <a:pos x="6" y="138"/>
                </a:cxn>
                <a:cxn ang="0">
                  <a:pos x="12" y="108"/>
                </a:cxn>
                <a:cxn ang="0">
                  <a:pos x="30" y="84"/>
                </a:cxn>
                <a:cxn ang="0">
                  <a:pos x="42" y="60"/>
                </a:cxn>
                <a:cxn ang="0">
                  <a:pos x="66" y="36"/>
                </a:cxn>
                <a:cxn ang="0">
                  <a:pos x="96" y="12"/>
                </a:cxn>
                <a:cxn ang="0">
                  <a:pos x="126" y="6"/>
                </a:cxn>
                <a:cxn ang="0">
                  <a:pos x="162" y="0"/>
                </a:cxn>
                <a:cxn ang="0">
                  <a:pos x="198" y="12"/>
                </a:cxn>
                <a:cxn ang="0">
                  <a:pos x="228" y="30"/>
                </a:cxn>
                <a:cxn ang="0">
                  <a:pos x="252" y="54"/>
                </a:cxn>
                <a:cxn ang="0">
                  <a:pos x="276" y="78"/>
                </a:cxn>
                <a:cxn ang="0">
                  <a:pos x="288" y="108"/>
                </a:cxn>
                <a:cxn ang="0">
                  <a:pos x="300" y="138"/>
                </a:cxn>
                <a:cxn ang="0">
                  <a:pos x="306" y="168"/>
                </a:cxn>
                <a:cxn ang="0">
                  <a:pos x="300" y="258"/>
                </a:cxn>
                <a:cxn ang="0">
                  <a:pos x="294" y="282"/>
                </a:cxn>
                <a:cxn ang="0">
                  <a:pos x="288" y="306"/>
                </a:cxn>
                <a:cxn ang="0">
                  <a:pos x="282" y="318"/>
                </a:cxn>
                <a:cxn ang="0">
                  <a:pos x="270" y="336"/>
                </a:cxn>
                <a:cxn ang="0">
                  <a:pos x="258" y="354"/>
                </a:cxn>
                <a:cxn ang="0">
                  <a:pos x="252" y="366"/>
                </a:cxn>
                <a:cxn ang="0">
                  <a:pos x="240" y="378"/>
                </a:cxn>
                <a:cxn ang="0">
                  <a:pos x="228" y="384"/>
                </a:cxn>
                <a:cxn ang="0">
                  <a:pos x="216" y="390"/>
                </a:cxn>
                <a:cxn ang="0">
                  <a:pos x="204" y="396"/>
                </a:cxn>
                <a:cxn ang="0">
                  <a:pos x="192" y="402"/>
                </a:cxn>
              </a:cxnLst>
              <a:rect l="0" t="0" r="r" b="b"/>
              <a:pathLst>
                <a:path w="306" h="402">
                  <a:moveTo>
                    <a:pt x="72" y="402"/>
                  </a:moveTo>
                  <a:lnTo>
                    <a:pt x="72" y="390"/>
                  </a:lnTo>
                  <a:lnTo>
                    <a:pt x="66" y="384"/>
                  </a:lnTo>
                  <a:lnTo>
                    <a:pt x="54" y="372"/>
                  </a:lnTo>
                  <a:lnTo>
                    <a:pt x="54" y="366"/>
                  </a:lnTo>
                  <a:lnTo>
                    <a:pt x="48" y="360"/>
                  </a:lnTo>
                  <a:lnTo>
                    <a:pt x="36" y="348"/>
                  </a:lnTo>
                  <a:lnTo>
                    <a:pt x="36" y="342"/>
                  </a:lnTo>
                  <a:lnTo>
                    <a:pt x="24" y="330"/>
                  </a:lnTo>
                  <a:lnTo>
                    <a:pt x="24" y="318"/>
                  </a:lnTo>
                  <a:lnTo>
                    <a:pt x="18" y="312"/>
                  </a:lnTo>
                  <a:lnTo>
                    <a:pt x="18" y="306"/>
                  </a:lnTo>
                  <a:lnTo>
                    <a:pt x="12" y="300"/>
                  </a:lnTo>
                  <a:lnTo>
                    <a:pt x="12" y="282"/>
                  </a:lnTo>
                  <a:lnTo>
                    <a:pt x="6" y="276"/>
                  </a:lnTo>
                  <a:lnTo>
                    <a:pt x="6" y="258"/>
                  </a:lnTo>
                  <a:lnTo>
                    <a:pt x="0" y="252"/>
                  </a:lnTo>
                  <a:lnTo>
                    <a:pt x="0" y="162"/>
                  </a:lnTo>
                  <a:lnTo>
                    <a:pt x="6" y="150"/>
                  </a:lnTo>
                  <a:lnTo>
                    <a:pt x="6" y="138"/>
                  </a:lnTo>
                  <a:lnTo>
                    <a:pt x="12" y="126"/>
                  </a:lnTo>
                  <a:lnTo>
                    <a:pt x="12" y="108"/>
                  </a:lnTo>
                  <a:lnTo>
                    <a:pt x="18" y="96"/>
                  </a:lnTo>
                  <a:lnTo>
                    <a:pt x="30" y="84"/>
                  </a:lnTo>
                  <a:lnTo>
                    <a:pt x="36" y="72"/>
                  </a:lnTo>
                  <a:lnTo>
                    <a:pt x="42" y="60"/>
                  </a:lnTo>
                  <a:lnTo>
                    <a:pt x="54" y="42"/>
                  </a:lnTo>
                  <a:lnTo>
                    <a:pt x="66" y="36"/>
                  </a:lnTo>
                  <a:lnTo>
                    <a:pt x="84" y="24"/>
                  </a:lnTo>
                  <a:lnTo>
                    <a:pt x="96" y="12"/>
                  </a:lnTo>
                  <a:lnTo>
                    <a:pt x="114" y="6"/>
                  </a:lnTo>
                  <a:lnTo>
                    <a:pt x="126" y="6"/>
                  </a:lnTo>
                  <a:lnTo>
                    <a:pt x="144" y="0"/>
                  </a:lnTo>
                  <a:lnTo>
                    <a:pt x="162" y="0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0" y="18"/>
                  </a:lnTo>
                  <a:lnTo>
                    <a:pt x="228" y="30"/>
                  </a:lnTo>
                  <a:lnTo>
                    <a:pt x="240" y="42"/>
                  </a:lnTo>
                  <a:lnTo>
                    <a:pt x="252" y="54"/>
                  </a:lnTo>
                  <a:lnTo>
                    <a:pt x="264" y="66"/>
                  </a:lnTo>
                  <a:lnTo>
                    <a:pt x="276" y="78"/>
                  </a:lnTo>
                  <a:lnTo>
                    <a:pt x="282" y="96"/>
                  </a:lnTo>
                  <a:lnTo>
                    <a:pt x="288" y="108"/>
                  </a:lnTo>
                  <a:lnTo>
                    <a:pt x="294" y="126"/>
                  </a:lnTo>
                  <a:lnTo>
                    <a:pt x="300" y="138"/>
                  </a:lnTo>
                  <a:lnTo>
                    <a:pt x="300" y="156"/>
                  </a:lnTo>
                  <a:lnTo>
                    <a:pt x="306" y="168"/>
                  </a:lnTo>
                  <a:lnTo>
                    <a:pt x="306" y="252"/>
                  </a:lnTo>
                  <a:lnTo>
                    <a:pt x="300" y="258"/>
                  </a:lnTo>
                  <a:lnTo>
                    <a:pt x="300" y="276"/>
                  </a:lnTo>
                  <a:lnTo>
                    <a:pt x="294" y="282"/>
                  </a:lnTo>
                  <a:lnTo>
                    <a:pt x="294" y="300"/>
                  </a:lnTo>
                  <a:lnTo>
                    <a:pt x="288" y="306"/>
                  </a:lnTo>
                  <a:lnTo>
                    <a:pt x="288" y="312"/>
                  </a:lnTo>
                  <a:lnTo>
                    <a:pt x="282" y="318"/>
                  </a:lnTo>
                  <a:lnTo>
                    <a:pt x="282" y="324"/>
                  </a:lnTo>
                  <a:lnTo>
                    <a:pt x="270" y="336"/>
                  </a:lnTo>
                  <a:lnTo>
                    <a:pt x="270" y="342"/>
                  </a:lnTo>
                  <a:lnTo>
                    <a:pt x="258" y="354"/>
                  </a:lnTo>
                  <a:lnTo>
                    <a:pt x="258" y="360"/>
                  </a:lnTo>
                  <a:lnTo>
                    <a:pt x="252" y="366"/>
                  </a:lnTo>
                  <a:lnTo>
                    <a:pt x="246" y="372"/>
                  </a:lnTo>
                  <a:lnTo>
                    <a:pt x="240" y="378"/>
                  </a:lnTo>
                  <a:lnTo>
                    <a:pt x="234" y="384"/>
                  </a:lnTo>
                  <a:lnTo>
                    <a:pt x="228" y="384"/>
                  </a:lnTo>
                  <a:lnTo>
                    <a:pt x="222" y="390"/>
                  </a:lnTo>
                  <a:lnTo>
                    <a:pt x="216" y="390"/>
                  </a:lnTo>
                  <a:lnTo>
                    <a:pt x="210" y="396"/>
                  </a:lnTo>
                  <a:lnTo>
                    <a:pt x="204" y="396"/>
                  </a:lnTo>
                  <a:lnTo>
                    <a:pt x="198" y="402"/>
                  </a:lnTo>
                  <a:lnTo>
                    <a:pt x="192" y="402"/>
                  </a:lnTo>
                  <a:lnTo>
                    <a:pt x="186" y="402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7151640" y="5178297"/>
              <a:ext cx="733425" cy="952500"/>
            </a:xfrm>
            <a:custGeom>
              <a:avLst/>
              <a:gdLst/>
              <a:ahLst/>
              <a:cxnLst>
                <a:cxn ang="0">
                  <a:pos x="120" y="582"/>
                </a:cxn>
                <a:cxn ang="0">
                  <a:pos x="102" y="564"/>
                </a:cxn>
                <a:cxn ang="0">
                  <a:pos x="96" y="552"/>
                </a:cxn>
                <a:cxn ang="0">
                  <a:pos x="78" y="534"/>
                </a:cxn>
                <a:cxn ang="0">
                  <a:pos x="72" y="522"/>
                </a:cxn>
                <a:cxn ang="0">
                  <a:pos x="60" y="498"/>
                </a:cxn>
                <a:cxn ang="0">
                  <a:pos x="48" y="486"/>
                </a:cxn>
                <a:cxn ang="0">
                  <a:pos x="42" y="468"/>
                </a:cxn>
                <a:cxn ang="0">
                  <a:pos x="36" y="456"/>
                </a:cxn>
                <a:cxn ang="0">
                  <a:pos x="30" y="438"/>
                </a:cxn>
                <a:cxn ang="0">
                  <a:pos x="24" y="426"/>
                </a:cxn>
                <a:cxn ang="0">
                  <a:pos x="18" y="408"/>
                </a:cxn>
                <a:cxn ang="0">
                  <a:pos x="12" y="384"/>
                </a:cxn>
                <a:cxn ang="0">
                  <a:pos x="6" y="348"/>
                </a:cxn>
                <a:cxn ang="0">
                  <a:pos x="0" y="234"/>
                </a:cxn>
                <a:cxn ang="0">
                  <a:pos x="12" y="192"/>
                </a:cxn>
                <a:cxn ang="0">
                  <a:pos x="30" y="144"/>
                </a:cxn>
                <a:cxn ang="0">
                  <a:pos x="54" y="96"/>
                </a:cxn>
                <a:cxn ang="0">
                  <a:pos x="90" y="54"/>
                </a:cxn>
                <a:cxn ang="0">
                  <a:pos x="138" y="18"/>
                </a:cxn>
                <a:cxn ang="0">
                  <a:pos x="192" y="0"/>
                </a:cxn>
                <a:cxn ang="0">
                  <a:pos x="246" y="0"/>
                </a:cxn>
                <a:cxn ang="0">
                  <a:pos x="300" y="18"/>
                </a:cxn>
                <a:cxn ang="0">
                  <a:pos x="348" y="42"/>
                </a:cxn>
                <a:cxn ang="0">
                  <a:pos x="390" y="84"/>
                </a:cxn>
                <a:cxn ang="0">
                  <a:pos x="420" y="132"/>
                </a:cxn>
                <a:cxn ang="0">
                  <a:pos x="438" y="174"/>
                </a:cxn>
                <a:cxn ang="0">
                  <a:pos x="456" y="222"/>
                </a:cxn>
                <a:cxn ang="0">
                  <a:pos x="462" y="264"/>
                </a:cxn>
                <a:cxn ang="0">
                  <a:pos x="456" y="372"/>
                </a:cxn>
                <a:cxn ang="0">
                  <a:pos x="450" y="414"/>
                </a:cxn>
                <a:cxn ang="0">
                  <a:pos x="444" y="432"/>
                </a:cxn>
                <a:cxn ang="0">
                  <a:pos x="438" y="456"/>
                </a:cxn>
                <a:cxn ang="0">
                  <a:pos x="432" y="468"/>
                </a:cxn>
                <a:cxn ang="0">
                  <a:pos x="420" y="486"/>
                </a:cxn>
                <a:cxn ang="0">
                  <a:pos x="414" y="498"/>
                </a:cxn>
                <a:cxn ang="0">
                  <a:pos x="408" y="510"/>
                </a:cxn>
                <a:cxn ang="0">
                  <a:pos x="390" y="528"/>
                </a:cxn>
                <a:cxn ang="0">
                  <a:pos x="384" y="540"/>
                </a:cxn>
                <a:cxn ang="0">
                  <a:pos x="372" y="552"/>
                </a:cxn>
                <a:cxn ang="0">
                  <a:pos x="360" y="564"/>
                </a:cxn>
                <a:cxn ang="0">
                  <a:pos x="348" y="576"/>
                </a:cxn>
                <a:cxn ang="0">
                  <a:pos x="336" y="582"/>
                </a:cxn>
                <a:cxn ang="0">
                  <a:pos x="324" y="588"/>
                </a:cxn>
                <a:cxn ang="0">
                  <a:pos x="312" y="594"/>
                </a:cxn>
                <a:cxn ang="0">
                  <a:pos x="300" y="594"/>
                </a:cxn>
                <a:cxn ang="0">
                  <a:pos x="288" y="600"/>
                </a:cxn>
              </a:cxnLst>
              <a:rect l="0" t="0" r="r" b="b"/>
              <a:pathLst>
                <a:path w="462" h="600">
                  <a:moveTo>
                    <a:pt x="120" y="594"/>
                  </a:moveTo>
                  <a:lnTo>
                    <a:pt x="120" y="582"/>
                  </a:lnTo>
                  <a:lnTo>
                    <a:pt x="114" y="576"/>
                  </a:lnTo>
                  <a:lnTo>
                    <a:pt x="102" y="564"/>
                  </a:lnTo>
                  <a:lnTo>
                    <a:pt x="102" y="558"/>
                  </a:lnTo>
                  <a:lnTo>
                    <a:pt x="96" y="552"/>
                  </a:lnTo>
                  <a:lnTo>
                    <a:pt x="90" y="546"/>
                  </a:lnTo>
                  <a:lnTo>
                    <a:pt x="78" y="534"/>
                  </a:lnTo>
                  <a:lnTo>
                    <a:pt x="78" y="528"/>
                  </a:lnTo>
                  <a:lnTo>
                    <a:pt x="72" y="522"/>
                  </a:lnTo>
                  <a:lnTo>
                    <a:pt x="60" y="510"/>
                  </a:lnTo>
                  <a:lnTo>
                    <a:pt x="60" y="498"/>
                  </a:lnTo>
                  <a:lnTo>
                    <a:pt x="54" y="492"/>
                  </a:lnTo>
                  <a:lnTo>
                    <a:pt x="48" y="486"/>
                  </a:lnTo>
                  <a:lnTo>
                    <a:pt x="48" y="474"/>
                  </a:lnTo>
                  <a:lnTo>
                    <a:pt x="42" y="468"/>
                  </a:lnTo>
                  <a:lnTo>
                    <a:pt x="36" y="462"/>
                  </a:lnTo>
                  <a:lnTo>
                    <a:pt x="36" y="456"/>
                  </a:lnTo>
                  <a:lnTo>
                    <a:pt x="30" y="450"/>
                  </a:lnTo>
                  <a:lnTo>
                    <a:pt x="30" y="438"/>
                  </a:lnTo>
                  <a:lnTo>
                    <a:pt x="24" y="432"/>
                  </a:lnTo>
                  <a:lnTo>
                    <a:pt x="24" y="426"/>
                  </a:lnTo>
                  <a:lnTo>
                    <a:pt x="18" y="414"/>
                  </a:lnTo>
                  <a:lnTo>
                    <a:pt x="18" y="408"/>
                  </a:lnTo>
                  <a:lnTo>
                    <a:pt x="12" y="402"/>
                  </a:lnTo>
                  <a:lnTo>
                    <a:pt x="12" y="384"/>
                  </a:lnTo>
                  <a:lnTo>
                    <a:pt x="6" y="372"/>
                  </a:lnTo>
                  <a:lnTo>
                    <a:pt x="6" y="348"/>
                  </a:lnTo>
                  <a:lnTo>
                    <a:pt x="0" y="336"/>
                  </a:lnTo>
                  <a:lnTo>
                    <a:pt x="0" y="234"/>
                  </a:lnTo>
                  <a:lnTo>
                    <a:pt x="6" y="210"/>
                  </a:lnTo>
                  <a:lnTo>
                    <a:pt x="12" y="192"/>
                  </a:lnTo>
                  <a:lnTo>
                    <a:pt x="18" y="168"/>
                  </a:lnTo>
                  <a:lnTo>
                    <a:pt x="30" y="144"/>
                  </a:lnTo>
                  <a:lnTo>
                    <a:pt x="42" y="120"/>
                  </a:lnTo>
                  <a:lnTo>
                    <a:pt x="54" y="96"/>
                  </a:lnTo>
                  <a:lnTo>
                    <a:pt x="72" y="72"/>
                  </a:lnTo>
                  <a:lnTo>
                    <a:pt x="90" y="54"/>
                  </a:lnTo>
                  <a:lnTo>
                    <a:pt x="114" y="36"/>
                  </a:lnTo>
                  <a:lnTo>
                    <a:pt x="138" y="18"/>
                  </a:lnTo>
                  <a:lnTo>
                    <a:pt x="162" y="6"/>
                  </a:lnTo>
                  <a:lnTo>
                    <a:pt x="192" y="0"/>
                  </a:lnTo>
                  <a:lnTo>
                    <a:pt x="222" y="0"/>
                  </a:lnTo>
                  <a:lnTo>
                    <a:pt x="246" y="0"/>
                  </a:lnTo>
                  <a:lnTo>
                    <a:pt x="276" y="6"/>
                  </a:lnTo>
                  <a:lnTo>
                    <a:pt x="300" y="18"/>
                  </a:lnTo>
                  <a:lnTo>
                    <a:pt x="324" y="30"/>
                  </a:lnTo>
                  <a:lnTo>
                    <a:pt x="348" y="42"/>
                  </a:lnTo>
                  <a:lnTo>
                    <a:pt x="372" y="66"/>
                  </a:lnTo>
                  <a:lnTo>
                    <a:pt x="390" y="84"/>
                  </a:lnTo>
                  <a:lnTo>
                    <a:pt x="402" y="108"/>
                  </a:lnTo>
                  <a:lnTo>
                    <a:pt x="420" y="132"/>
                  </a:lnTo>
                  <a:lnTo>
                    <a:pt x="432" y="150"/>
                  </a:lnTo>
                  <a:lnTo>
                    <a:pt x="438" y="174"/>
                  </a:lnTo>
                  <a:lnTo>
                    <a:pt x="450" y="198"/>
                  </a:lnTo>
                  <a:lnTo>
                    <a:pt x="456" y="222"/>
                  </a:lnTo>
                  <a:lnTo>
                    <a:pt x="456" y="246"/>
                  </a:lnTo>
                  <a:lnTo>
                    <a:pt x="462" y="264"/>
                  </a:lnTo>
                  <a:lnTo>
                    <a:pt x="462" y="354"/>
                  </a:lnTo>
                  <a:lnTo>
                    <a:pt x="456" y="372"/>
                  </a:lnTo>
                  <a:lnTo>
                    <a:pt x="456" y="402"/>
                  </a:lnTo>
                  <a:lnTo>
                    <a:pt x="450" y="414"/>
                  </a:lnTo>
                  <a:lnTo>
                    <a:pt x="450" y="420"/>
                  </a:lnTo>
                  <a:lnTo>
                    <a:pt x="444" y="432"/>
                  </a:lnTo>
                  <a:lnTo>
                    <a:pt x="438" y="444"/>
                  </a:lnTo>
                  <a:lnTo>
                    <a:pt x="438" y="456"/>
                  </a:lnTo>
                  <a:lnTo>
                    <a:pt x="432" y="462"/>
                  </a:lnTo>
                  <a:lnTo>
                    <a:pt x="432" y="468"/>
                  </a:lnTo>
                  <a:lnTo>
                    <a:pt x="426" y="480"/>
                  </a:lnTo>
                  <a:lnTo>
                    <a:pt x="420" y="486"/>
                  </a:lnTo>
                  <a:lnTo>
                    <a:pt x="420" y="492"/>
                  </a:lnTo>
                  <a:lnTo>
                    <a:pt x="414" y="498"/>
                  </a:lnTo>
                  <a:lnTo>
                    <a:pt x="414" y="504"/>
                  </a:lnTo>
                  <a:lnTo>
                    <a:pt x="408" y="510"/>
                  </a:lnTo>
                  <a:lnTo>
                    <a:pt x="402" y="516"/>
                  </a:lnTo>
                  <a:lnTo>
                    <a:pt x="390" y="528"/>
                  </a:lnTo>
                  <a:lnTo>
                    <a:pt x="390" y="534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72" y="552"/>
                  </a:lnTo>
                  <a:lnTo>
                    <a:pt x="366" y="558"/>
                  </a:lnTo>
                  <a:lnTo>
                    <a:pt x="360" y="564"/>
                  </a:lnTo>
                  <a:lnTo>
                    <a:pt x="354" y="570"/>
                  </a:lnTo>
                  <a:lnTo>
                    <a:pt x="348" y="576"/>
                  </a:lnTo>
                  <a:lnTo>
                    <a:pt x="342" y="576"/>
                  </a:lnTo>
                  <a:lnTo>
                    <a:pt x="336" y="582"/>
                  </a:lnTo>
                  <a:lnTo>
                    <a:pt x="330" y="582"/>
                  </a:lnTo>
                  <a:lnTo>
                    <a:pt x="324" y="588"/>
                  </a:lnTo>
                  <a:lnTo>
                    <a:pt x="318" y="588"/>
                  </a:lnTo>
                  <a:lnTo>
                    <a:pt x="312" y="594"/>
                  </a:lnTo>
                  <a:lnTo>
                    <a:pt x="306" y="594"/>
                  </a:lnTo>
                  <a:lnTo>
                    <a:pt x="300" y="594"/>
                  </a:lnTo>
                  <a:lnTo>
                    <a:pt x="294" y="600"/>
                  </a:lnTo>
                  <a:lnTo>
                    <a:pt x="288" y="600"/>
                  </a:lnTo>
                  <a:lnTo>
                    <a:pt x="282" y="60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6970665" y="4835397"/>
              <a:ext cx="1009650" cy="1295400"/>
            </a:xfrm>
            <a:custGeom>
              <a:avLst/>
              <a:gdLst/>
              <a:ahLst/>
              <a:cxnLst>
                <a:cxn ang="0">
                  <a:pos x="198" y="804"/>
                </a:cxn>
                <a:cxn ang="0">
                  <a:pos x="186" y="786"/>
                </a:cxn>
                <a:cxn ang="0">
                  <a:pos x="174" y="774"/>
                </a:cxn>
                <a:cxn ang="0">
                  <a:pos x="162" y="756"/>
                </a:cxn>
                <a:cxn ang="0">
                  <a:pos x="150" y="744"/>
                </a:cxn>
                <a:cxn ang="0">
                  <a:pos x="138" y="732"/>
                </a:cxn>
                <a:cxn ang="0">
                  <a:pos x="126" y="714"/>
                </a:cxn>
                <a:cxn ang="0">
                  <a:pos x="114" y="702"/>
                </a:cxn>
                <a:cxn ang="0">
                  <a:pos x="108" y="690"/>
                </a:cxn>
                <a:cxn ang="0">
                  <a:pos x="96" y="678"/>
                </a:cxn>
                <a:cxn ang="0">
                  <a:pos x="90" y="666"/>
                </a:cxn>
                <a:cxn ang="0">
                  <a:pos x="84" y="654"/>
                </a:cxn>
                <a:cxn ang="0">
                  <a:pos x="72" y="642"/>
                </a:cxn>
                <a:cxn ang="0">
                  <a:pos x="66" y="624"/>
                </a:cxn>
                <a:cxn ang="0">
                  <a:pos x="54" y="612"/>
                </a:cxn>
                <a:cxn ang="0">
                  <a:pos x="48" y="594"/>
                </a:cxn>
                <a:cxn ang="0">
                  <a:pos x="36" y="570"/>
                </a:cxn>
                <a:cxn ang="0">
                  <a:pos x="24" y="540"/>
                </a:cxn>
                <a:cxn ang="0">
                  <a:pos x="18" y="510"/>
                </a:cxn>
                <a:cxn ang="0">
                  <a:pos x="6" y="468"/>
                </a:cxn>
                <a:cxn ang="0">
                  <a:pos x="0" y="324"/>
                </a:cxn>
                <a:cxn ang="0">
                  <a:pos x="18" y="252"/>
                </a:cxn>
                <a:cxn ang="0">
                  <a:pos x="48" y="174"/>
                </a:cxn>
                <a:cxn ang="0">
                  <a:pos x="96" y="102"/>
                </a:cxn>
                <a:cxn ang="0">
                  <a:pos x="156" y="42"/>
                </a:cxn>
                <a:cxn ang="0">
                  <a:pos x="234" y="6"/>
                </a:cxn>
                <a:cxn ang="0">
                  <a:pos x="318" y="0"/>
                </a:cxn>
                <a:cxn ang="0">
                  <a:pos x="396" y="18"/>
                </a:cxn>
                <a:cxn ang="0">
                  <a:pos x="468" y="54"/>
                </a:cxn>
                <a:cxn ang="0">
                  <a:pos x="528" y="108"/>
                </a:cxn>
                <a:cxn ang="0">
                  <a:pos x="570" y="168"/>
                </a:cxn>
                <a:cxn ang="0">
                  <a:pos x="600" y="234"/>
                </a:cxn>
                <a:cxn ang="0">
                  <a:pos x="624" y="300"/>
                </a:cxn>
                <a:cxn ang="0">
                  <a:pos x="630" y="360"/>
                </a:cxn>
                <a:cxn ang="0">
                  <a:pos x="636" y="486"/>
                </a:cxn>
                <a:cxn ang="0">
                  <a:pos x="630" y="528"/>
                </a:cxn>
                <a:cxn ang="0">
                  <a:pos x="618" y="564"/>
                </a:cxn>
                <a:cxn ang="0">
                  <a:pos x="612" y="594"/>
                </a:cxn>
                <a:cxn ang="0">
                  <a:pos x="600" y="618"/>
                </a:cxn>
                <a:cxn ang="0">
                  <a:pos x="594" y="642"/>
                </a:cxn>
                <a:cxn ang="0">
                  <a:pos x="582" y="660"/>
                </a:cxn>
                <a:cxn ang="0">
                  <a:pos x="570" y="678"/>
                </a:cxn>
                <a:cxn ang="0">
                  <a:pos x="564" y="696"/>
                </a:cxn>
                <a:cxn ang="0">
                  <a:pos x="552" y="708"/>
                </a:cxn>
                <a:cxn ang="0">
                  <a:pos x="546" y="720"/>
                </a:cxn>
                <a:cxn ang="0">
                  <a:pos x="534" y="732"/>
                </a:cxn>
                <a:cxn ang="0">
                  <a:pos x="522" y="750"/>
                </a:cxn>
                <a:cxn ang="0">
                  <a:pos x="510" y="756"/>
                </a:cxn>
                <a:cxn ang="0">
                  <a:pos x="498" y="768"/>
                </a:cxn>
                <a:cxn ang="0">
                  <a:pos x="486" y="780"/>
                </a:cxn>
                <a:cxn ang="0">
                  <a:pos x="474" y="786"/>
                </a:cxn>
                <a:cxn ang="0">
                  <a:pos x="462" y="792"/>
                </a:cxn>
                <a:cxn ang="0">
                  <a:pos x="450" y="798"/>
                </a:cxn>
                <a:cxn ang="0">
                  <a:pos x="438" y="804"/>
                </a:cxn>
                <a:cxn ang="0">
                  <a:pos x="426" y="810"/>
                </a:cxn>
                <a:cxn ang="0">
                  <a:pos x="414" y="816"/>
                </a:cxn>
                <a:cxn ang="0">
                  <a:pos x="402" y="816"/>
                </a:cxn>
              </a:cxnLst>
              <a:rect l="0" t="0" r="r" b="b"/>
              <a:pathLst>
                <a:path w="636" h="816">
                  <a:moveTo>
                    <a:pt x="198" y="816"/>
                  </a:moveTo>
                  <a:lnTo>
                    <a:pt x="198" y="804"/>
                  </a:lnTo>
                  <a:lnTo>
                    <a:pt x="186" y="792"/>
                  </a:lnTo>
                  <a:lnTo>
                    <a:pt x="186" y="786"/>
                  </a:lnTo>
                  <a:lnTo>
                    <a:pt x="180" y="780"/>
                  </a:lnTo>
                  <a:lnTo>
                    <a:pt x="174" y="774"/>
                  </a:lnTo>
                  <a:lnTo>
                    <a:pt x="162" y="762"/>
                  </a:lnTo>
                  <a:lnTo>
                    <a:pt x="162" y="756"/>
                  </a:lnTo>
                  <a:lnTo>
                    <a:pt x="156" y="750"/>
                  </a:lnTo>
                  <a:lnTo>
                    <a:pt x="150" y="744"/>
                  </a:lnTo>
                  <a:lnTo>
                    <a:pt x="144" y="738"/>
                  </a:lnTo>
                  <a:lnTo>
                    <a:pt x="138" y="732"/>
                  </a:lnTo>
                  <a:lnTo>
                    <a:pt x="126" y="720"/>
                  </a:lnTo>
                  <a:lnTo>
                    <a:pt x="126" y="714"/>
                  </a:lnTo>
                  <a:lnTo>
                    <a:pt x="120" y="708"/>
                  </a:lnTo>
                  <a:lnTo>
                    <a:pt x="114" y="702"/>
                  </a:lnTo>
                  <a:lnTo>
                    <a:pt x="108" y="696"/>
                  </a:lnTo>
                  <a:lnTo>
                    <a:pt x="108" y="690"/>
                  </a:lnTo>
                  <a:lnTo>
                    <a:pt x="102" y="684"/>
                  </a:lnTo>
                  <a:lnTo>
                    <a:pt x="96" y="678"/>
                  </a:lnTo>
                  <a:lnTo>
                    <a:pt x="96" y="672"/>
                  </a:lnTo>
                  <a:lnTo>
                    <a:pt x="90" y="666"/>
                  </a:lnTo>
                  <a:lnTo>
                    <a:pt x="84" y="660"/>
                  </a:lnTo>
                  <a:lnTo>
                    <a:pt x="84" y="654"/>
                  </a:lnTo>
                  <a:lnTo>
                    <a:pt x="78" y="648"/>
                  </a:lnTo>
                  <a:lnTo>
                    <a:pt x="72" y="642"/>
                  </a:lnTo>
                  <a:lnTo>
                    <a:pt x="72" y="636"/>
                  </a:lnTo>
                  <a:lnTo>
                    <a:pt x="66" y="624"/>
                  </a:lnTo>
                  <a:lnTo>
                    <a:pt x="60" y="618"/>
                  </a:lnTo>
                  <a:lnTo>
                    <a:pt x="54" y="612"/>
                  </a:lnTo>
                  <a:lnTo>
                    <a:pt x="54" y="600"/>
                  </a:lnTo>
                  <a:lnTo>
                    <a:pt x="48" y="594"/>
                  </a:lnTo>
                  <a:lnTo>
                    <a:pt x="42" y="582"/>
                  </a:lnTo>
                  <a:lnTo>
                    <a:pt x="36" y="570"/>
                  </a:lnTo>
                  <a:lnTo>
                    <a:pt x="30" y="558"/>
                  </a:lnTo>
                  <a:lnTo>
                    <a:pt x="24" y="540"/>
                  </a:lnTo>
                  <a:lnTo>
                    <a:pt x="18" y="528"/>
                  </a:lnTo>
                  <a:lnTo>
                    <a:pt x="18" y="510"/>
                  </a:lnTo>
                  <a:lnTo>
                    <a:pt x="12" y="486"/>
                  </a:lnTo>
                  <a:lnTo>
                    <a:pt x="6" y="468"/>
                  </a:lnTo>
                  <a:lnTo>
                    <a:pt x="0" y="444"/>
                  </a:lnTo>
                  <a:lnTo>
                    <a:pt x="0" y="324"/>
                  </a:lnTo>
                  <a:lnTo>
                    <a:pt x="6" y="288"/>
                  </a:lnTo>
                  <a:lnTo>
                    <a:pt x="18" y="252"/>
                  </a:lnTo>
                  <a:lnTo>
                    <a:pt x="30" y="210"/>
                  </a:lnTo>
                  <a:lnTo>
                    <a:pt x="48" y="174"/>
                  </a:lnTo>
                  <a:lnTo>
                    <a:pt x="66" y="138"/>
                  </a:lnTo>
                  <a:lnTo>
                    <a:pt x="96" y="102"/>
                  </a:lnTo>
                  <a:lnTo>
                    <a:pt x="126" y="72"/>
                  </a:lnTo>
                  <a:lnTo>
                    <a:pt x="156" y="42"/>
                  </a:lnTo>
                  <a:lnTo>
                    <a:pt x="198" y="24"/>
                  </a:lnTo>
                  <a:lnTo>
                    <a:pt x="234" y="6"/>
                  </a:lnTo>
                  <a:lnTo>
                    <a:pt x="276" y="0"/>
                  </a:lnTo>
                  <a:lnTo>
                    <a:pt x="318" y="0"/>
                  </a:lnTo>
                  <a:lnTo>
                    <a:pt x="360" y="6"/>
                  </a:lnTo>
                  <a:lnTo>
                    <a:pt x="396" y="18"/>
                  </a:lnTo>
                  <a:lnTo>
                    <a:pt x="432" y="30"/>
                  </a:lnTo>
                  <a:lnTo>
                    <a:pt x="468" y="54"/>
                  </a:lnTo>
                  <a:lnTo>
                    <a:pt x="498" y="78"/>
                  </a:lnTo>
                  <a:lnTo>
                    <a:pt x="528" y="108"/>
                  </a:lnTo>
                  <a:lnTo>
                    <a:pt x="552" y="138"/>
                  </a:lnTo>
                  <a:lnTo>
                    <a:pt x="570" y="168"/>
                  </a:lnTo>
                  <a:lnTo>
                    <a:pt x="588" y="204"/>
                  </a:lnTo>
                  <a:lnTo>
                    <a:pt x="600" y="234"/>
                  </a:lnTo>
                  <a:lnTo>
                    <a:pt x="612" y="270"/>
                  </a:lnTo>
                  <a:lnTo>
                    <a:pt x="624" y="300"/>
                  </a:lnTo>
                  <a:lnTo>
                    <a:pt x="630" y="330"/>
                  </a:lnTo>
                  <a:lnTo>
                    <a:pt x="630" y="360"/>
                  </a:lnTo>
                  <a:lnTo>
                    <a:pt x="636" y="390"/>
                  </a:lnTo>
                  <a:lnTo>
                    <a:pt x="636" y="486"/>
                  </a:lnTo>
                  <a:lnTo>
                    <a:pt x="630" y="510"/>
                  </a:lnTo>
                  <a:lnTo>
                    <a:pt x="630" y="528"/>
                  </a:lnTo>
                  <a:lnTo>
                    <a:pt x="624" y="546"/>
                  </a:lnTo>
                  <a:lnTo>
                    <a:pt x="618" y="564"/>
                  </a:lnTo>
                  <a:lnTo>
                    <a:pt x="618" y="576"/>
                  </a:lnTo>
                  <a:lnTo>
                    <a:pt x="612" y="594"/>
                  </a:lnTo>
                  <a:lnTo>
                    <a:pt x="606" y="606"/>
                  </a:lnTo>
                  <a:lnTo>
                    <a:pt x="600" y="618"/>
                  </a:lnTo>
                  <a:lnTo>
                    <a:pt x="600" y="630"/>
                  </a:lnTo>
                  <a:lnTo>
                    <a:pt x="594" y="642"/>
                  </a:lnTo>
                  <a:lnTo>
                    <a:pt x="588" y="654"/>
                  </a:lnTo>
                  <a:lnTo>
                    <a:pt x="582" y="660"/>
                  </a:lnTo>
                  <a:lnTo>
                    <a:pt x="576" y="672"/>
                  </a:lnTo>
                  <a:lnTo>
                    <a:pt x="570" y="678"/>
                  </a:lnTo>
                  <a:lnTo>
                    <a:pt x="570" y="690"/>
                  </a:lnTo>
                  <a:lnTo>
                    <a:pt x="564" y="696"/>
                  </a:lnTo>
                  <a:lnTo>
                    <a:pt x="558" y="702"/>
                  </a:lnTo>
                  <a:lnTo>
                    <a:pt x="552" y="708"/>
                  </a:lnTo>
                  <a:lnTo>
                    <a:pt x="552" y="714"/>
                  </a:lnTo>
                  <a:lnTo>
                    <a:pt x="546" y="720"/>
                  </a:lnTo>
                  <a:lnTo>
                    <a:pt x="540" y="726"/>
                  </a:lnTo>
                  <a:lnTo>
                    <a:pt x="534" y="732"/>
                  </a:lnTo>
                  <a:lnTo>
                    <a:pt x="522" y="744"/>
                  </a:lnTo>
                  <a:lnTo>
                    <a:pt x="522" y="750"/>
                  </a:lnTo>
                  <a:lnTo>
                    <a:pt x="516" y="750"/>
                  </a:lnTo>
                  <a:lnTo>
                    <a:pt x="510" y="756"/>
                  </a:lnTo>
                  <a:lnTo>
                    <a:pt x="504" y="762"/>
                  </a:lnTo>
                  <a:lnTo>
                    <a:pt x="498" y="768"/>
                  </a:lnTo>
                  <a:lnTo>
                    <a:pt x="492" y="774"/>
                  </a:lnTo>
                  <a:lnTo>
                    <a:pt x="486" y="780"/>
                  </a:lnTo>
                  <a:lnTo>
                    <a:pt x="480" y="786"/>
                  </a:lnTo>
                  <a:lnTo>
                    <a:pt x="474" y="786"/>
                  </a:lnTo>
                  <a:lnTo>
                    <a:pt x="468" y="792"/>
                  </a:lnTo>
                  <a:lnTo>
                    <a:pt x="462" y="792"/>
                  </a:lnTo>
                  <a:lnTo>
                    <a:pt x="456" y="798"/>
                  </a:lnTo>
                  <a:lnTo>
                    <a:pt x="450" y="798"/>
                  </a:lnTo>
                  <a:lnTo>
                    <a:pt x="444" y="804"/>
                  </a:lnTo>
                  <a:lnTo>
                    <a:pt x="438" y="804"/>
                  </a:lnTo>
                  <a:lnTo>
                    <a:pt x="432" y="810"/>
                  </a:lnTo>
                  <a:lnTo>
                    <a:pt x="426" y="810"/>
                  </a:lnTo>
                  <a:lnTo>
                    <a:pt x="420" y="810"/>
                  </a:lnTo>
                  <a:lnTo>
                    <a:pt x="414" y="816"/>
                  </a:lnTo>
                  <a:lnTo>
                    <a:pt x="408" y="816"/>
                  </a:lnTo>
                  <a:lnTo>
                    <a:pt x="402" y="816"/>
                  </a:lnTo>
                  <a:lnTo>
                    <a:pt x="396" y="816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76"/>
            <p:cNvSpPr>
              <a:spLocks/>
            </p:cNvSpPr>
            <p:nvPr/>
          </p:nvSpPr>
          <p:spPr bwMode="auto">
            <a:xfrm>
              <a:off x="6742065" y="4463922"/>
              <a:ext cx="1333500" cy="1666875"/>
            </a:xfrm>
            <a:custGeom>
              <a:avLst/>
              <a:gdLst/>
              <a:ahLst/>
              <a:cxnLst>
                <a:cxn ang="0">
                  <a:pos x="306" y="1044"/>
                </a:cxn>
                <a:cxn ang="0">
                  <a:pos x="300" y="1026"/>
                </a:cxn>
                <a:cxn ang="0">
                  <a:pos x="288" y="1008"/>
                </a:cxn>
                <a:cxn ang="0">
                  <a:pos x="276" y="996"/>
                </a:cxn>
                <a:cxn ang="0">
                  <a:pos x="264" y="984"/>
                </a:cxn>
                <a:cxn ang="0">
                  <a:pos x="252" y="972"/>
                </a:cxn>
                <a:cxn ang="0">
                  <a:pos x="240" y="960"/>
                </a:cxn>
                <a:cxn ang="0">
                  <a:pos x="228" y="948"/>
                </a:cxn>
                <a:cxn ang="0">
                  <a:pos x="216" y="936"/>
                </a:cxn>
                <a:cxn ang="0">
                  <a:pos x="204" y="924"/>
                </a:cxn>
                <a:cxn ang="0">
                  <a:pos x="192" y="912"/>
                </a:cxn>
                <a:cxn ang="0">
                  <a:pos x="180" y="900"/>
                </a:cxn>
                <a:cxn ang="0">
                  <a:pos x="168" y="888"/>
                </a:cxn>
                <a:cxn ang="0">
                  <a:pos x="156" y="882"/>
                </a:cxn>
                <a:cxn ang="0">
                  <a:pos x="144" y="864"/>
                </a:cxn>
                <a:cxn ang="0">
                  <a:pos x="132" y="852"/>
                </a:cxn>
                <a:cxn ang="0">
                  <a:pos x="114" y="834"/>
                </a:cxn>
                <a:cxn ang="0">
                  <a:pos x="96" y="810"/>
                </a:cxn>
                <a:cxn ang="0">
                  <a:pos x="78" y="780"/>
                </a:cxn>
                <a:cxn ang="0">
                  <a:pos x="60" y="744"/>
                </a:cxn>
                <a:cxn ang="0">
                  <a:pos x="36" y="696"/>
                </a:cxn>
                <a:cxn ang="0">
                  <a:pos x="12" y="630"/>
                </a:cxn>
                <a:cxn ang="0">
                  <a:pos x="0" y="546"/>
                </a:cxn>
                <a:cxn ang="0">
                  <a:pos x="6" y="396"/>
                </a:cxn>
                <a:cxn ang="0">
                  <a:pos x="42" y="276"/>
                </a:cxn>
                <a:cxn ang="0">
                  <a:pos x="102" y="168"/>
                </a:cxn>
                <a:cxn ang="0">
                  <a:pos x="186" y="78"/>
                </a:cxn>
                <a:cxn ang="0">
                  <a:pos x="294" y="18"/>
                </a:cxn>
                <a:cxn ang="0">
                  <a:pos x="408" y="0"/>
                </a:cxn>
                <a:cxn ang="0">
                  <a:pos x="516" y="18"/>
                </a:cxn>
                <a:cxn ang="0">
                  <a:pos x="612" y="66"/>
                </a:cxn>
                <a:cxn ang="0">
                  <a:pos x="690" y="138"/>
                </a:cxn>
                <a:cxn ang="0">
                  <a:pos x="750" y="222"/>
                </a:cxn>
                <a:cxn ang="0">
                  <a:pos x="792" y="306"/>
                </a:cxn>
                <a:cxn ang="0">
                  <a:pos x="822" y="390"/>
                </a:cxn>
                <a:cxn ang="0">
                  <a:pos x="834" y="468"/>
                </a:cxn>
                <a:cxn ang="0">
                  <a:pos x="840" y="630"/>
                </a:cxn>
                <a:cxn ang="0">
                  <a:pos x="828" y="684"/>
                </a:cxn>
                <a:cxn ang="0">
                  <a:pos x="822" y="732"/>
                </a:cxn>
                <a:cxn ang="0">
                  <a:pos x="810" y="768"/>
                </a:cxn>
                <a:cxn ang="0">
                  <a:pos x="798" y="804"/>
                </a:cxn>
                <a:cxn ang="0">
                  <a:pos x="786" y="834"/>
                </a:cxn>
                <a:cxn ang="0">
                  <a:pos x="774" y="858"/>
                </a:cxn>
                <a:cxn ang="0">
                  <a:pos x="762" y="882"/>
                </a:cxn>
                <a:cxn ang="0">
                  <a:pos x="750" y="900"/>
                </a:cxn>
                <a:cxn ang="0">
                  <a:pos x="738" y="912"/>
                </a:cxn>
                <a:cxn ang="0">
                  <a:pos x="726" y="930"/>
                </a:cxn>
                <a:cxn ang="0">
                  <a:pos x="714" y="942"/>
                </a:cxn>
                <a:cxn ang="0">
                  <a:pos x="708" y="954"/>
                </a:cxn>
                <a:cxn ang="0">
                  <a:pos x="696" y="966"/>
                </a:cxn>
                <a:cxn ang="0">
                  <a:pos x="684" y="978"/>
                </a:cxn>
                <a:cxn ang="0">
                  <a:pos x="672" y="990"/>
                </a:cxn>
                <a:cxn ang="0">
                  <a:pos x="660" y="996"/>
                </a:cxn>
                <a:cxn ang="0">
                  <a:pos x="648" y="1008"/>
                </a:cxn>
                <a:cxn ang="0">
                  <a:pos x="636" y="1014"/>
                </a:cxn>
                <a:cxn ang="0">
                  <a:pos x="624" y="1020"/>
                </a:cxn>
                <a:cxn ang="0">
                  <a:pos x="612" y="1026"/>
                </a:cxn>
                <a:cxn ang="0">
                  <a:pos x="600" y="1032"/>
                </a:cxn>
                <a:cxn ang="0">
                  <a:pos x="588" y="1038"/>
                </a:cxn>
                <a:cxn ang="0">
                  <a:pos x="576" y="1044"/>
                </a:cxn>
                <a:cxn ang="0">
                  <a:pos x="564" y="1044"/>
                </a:cxn>
                <a:cxn ang="0">
                  <a:pos x="552" y="1050"/>
                </a:cxn>
                <a:cxn ang="0">
                  <a:pos x="540" y="1050"/>
                </a:cxn>
              </a:cxnLst>
              <a:rect l="0" t="0" r="r" b="b"/>
              <a:pathLst>
                <a:path w="840" h="1050">
                  <a:moveTo>
                    <a:pt x="312" y="1050"/>
                  </a:moveTo>
                  <a:lnTo>
                    <a:pt x="306" y="1044"/>
                  </a:lnTo>
                  <a:lnTo>
                    <a:pt x="306" y="1032"/>
                  </a:lnTo>
                  <a:lnTo>
                    <a:pt x="300" y="1026"/>
                  </a:lnTo>
                  <a:lnTo>
                    <a:pt x="288" y="1014"/>
                  </a:lnTo>
                  <a:lnTo>
                    <a:pt x="288" y="1008"/>
                  </a:lnTo>
                  <a:lnTo>
                    <a:pt x="282" y="1002"/>
                  </a:lnTo>
                  <a:lnTo>
                    <a:pt x="276" y="996"/>
                  </a:lnTo>
                  <a:lnTo>
                    <a:pt x="270" y="990"/>
                  </a:lnTo>
                  <a:lnTo>
                    <a:pt x="264" y="984"/>
                  </a:lnTo>
                  <a:lnTo>
                    <a:pt x="258" y="978"/>
                  </a:lnTo>
                  <a:lnTo>
                    <a:pt x="252" y="972"/>
                  </a:lnTo>
                  <a:lnTo>
                    <a:pt x="246" y="966"/>
                  </a:lnTo>
                  <a:lnTo>
                    <a:pt x="240" y="960"/>
                  </a:lnTo>
                  <a:lnTo>
                    <a:pt x="234" y="954"/>
                  </a:lnTo>
                  <a:lnTo>
                    <a:pt x="228" y="948"/>
                  </a:lnTo>
                  <a:lnTo>
                    <a:pt x="222" y="942"/>
                  </a:lnTo>
                  <a:lnTo>
                    <a:pt x="216" y="936"/>
                  </a:lnTo>
                  <a:lnTo>
                    <a:pt x="210" y="930"/>
                  </a:lnTo>
                  <a:lnTo>
                    <a:pt x="204" y="924"/>
                  </a:lnTo>
                  <a:lnTo>
                    <a:pt x="198" y="918"/>
                  </a:lnTo>
                  <a:lnTo>
                    <a:pt x="192" y="912"/>
                  </a:lnTo>
                  <a:lnTo>
                    <a:pt x="186" y="906"/>
                  </a:lnTo>
                  <a:lnTo>
                    <a:pt x="180" y="900"/>
                  </a:lnTo>
                  <a:lnTo>
                    <a:pt x="174" y="894"/>
                  </a:lnTo>
                  <a:lnTo>
                    <a:pt x="168" y="888"/>
                  </a:lnTo>
                  <a:lnTo>
                    <a:pt x="162" y="882"/>
                  </a:lnTo>
                  <a:lnTo>
                    <a:pt x="156" y="882"/>
                  </a:lnTo>
                  <a:lnTo>
                    <a:pt x="150" y="876"/>
                  </a:lnTo>
                  <a:lnTo>
                    <a:pt x="144" y="864"/>
                  </a:lnTo>
                  <a:lnTo>
                    <a:pt x="138" y="858"/>
                  </a:lnTo>
                  <a:lnTo>
                    <a:pt x="132" y="852"/>
                  </a:lnTo>
                  <a:lnTo>
                    <a:pt x="126" y="840"/>
                  </a:lnTo>
                  <a:lnTo>
                    <a:pt x="114" y="834"/>
                  </a:lnTo>
                  <a:lnTo>
                    <a:pt x="108" y="822"/>
                  </a:lnTo>
                  <a:lnTo>
                    <a:pt x="96" y="810"/>
                  </a:lnTo>
                  <a:lnTo>
                    <a:pt x="90" y="798"/>
                  </a:lnTo>
                  <a:lnTo>
                    <a:pt x="78" y="780"/>
                  </a:lnTo>
                  <a:lnTo>
                    <a:pt x="66" y="762"/>
                  </a:lnTo>
                  <a:lnTo>
                    <a:pt x="60" y="744"/>
                  </a:lnTo>
                  <a:lnTo>
                    <a:pt x="48" y="720"/>
                  </a:lnTo>
                  <a:lnTo>
                    <a:pt x="36" y="696"/>
                  </a:lnTo>
                  <a:lnTo>
                    <a:pt x="24" y="666"/>
                  </a:lnTo>
                  <a:lnTo>
                    <a:pt x="12" y="630"/>
                  </a:lnTo>
                  <a:lnTo>
                    <a:pt x="6" y="594"/>
                  </a:lnTo>
                  <a:lnTo>
                    <a:pt x="0" y="546"/>
                  </a:lnTo>
                  <a:lnTo>
                    <a:pt x="0" y="450"/>
                  </a:lnTo>
                  <a:lnTo>
                    <a:pt x="6" y="396"/>
                  </a:lnTo>
                  <a:lnTo>
                    <a:pt x="18" y="336"/>
                  </a:lnTo>
                  <a:lnTo>
                    <a:pt x="42" y="276"/>
                  </a:lnTo>
                  <a:lnTo>
                    <a:pt x="66" y="222"/>
                  </a:lnTo>
                  <a:lnTo>
                    <a:pt x="102" y="168"/>
                  </a:lnTo>
                  <a:lnTo>
                    <a:pt x="138" y="120"/>
                  </a:lnTo>
                  <a:lnTo>
                    <a:pt x="186" y="78"/>
                  </a:lnTo>
                  <a:lnTo>
                    <a:pt x="240" y="42"/>
                  </a:lnTo>
                  <a:lnTo>
                    <a:pt x="294" y="18"/>
                  </a:lnTo>
                  <a:lnTo>
                    <a:pt x="348" y="6"/>
                  </a:lnTo>
                  <a:lnTo>
                    <a:pt x="408" y="0"/>
                  </a:lnTo>
                  <a:lnTo>
                    <a:pt x="462" y="6"/>
                  </a:lnTo>
                  <a:lnTo>
                    <a:pt x="516" y="18"/>
                  </a:lnTo>
                  <a:lnTo>
                    <a:pt x="570" y="42"/>
                  </a:lnTo>
                  <a:lnTo>
                    <a:pt x="612" y="66"/>
                  </a:lnTo>
                  <a:lnTo>
                    <a:pt x="654" y="102"/>
                  </a:lnTo>
                  <a:lnTo>
                    <a:pt x="690" y="138"/>
                  </a:lnTo>
                  <a:lnTo>
                    <a:pt x="726" y="180"/>
                  </a:lnTo>
                  <a:lnTo>
                    <a:pt x="750" y="222"/>
                  </a:lnTo>
                  <a:lnTo>
                    <a:pt x="774" y="264"/>
                  </a:lnTo>
                  <a:lnTo>
                    <a:pt x="792" y="306"/>
                  </a:lnTo>
                  <a:lnTo>
                    <a:pt x="810" y="348"/>
                  </a:lnTo>
                  <a:lnTo>
                    <a:pt x="822" y="390"/>
                  </a:lnTo>
                  <a:lnTo>
                    <a:pt x="828" y="432"/>
                  </a:lnTo>
                  <a:lnTo>
                    <a:pt x="834" y="468"/>
                  </a:lnTo>
                  <a:lnTo>
                    <a:pt x="840" y="504"/>
                  </a:lnTo>
                  <a:lnTo>
                    <a:pt x="840" y="630"/>
                  </a:lnTo>
                  <a:lnTo>
                    <a:pt x="834" y="660"/>
                  </a:lnTo>
                  <a:lnTo>
                    <a:pt x="828" y="684"/>
                  </a:lnTo>
                  <a:lnTo>
                    <a:pt x="828" y="708"/>
                  </a:lnTo>
                  <a:lnTo>
                    <a:pt x="822" y="732"/>
                  </a:lnTo>
                  <a:lnTo>
                    <a:pt x="816" y="750"/>
                  </a:lnTo>
                  <a:lnTo>
                    <a:pt x="810" y="768"/>
                  </a:lnTo>
                  <a:lnTo>
                    <a:pt x="804" y="786"/>
                  </a:lnTo>
                  <a:lnTo>
                    <a:pt x="798" y="804"/>
                  </a:lnTo>
                  <a:lnTo>
                    <a:pt x="792" y="816"/>
                  </a:lnTo>
                  <a:lnTo>
                    <a:pt x="786" y="834"/>
                  </a:lnTo>
                  <a:lnTo>
                    <a:pt x="780" y="846"/>
                  </a:lnTo>
                  <a:lnTo>
                    <a:pt x="774" y="858"/>
                  </a:lnTo>
                  <a:lnTo>
                    <a:pt x="768" y="870"/>
                  </a:lnTo>
                  <a:lnTo>
                    <a:pt x="762" y="882"/>
                  </a:lnTo>
                  <a:lnTo>
                    <a:pt x="756" y="888"/>
                  </a:lnTo>
                  <a:lnTo>
                    <a:pt x="750" y="900"/>
                  </a:lnTo>
                  <a:lnTo>
                    <a:pt x="744" y="906"/>
                  </a:lnTo>
                  <a:lnTo>
                    <a:pt x="738" y="912"/>
                  </a:lnTo>
                  <a:lnTo>
                    <a:pt x="732" y="924"/>
                  </a:lnTo>
                  <a:lnTo>
                    <a:pt x="726" y="930"/>
                  </a:lnTo>
                  <a:lnTo>
                    <a:pt x="720" y="936"/>
                  </a:lnTo>
                  <a:lnTo>
                    <a:pt x="714" y="942"/>
                  </a:lnTo>
                  <a:lnTo>
                    <a:pt x="714" y="948"/>
                  </a:lnTo>
                  <a:lnTo>
                    <a:pt x="708" y="954"/>
                  </a:lnTo>
                  <a:lnTo>
                    <a:pt x="702" y="960"/>
                  </a:lnTo>
                  <a:lnTo>
                    <a:pt x="696" y="966"/>
                  </a:lnTo>
                  <a:lnTo>
                    <a:pt x="690" y="972"/>
                  </a:lnTo>
                  <a:lnTo>
                    <a:pt x="684" y="978"/>
                  </a:lnTo>
                  <a:lnTo>
                    <a:pt x="678" y="984"/>
                  </a:lnTo>
                  <a:lnTo>
                    <a:pt x="672" y="990"/>
                  </a:lnTo>
                  <a:lnTo>
                    <a:pt x="666" y="990"/>
                  </a:lnTo>
                  <a:lnTo>
                    <a:pt x="660" y="996"/>
                  </a:lnTo>
                  <a:lnTo>
                    <a:pt x="654" y="1002"/>
                  </a:lnTo>
                  <a:lnTo>
                    <a:pt x="648" y="1008"/>
                  </a:lnTo>
                  <a:lnTo>
                    <a:pt x="642" y="1008"/>
                  </a:lnTo>
                  <a:lnTo>
                    <a:pt x="636" y="1014"/>
                  </a:lnTo>
                  <a:lnTo>
                    <a:pt x="630" y="1020"/>
                  </a:lnTo>
                  <a:lnTo>
                    <a:pt x="624" y="1020"/>
                  </a:lnTo>
                  <a:lnTo>
                    <a:pt x="618" y="1026"/>
                  </a:lnTo>
                  <a:lnTo>
                    <a:pt x="612" y="1026"/>
                  </a:lnTo>
                  <a:lnTo>
                    <a:pt x="606" y="1032"/>
                  </a:lnTo>
                  <a:lnTo>
                    <a:pt x="600" y="1032"/>
                  </a:lnTo>
                  <a:lnTo>
                    <a:pt x="594" y="1038"/>
                  </a:lnTo>
                  <a:lnTo>
                    <a:pt x="588" y="1038"/>
                  </a:lnTo>
                  <a:lnTo>
                    <a:pt x="582" y="1038"/>
                  </a:lnTo>
                  <a:lnTo>
                    <a:pt x="576" y="1044"/>
                  </a:lnTo>
                  <a:lnTo>
                    <a:pt x="570" y="1044"/>
                  </a:lnTo>
                  <a:lnTo>
                    <a:pt x="564" y="1044"/>
                  </a:lnTo>
                  <a:lnTo>
                    <a:pt x="558" y="1050"/>
                  </a:lnTo>
                  <a:lnTo>
                    <a:pt x="552" y="1050"/>
                  </a:lnTo>
                  <a:lnTo>
                    <a:pt x="546" y="1050"/>
                  </a:lnTo>
                  <a:lnTo>
                    <a:pt x="540" y="105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77"/>
            <p:cNvSpPr>
              <a:spLocks/>
            </p:cNvSpPr>
            <p:nvPr/>
          </p:nvSpPr>
          <p:spPr bwMode="auto">
            <a:xfrm>
              <a:off x="6456315" y="4063872"/>
              <a:ext cx="1714500" cy="2066925"/>
            </a:xfrm>
            <a:custGeom>
              <a:avLst/>
              <a:gdLst/>
              <a:ahLst/>
              <a:cxnLst>
                <a:cxn ang="0">
                  <a:pos x="450" y="1278"/>
                </a:cxn>
                <a:cxn ang="0">
                  <a:pos x="438" y="1260"/>
                </a:cxn>
                <a:cxn ang="0">
                  <a:pos x="426" y="1248"/>
                </a:cxn>
                <a:cxn ang="0">
                  <a:pos x="408" y="1236"/>
                </a:cxn>
                <a:cxn ang="0">
                  <a:pos x="390" y="1218"/>
                </a:cxn>
                <a:cxn ang="0">
                  <a:pos x="372" y="1206"/>
                </a:cxn>
                <a:cxn ang="0">
                  <a:pos x="354" y="1194"/>
                </a:cxn>
                <a:cxn ang="0">
                  <a:pos x="336" y="1182"/>
                </a:cxn>
                <a:cxn ang="0">
                  <a:pos x="318" y="1170"/>
                </a:cxn>
                <a:cxn ang="0">
                  <a:pos x="300" y="1158"/>
                </a:cxn>
                <a:cxn ang="0">
                  <a:pos x="276" y="1146"/>
                </a:cxn>
                <a:cxn ang="0">
                  <a:pos x="252" y="1134"/>
                </a:cxn>
                <a:cxn ang="0">
                  <a:pos x="216" y="1110"/>
                </a:cxn>
                <a:cxn ang="0">
                  <a:pos x="168" y="1074"/>
                </a:cxn>
                <a:cxn ang="0">
                  <a:pos x="108" y="1008"/>
                </a:cxn>
                <a:cxn ang="0">
                  <a:pos x="48" y="894"/>
                </a:cxn>
                <a:cxn ang="0">
                  <a:pos x="6" y="720"/>
                </a:cxn>
                <a:cxn ang="0">
                  <a:pos x="18" y="486"/>
                </a:cxn>
                <a:cxn ang="0">
                  <a:pos x="114" y="240"/>
                </a:cxn>
                <a:cxn ang="0">
                  <a:pos x="300" y="60"/>
                </a:cxn>
                <a:cxn ang="0">
                  <a:pos x="528" y="0"/>
                </a:cxn>
                <a:cxn ang="0">
                  <a:pos x="738" y="54"/>
                </a:cxn>
                <a:cxn ang="0">
                  <a:pos x="894" y="180"/>
                </a:cxn>
                <a:cxn ang="0">
                  <a:pos x="1002" y="342"/>
                </a:cxn>
                <a:cxn ang="0">
                  <a:pos x="1056" y="498"/>
                </a:cxn>
                <a:cxn ang="0">
                  <a:pos x="1080" y="642"/>
                </a:cxn>
                <a:cxn ang="0">
                  <a:pos x="1068" y="858"/>
                </a:cxn>
                <a:cxn ang="0">
                  <a:pos x="1050" y="942"/>
                </a:cxn>
                <a:cxn ang="0">
                  <a:pos x="1026" y="1002"/>
                </a:cxn>
                <a:cxn ang="0">
                  <a:pos x="1008" y="1056"/>
                </a:cxn>
                <a:cxn ang="0">
                  <a:pos x="984" y="1098"/>
                </a:cxn>
                <a:cxn ang="0">
                  <a:pos x="960" y="1128"/>
                </a:cxn>
                <a:cxn ang="0">
                  <a:pos x="942" y="1158"/>
                </a:cxn>
                <a:cxn ang="0">
                  <a:pos x="924" y="1182"/>
                </a:cxn>
                <a:cxn ang="0">
                  <a:pos x="906" y="1200"/>
                </a:cxn>
                <a:cxn ang="0">
                  <a:pos x="888" y="1218"/>
                </a:cxn>
                <a:cxn ang="0">
                  <a:pos x="870" y="1230"/>
                </a:cxn>
                <a:cxn ang="0">
                  <a:pos x="858" y="1242"/>
                </a:cxn>
                <a:cxn ang="0">
                  <a:pos x="840" y="1254"/>
                </a:cxn>
                <a:cxn ang="0">
                  <a:pos x="822" y="1266"/>
                </a:cxn>
                <a:cxn ang="0">
                  <a:pos x="804" y="1278"/>
                </a:cxn>
                <a:cxn ang="0">
                  <a:pos x="786" y="1284"/>
                </a:cxn>
              </a:cxnLst>
              <a:rect l="0" t="0" r="r" b="b"/>
              <a:pathLst>
                <a:path w="1080" h="1302">
                  <a:moveTo>
                    <a:pt x="456" y="1302"/>
                  </a:moveTo>
                  <a:lnTo>
                    <a:pt x="456" y="1284"/>
                  </a:lnTo>
                  <a:lnTo>
                    <a:pt x="450" y="1278"/>
                  </a:lnTo>
                  <a:lnTo>
                    <a:pt x="444" y="1272"/>
                  </a:lnTo>
                  <a:lnTo>
                    <a:pt x="432" y="1260"/>
                  </a:lnTo>
                  <a:lnTo>
                    <a:pt x="438" y="1260"/>
                  </a:lnTo>
                  <a:lnTo>
                    <a:pt x="432" y="1260"/>
                  </a:lnTo>
                  <a:lnTo>
                    <a:pt x="420" y="1248"/>
                  </a:lnTo>
                  <a:lnTo>
                    <a:pt x="426" y="1248"/>
                  </a:lnTo>
                  <a:lnTo>
                    <a:pt x="420" y="1248"/>
                  </a:lnTo>
                  <a:lnTo>
                    <a:pt x="414" y="1242"/>
                  </a:lnTo>
                  <a:lnTo>
                    <a:pt x="408" y="1236"/>
                  </a:lnTo>
                  <a:lnTo>
                    <a:pt x="402" y="1230"/>
                  </a:lnTo>
                  <a:lnTo>
                    <a:pt x="396" y="1224"/>
                  </a:lnTo>
                  <a:lnTo>
                    <a:pt x="390" y="1218"/>
                  </a:lnTo>
                  <a:lnTo>
                    <a:pt x="384" y="1218"/>
                  </a:lnTo>
                  <a:lnTo>
                    <a:pt x="378" y="1212"/>
                  </a:lnTo>
                  <a:lnTo>
                    <a:pt x="372" y="1206"/>
                  </a:lnTo>
                  <a:lnTo>
                    <a:pt x="366" y="1200"/>
                  </a:lnTo>
                  <a:lnTo>
                    <a:pt x="360" y="1200"/>
                  </a:lnTo>
                  <a:lnTo>
                    <a:pt x="354" y="1194"/>
                  </a:lnTo>
                  <a:lnTo>
                    <a:pt x="348" y="1188"/>
                  </a:lnTo>
                  <a:lnTo>
                    <a:pt x="342" y="1188"/>
                  </a:lnTo>
                  <a:lnTo>
                    <a:pt x="336" y="1182"/>
                  </a:lnTo>
                  <a:lnTo>
                    <a:pt x="330" y="1182"/>
                  </a:lnTo>
                  <a:lnTo>
                    <a:pt x="324" y="1176"/>
                  </a:lnTo>
                  <a:lnTo>
                    <a:pt x="318" y="1170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0" y="1158"/>
                  </a:lnTo>
                  <a:lnTo>
                    <a:pt x="294" y="1158"/>
                  </a:lnTo>
                  <a:lnTo>
                    <a:pt x="288" y="1152"/>
                  </a:lnTo>
                  <a:lnTo>
                    <a:pt x="276" y="1146"/>
                  </a:lnTo>
                  <a:lnTo>
                    <a:pt x="270" y="1146"/>
                  </a:lnTo>
                  <a:lnTo>
                    <a:pt x="258" y="1140"/>
                  </a:lnTo>
                  <a:lnTo>
                    <a:pt x="252" y="1134"/>
                  </a:lnTo>
                  <a:lnTo>
                    <a:pt x="240" y="1128"/>
                  </a:lnTo>
                  <a:lnTo>
                    <a:pt x="228" y="1116"/>
                  </a:lnTo>
                  <a:lnTo>
                    <a:pt x="216" y="1110"/>
                  </a:lnTo>
                  <a:lnTo>
                    <a:pt x="198" y="1098"/>
                  </a:lnTo>
                  <a:lnTo>
                    <a:pt x="186" y="1086"/>
                  </a:lnTo>
                  <a:lnTo>
                    <a:pt x="168" y="1074"/>
                  </a:lnTo>
                  <a:lnTo>
                    <a:pt x="150" y="1056"/>
                  </a:lnTo>
                  <a:lnTo>
                    <a:pt x="132" y="1032"/>
                  </a:lnTo>
                  <a:lnTo>
                    <a:pt x="108" y="1008"/>
                  </a:lnTo>
                  <a:lnTo>
                    <a:pt x="90" y="978"/>
                  </a:lnTo>
                  <a:lnTo>
                    <a:pt x="66" y="942"/>
                  </a:lnTo>
                  <a:lnTo>
                    <a:pt x="48" y="894"/>
                  </a:lnTo>
                  <a:lnTo>
                    <a:pt x="30" y="846"/>
                  </a:lnTo>
                  <a:lnTo>
                    <a:pt x="12" y="786"/>
                  </a:lnTo>
                  <a:lnTo>
                    <a:pt x="6" y="720"/>
                  </a:lnTo>
                  <a:lnTo>
                    <a:pt x="0" y="648"/>
                  </a:lnTo>
                  <a:lnTo>
                    <a:pt x="0" y="564"/>
                  </a:lnTo>
                  <a:lnTo>
                    <a:pt x="18" y="486"/>
                  </a:lnTo>
                  <a:lnTo>
                    <a:pt x="36" y="396"/>
                  </a:lnTo>
                  <a:lnTo>
                    <a:pt x="72" y="318"/>
                  </a:lnTo>
                  <a:lnTo>
                    <a:pt x="114" y="240"/>
                  </a:lnTo>
                  <a:lnTo>
                    <a:pt x="168" y="168"/>
                  </a:lnTo>
                  <a:lnTo>
                    <a:pt x="234" y="108"/>
                  </a:lnTo>
                  <a:lnTo>
                    <a:pt x="300" y="60"/>
                  </a:lnTo>
                  <a:lnTo>
                    <a:pt x="372" y="24"/>
                  </a:lnTo>
                  <a:lnTo>
                    <a:pt x="450" y="6"/>
                  </a:lnTo>
                  <a:lnTo>
                    <a:pt x="528" y="0"/>
                  </a:lnTo>
                  <a:lnTo>
                    <a:pt x="600" y="6"/>
                  </a:lnTo>
                  <a:lnTo>
                    <a:pt x="672" y="24"/>
                  </a:lnTo>
                  <a:lnTo>
                    <a:pt x="738" y="54"/>
                  </a:lnTo>
                  <a:lnTo>
                    <a:pt x="798" y="90"/>
                  </a:lnTo>
                  <a:lnTo>
                    <a:pt x="846" y="132"/>
                  </a:lnTo>
                  <a:lnTo>
                    <a:pt x="894" y="180"/>
                  </a:lnTo>
                  <a:lnTo>
                    <a:pt x="936" y="234"/>
                  </a:lnTo>
                  <a:lnTo>
                    <a:pt x="972" y="282"/>
                  </a:lnTo>
                  <a:lnTo>
                    <a:pt x="1002" y="342"/>
                  </a:lnTo>
                  <a:lnTo>
                    <a:pt x="1026" y="396"/>
                  </a:lnTo>
                  <a:lnTo>
                    <a:pt x="1044" y="444"/>
                  </a:lnTo>
                  <a:lnTo>
                    <a:pt x="1056" y="498"/>
                  </a:lnTo>
                  <a:lnTo>
                    <a:pt x="1068" y="546"/>
                  </a:lnTo>
                  <a:lnTo>
                    <a:pt x="1074" y="594"/>
                  </a:lnTo>
                  <a:lnTo>
                    <a:pt x="1080" y="642"/>
                  </a:lnTo>
                  <a:lnTo>
                    <a:pt x="1080" y="798"/>
                  </a:lnTo>
                  <a:lnTo>
                    <a:pt x="1074" y="828"/>
                  </a:lnTo>
                  <a:lnTo>
                    <a:pt x="1068" y="858"/>
                  </a:lnTo>
                  <a:lnTo>
                    <a:pt x="1062" y="888"/>
                  </a:lnTo>
                  <a:lnTo>
                    <a:pt x="1056" y="918"/>
                  </a:lnTo>
                  <a:lnTo>
                    <a:pt x="1050" y="942"/>
                  </a:lnTo>
                  <a:lnTo>
                    <a:pt x="1044" y="966"/>
                  </a:lnTo>
                  <a:lnTo>
                    <a:pt x="1038" y="984"/>
                  </a:lnTo>
                  <a:lnTo>
                    <a:pt x="1026" y="1002"/>
                  </a:lnTo>
                  <a:lnTo>
                    <a:pt x="1020" y="1026"/>
                  </a:lnTo>
                  <a:lnTo>
                    <a:pt x="1014" y="1038"/>
                  </a:lnTo>
                  <a:lnTo>
                    <a:pt x="1008" y="1056"/>
                  </a:lnTo>
                  <a:lnTo>
                    <a:pt x="996" y="1074"/>
                  </a:lnTo>
                  <a:lnTo>
                    <a:pt x="990" y="1086"/>
                  </a:lnTo>
                  <a:lnTo>
                    <a:pt x="984" y="1098"/>
                  </a:lnTo>
                  <a:lnTo>
                    <a:pt x="978" y="1110"/>
                  </a:lnTo>
                  <a:lnTo>
                    <a:pt x="972" y="1122"/>
                  </a:lnTo>
                  <a:lnTo>
                    <a:pt x="960" y="1128"/>
                  </a:lnTo>
                  <a:lnTo>
                    <a:pt x="954" y="1140"/>
                  </a:lnTo>
                  <a:lnTo>
                    <a:pt x="948" y="1152"/>
                  </a:lnTo>
                  <a:lnTo>
                    <a:pt x="942" y="1158"/>
                  </a:lnTo>
                  <a:lnTo>
                    <a:pt x="936" y="1164"/>
                  </a:lnTo>
                  <a:lnTo>
                    <a:pt x="930" y="1176"/>
                  </a:lnTo>
                  <a:lnTo>
                    <a:pt x="924" y="1182"/>
                  </a:lnTo>
                  <a:lnTo>
                    <a:pt x="918" y="1188"/>
                  </a:lnTo>
                  <a:lnTo>
                    <a:pt x="912" y="1194"/>
                  </a:lnTo>
                  <a:lnTo>
                    <a:pt x="906" y="1200"/>
                  </a:lnTo>
                  <a:lnTo>
                    <a:pt x="900" y="1206"/>
                  </a:lnTo>
                  <a:lnTo>
                    <a:pt x="894" y="1212"/>
                  </a:lnTo>
                  <a:lnTo>
                    <a:pt x="888" y="1218"/>
                  </a:lnTo>
                  <a:lnTo>
                    <a:pt x="882" y="1224"/>
                  </a:lnTo>
                  <a:lnTo>
                    <a:pt x="876" y="1230"/>
                  </a:lnTo>
                  <a:lnTo>
                    <a:pt x="870" y="1230"/>
                  </a:lnTo>
                  <a:lnTo>
                    <a:pt x="858" y="1242"/>
                  </a:lnTo>
                  <a:lnTo>
                    <a:pt x="864" y="1242"/>
                  </a:lnTo>
                  <a:lnTo>
                    <a:pt x="858" y="1242"/>
                  </a:lnTo>
                  <a:lnTo>
                    <a:pt x="852" y="1248"/>
                  </a:lnTo>
                  <a:lnTo>
                    <a:pt x="846" y="1254"/>
                  </a:lnTo>
                  <a:lnTo>
                    <a:pt x="840" y="1254"/>
                  </a:lnTo>
                  <a:lnTo>
                    <a:pt x="834" y="1260"/>
                  </a:lnTo>
                  <a:lnTo>
                    <a:pt x="828" y="1266"/>
                  </a:lnTo>
                  <a:lnTo>
                    <a:pt x="822" y="1266"/>
                  </a:lnTo>
                  <a:lnTo>
                    <a:pt x="816" y="1272"/>
                  </a:lnTo>
                  <a:lnTo>
                    <a:pt x="810" y="1272"/>
                  </a:lnTo>
                  <a:lnTo>
                    <a:pt x="804" y="1278"/>
                  </a:lnTo>
                  <a:lnTo>
                    <a:pt x="798" y="1278"/>
                  </a:lnTo>
                  <a:lnTo>
                    <a:pt x="792" y="1284"/>
                  </a:lnTo>
                  <a:lnTo>
                    <a:pt x="786" y="1284"/>
                  </a:lnTo>
                  <a:lnTo>
                    <a:pt x="780" y="1290"/>
                  </a:lnTo>
                  <a:lnTo>
                    <a:pt x="774" y="129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9"/>
            <p:cNvSpPr>
              <a:spLocks/>
            </p:cNvSpPr>
            <p:nvPr/>
          </p:nvSpPr>
          <p:spPr bwMode="auto">
            <a:xfrm>
              <a:off x="6113415" y="3625722"/>
              <a:ext cx="2162175" cy="2505075"/>
            </a:xfrm>
            <a:custGeom>
              <a:avLst/>
              <a:gdLst/>
              <a:ahLst/>
              <a:cxnLst>
                <a:cxn ang="0">
                  <a:pos x="636" y="1554"/>
                </a:cxn>
                <a:cxn ang="0">
                  <a:pos x="624" y="1536"/>
                </a:cxn>
                <a:cxn ang="0">
                  <a:pos x="606" y="1524"/>
                </a:cxn>
                <a:cxn ang="0">
                  <a:pos x="588" y="1506"/>
                </a:cxn>
                <a:cxn ang="0">
                  <a:pos x="570" y="1500"/>
                </a:cxn>
                <a:cxn ang="0">
                  <a:pos x="552" y="1488"/>
                </a:cxn>
                <a:cxn ang="0">
                  <a:pos x="534" y="1482"/>
                </a:cxn>
                <a:cxn ang="0">
                  <a:pos x="516" y="1476"/>
                </a:cxn>
                <a:cxn ang="0">
                  <a:pos x="498" y="1470"/>
                </a:cxn>
                <a:cxn ang="0">
                  <a:pos x="474" y="1470"/>
                </a:cxn>
                <a:cxn ang="0">
                  <a:pos x="450" y="1464"/>
                </a:cxn>
                <a:cxn ang="0">
                  <a:pos x="414" y="1458"/>
                </a:cxn>
                <a:cxn ang="0">
                  <a:pos x="366" y="1446"/>
                </a:cxn>
                <a:cxn ang="0">
                  <a:pos x="294" y="1422"/>
                </a:cxn>
                <a:cxn ang="0">
                  <a:pos x="204" y="1356"/>
                </a:cxn>
                <a:cxn ang="0">
                  <a:pos x="96" y="1218"/>
                </a:cxn>
                <a:cxn ang="0">
                  <a:pos x="12" y="984"/>
                </a:cxn>
                <a:cxn ang="0">
                  <a:pos x="12" y="654"/>
                </a:cxn>
                <a:cxn ang="0">
                  <a:pos x="144" y="312"/>
                </a:cxn>
                <a:cxn ang="0">
                  <a:pos x="390" y="78"/>
                </a:cxn>
                <a:cxn ang="0">
                  <a:pos x="678" y="0"/>
                </a:cxn>
                <a:cxn ang="0">
                  <a:pos x="942" y="72"/>
                </a:cxn>
                <a:cxn ang="0">
                  <a:pos x="1140" y="234"/>
                </a:cxn>
                <a:cxn ang="0">
                  <a:pos x="1266" y="432"/>
                </a:cxn>
                <a:cxn ang="0">
                  <a:pos x="1332" y="630"/>
                </a:cxn>
                <a:cxn ang="0">
                  <a:pos x="1356" y="798"/>
                </a:cxn>
                <a:cxn ang="0">
                  <a:pos x="1356" y="984"/>
                </a:cxn>
                <a:cxn ang="0">
                  <a:pos x="1338" y="1098"/>
                </a:cxn>
                <a:cxn ang="0">
                  <a:pos x="1314" y="1182"/>
                </a:cxn>
                <a:cxn ang="0">
                  <a:pos x="1284" y="1254"/>
                </a:cxn>
                <a:cxn ang="0">
                  <a:pos x="1260" y="1308"/>
                </a:cxn>
                <a:cxn ang="0">
                  <a:pos x="1236" y="1356"/>
                </a:cxn>
                <a:cxn ang="0">
                  <a:pos x="1212" y="1392"/>
                </a:cxn>
                <a:cxn ang="0">
                  <a:pos x="1188" y="1422"/>
                </a:cxn>
                <a:cxn ang="0">
                  <a:pos x="1164" y="1446"/>
                </a:cxn>
                <a:cxn ang="0">
                  <a:pos x="1146" y="1464"/>
                </a:cxn>
                <a:cxn ang="0">
                  <a:pos x="1128" y="1482"/>
                </a:cxn>
                <a:cxn ang="0">
                  <a:pos x="1110" y="1500"/>
                </a:cxn>
                <a:cxn ang="0">
                  <a:pos x="1098" y="1512"/>
                </a:cxn>
                <a:cxn ang="0">
                  <a:pos x="1080" y="1518"/>
                </a:cxn>
                <a:cxn ang="0">
                  <a:pos x="1062" y="1530"/>
                </a:cxn>
                <a:cxn ang="0">
                  <a:pos x="1044" y="1542"/>
                </a:cxn>
              </a:cxnLst>
              <a:rect l="0" t="0" r="r" b="b"/>
              <a:pathLst>
                <a:path w="1362" h="1578">
                  <a:moveTo>
                    <a:pt x="648" y="1578"/>
                  </a:moveTo>
                  <a:lnTo>
                    <a:pt x="648" y="1566"/>
                  </a:lnTo>
                  <a:lnTo>
                    <a:pt x="636" y="1554"/>
                  </a:lnTo>
                  <a:lnTo>
                    <a:pt x="636" y="1548"/>
                  </a:lnTo>
                  <a:lnTo>
                    <a:pt x="630" y="1542"/>
                  </a:lnTo>
                  <a:lnTo>
                    <a:pt x="624" y="1536"/>
                  </a:lnTo>
                  <a:lnTo>
                    <a:pt x="618" y="1530"/>
                  </a:lnTo>
                  <a:lnTo>
                    <a:pt x="612" y="1524"/>
                  </a:lnTo>
                  <a:lnTo>
                    <a:pt x="606" y="1524"/>
                  </a:lnTo>
                  <a:lnTo>
                    <a:pt x="600" y="1518"/>
                  </a:lnTo>
                  <a:lnTo>
                    <a:pt x="594" y="1512"/>
                  </a:lnTo>
                  <a:lnTo>
                    <a:pt x="588" y="1506"/>
                  </a:lnTo>
                  <a:lnTo>
                    <a:pt x="582" y="1506"/>
                  </a:lnTo>
                  <a:lnTo>
                    <a:pt x="576" y="1500"/>
                  </a:lnTo>
                  <a:lnTo>
                    <a:pt x="570" y="1500"/>
                  </a:lnTo>
                  <a:lnTo>
                    <a:pt x="564" y="1494"/>
                  </a:lnTo>
                  <a:lnTo>
                    <a:pt x="558" y="1494"/>
                  </a:lnTo>
                  <a:lnTo>
                    <a:pt x="552" y="1488"/>
                  </a:lnTo>
                  <a:lnTo>
                    <a:pt x="546" y="1488"/>
                  </a:lnTo>
                  <a:lnTo>
                    <a:pt x="540" y="1482"/>
                  </a:lnTo>
                  <a:lnTo>
                    <a:pt x="534" y="1482"/>
                  </a:lnTo>
                  <a:lnTo>
                    <a:pt x="528" y="1482"/>
                  </a:lnTo>
                  <a:lnTo>
                    <a:pt x="522" y="1476"/>
                  </a:lnTo>
                  <a:lnTo>
                    <a:pt x="516" y="1476"/>
                  </a:lnTo>
                  <a:lnTo>
                    <a:pt x="510" y="1476"/>
                  </a:lnTo>
                  <a:lnTo>
                    <a:pt x="504" y="1476"/>
                  </a:lnTo>
                  <a:lnTo>
                    <a:pt x="498" y="1470"/>
                  </a:lnTo>
                  <a:lnTo>
                    <a:pt x="492" y="1470"/>
                  </a:lnTo>
                  <a:lnTo>
                    <a:pt x="480" y="1470"/>
                  </a:lnTo>
                  <a:lnTo>
                    <a:pt x="474" y="1470"/>
                  </a:lnTo>
                  <a:lnTo>
                    <a:pt x="468" y="1470"/>
                  </a:lnTo>
                  <a:lnTo>
                    <a:pt x="456" y="1464"/>
                  </a:lnTo>
                  <a:lnTo>
                    <a:pt x="450" y="1464"/>
                  </a:lnTo>
                  <a:lnTo>
                    <a:pt x="438" y="1464"/>
                  </a:lnTo>
                  <a:lnTo>
                    <a:pt x="426" y="1464"/>
                  </a:lnTo>
                  <a:lnTo>
                    <a:pt x="414" y="1458"/>
                  </a:lnTo>
                  <a:lnTo>
                    <a:pt x="396" y="1458"/>
                  </a:lnTo>
                  <a:lnTo>
                    <a:pt x="384" y="1452"/>
                  </a:lnTo>
                  <a:lnTo>
                    <a:pt x="366" y="1446"/>
                  </a:lnTo>
                  <a:lnTo>
                    <a:pt x="342" y="1440"/>
                  </a:lnTo>
                  <a:lnTo>
                    <a:pt x="318" y="1434"/>
                  </a:lnTo>
                  <a:lnTo>
                    <a:pt x="294" y="1422"/>
                  </a:lnTo>
                  <a:lnTo>
                    <a:pt x="264" y="1404"/>
                  </a:lnTo>
                  <a:lnTo>
                    <a:pt x="234" y="1386"/>
                  </a:lnTo>
                  <a:lnTo>
                    <a:pt x="204" y="1356"/>
                  </a:lnTo>
                  <a:lnTo>
                    <a:pt x="168" y="1320"/>
                  </a:lnTo>
                  <a:lnTo>
                    <a:pt x="132" y="1278"/>
                  </a:lnTo>
                  <a:lnTo>
                    <a:pt x="96" y="1218"/>
                  </a:lnTo>
                  <a:lnTo>
                    <a:pt x="66" y="1152"/>
                  </a:lnTo>
                  <a:lnTo>
                    <a:pt x="36" y="1074"/>
                  </a:lnTo>
                  <a:lnTo>
                    <a:pt x="12" y="984"/>
                  </a:lnTo>
                  <a:lnTo>
                    <a:pt x="0" y="882"/>
                  </a:lnTo>
                  <a:lnTo>
                    <a:pt x="0" y="768"/>
                  </a:lnTo>
                  <a:lnTo>
                    <a:pt x="12" y="654"/>
                  </a:lnTo>
                  <a:lnTo>
                    <a:pt x="42" y="534"/>
                  </a:lnTo>
                  <a:lnTo>
                    <a:pt x="84" y="420"/>
                  </a:lnTo>
                  <a:lnTo>
                    <a:pt x="144" y="312"/>
                  </a:lnTo>
                  <a:lnTo>
                    <a:pt x="216" y="216"/>
                  </a:lnTo>
                  <a:lnTo>
                    <a:pt x="294" y="138"/>
                  </a:lnTo>
                  <a:lnTo>
                    <a:pt x="390" y="78"/>
                  </a:lnTo>
                  <a:lnTo>
                    <a:pt x="486" y="30"/>
                  </a:lnTo>
                  <a:lnTo>
                    <a:pt x="582" y="6"/>
                  </a:lnTo>
                  <a:lnTo>
                    <a:pt x="678" y="0"/>
                  </a:lnTo>
                  <a:lnTo>
                    <a:pt x="774" y="12"/>
                  </a:lnTo>
                  <a:lnTo>
                    <a:pt x="864" y="36"/>
                  </a:lnTo>
                  <a:lnTo>
                    <a:pt x="942" y="72"/>
                  </a:lnTo>
                  <a:lnTo>
                    <a:pt x="1014" y="120"/>
                  </a:lnTo>
                  <a:lnTo>
                    <a:pt x="1080" y="174"/>
                  </a:lnTo>
                  <a:lnTo>
                    <a:pt x="1140" y="234"/>
                  </a:lnTo>
                  <a:lnTo>
                    <a:pt x="1188" y="300"/>
                  </a:lnTo>
                  <a:lnTo>
                    <a:pt x="1230" y="366"/>
                  </a:lnTo>
                  <a:lnTo>
                    <a:pt x="1266" y="432"/>
                  </a:lnTo>
                  <a:lnTo>
                    <a:pt x="1296" y="498"/>
                  </a:lnTo>
                  <a:lnTo>
                    <a:pt x="1314" y="564"/>
                  </a:lnTo>
                  <a:lnTo>
                    <a:pt x="1332" y="630"/>
                  </a:lnTo>
                  <a:lnTo>
                    <a:pt x="1344" y="690"/>
                  </a:lnTo>
                  <a:lnTo>
                    <a:pt x="1356" y="744"/>
                  </a:lnTo>
                  <a:lnTo>
                    <a:pt x="1356" y="798"/>
                  </a:lnTo>
                  <a:lnTo>
                    <a:pt x="1362" y="852"/>
                  </a:lnTo>
                  <a:lnTo>
                    <a:pt x="1362" y="942"/>
                  </a:lnTo>
                  <a:lnTo>
                    <a:pt x="1356" y="984"/>
                  </a:lnTo>
                  <a:lnTo>
                    <a:pt x="1350" y="1026"/>
                  </a:lnTo>
                  <a:lnTo>
                    <a:pt x="1344" y="1062"/>
                  </a:lnTo>
                  <a:lnTo>
                    <a:pt x="1338" y="1098"/>
                  </a:lnTo>
                  <a:lnTo>
                    <a:pt x="1332" y="1128"/>
                  </a:lnTo>
                  <a:lnTo>
                    <a:pt x="1320" y="1158"/>
                  </a:lnTo>
                  <a:lnTo>
                    <a:pt x="1314" y="1182"/>
                  </a:lnTo>
                  <a:lnTo>
                    <a:pt x="1302" y="1206"/>
                  </a:lnTo>
                  <a:lnTo>
                    <a:pt x="1296" y="1230"/>
                  </a:lnTo>
                  <a:lnTo>
                    <a:pt x="1284" y="1254"/>
                  </a:lnTo>
                  <a:lnTo>
                    <a:pt x="1278" y="1272"/>
                  </a:lnTo>
                  <a:lnTo>
                    <a:pt x="1266" y="1290"/>
                  </a:lnTo>
                  <a:lnTo>
                    <a:pt x="1260" y="1308"/>
                  </a:lnTo>
                  <a:lnTo>
                    <a:pt x="1254" y="1326"/>
                  </a:lnTo>
                  <a:lnTo>
                    <a:pt x="1242" y="1338"/>
                  </a:lnTo>
                  <a:lnTo>
                    <a:pt x="1236" y="1356"/>
                  </a:lnTo>
                  <a:lnTo>
                    <a:pt x="1224" y="1368"/>
                  </a:lnTo>
                  <a:lnTo>
                    <a:pt x="1218" y="1380"/>
                  </a:lnTo>
                  <a:lnTo>
                    <a:pt x="1212" y="1392"/>
                  </a:lnTo>
                  <a:lnTo>
                    <a:pt x="1200" y="1404"/>
                  </a:lnTo>
                  <a:lnTo>
                    <a:pt x="1194" y="1410"/>
                  </a:lnTo>
                  <a:lnTo>
                    <a:pt x="1188" y="1422"/>
                  </a:lnTo>
                  <a:lnTo>
                    <a:pt x="1182" y="1428"/>
                  </a:lnTo>
                  <a:lnTo>
                    <a:pt x="1170" y="1440"/>
                  </a:lnTo>
                  <a:lnTo>
                    <a:pt x="1164" y="1446"/>
                  </a:lnTo>
                  <a:lnTo>
                    <a:pt x="1158" y="1452"/>
                  </a:lnTo>
                  <a:lnTo>
                    <a:pt x="1152" y="1458"/>
                  </a:lnTo>
                  <a:lnTo>
                    <a:pt x="1146" y="1464"/>
                  </a:lnTo>
                  <a:lnTo>
                    <a:pt x="1140" y="1470"/>
                  </a:lnTo>
                  <a:lnTo>
                    <a:pt x="1134" y="1476"/>
                  </a:lnTo>
                  <a:lnTo>
                    <a:pt x="1128" y="1482"/>
                  </a:lnTo>
                  <a:lnTo>
                    <a:pt x="1122" y="1488"/>
                  </a:lnTo>
                  <a:lnTo>
                    <a:pt x="1116" y="1494"/>
                  </a:lnTo>
                  <a:lnTo>
                    <a:pt x="1110" y="1500"/>
                  </a:lnTo>
                  <a:lnTo>
                    <a:pt x="1104" y="1500"/>
                  </a:lnTo>
                  <a:lnTo>
                    <a:pt x="1092" y="1512"/>
                  </a:lnTo>
                  <a:lnTo>
                    <a:pt x="1098" y="1512"/>
                  </a:lnTo>
                  <a:lnTo>
                    <a:pt x="1092" y="1512"/>
                  </a:lnTo>
                  <a:lnTo>
                    <a:pt x="1086" y="1518"/>
                  </a:lnTo>
                  <a:lnTo>
                    <a:pt x="1080" y="1518"/>
                  </a:lnTo>
                  <a:lnTo>
                    <a:pt x="1074" y="1524"/>
                  </a:lnTo>
                  <a:lnTo>
                    <a:pt x="1068" y="1530"/>
                  </a:lnTo>
                  <a:lnTo>
                    <a:pt x="1062" y="1530"/>
                  </a:lnTo>
                  <a:lnTo>
                    <a:pt x="1056" y="1536"/>
                  </a:lnTo>
                  <a:lnTo>
                    <a:pt x="1050" y="1542"/>
                  </a:lnTo>
                  <a:lnTo>
                    <a:pt x="1044" y="1542"/>
                  </a:lnTo>
                  <a:lnTo>
                    <a:pt x="1038" y="1548"/>
                  </a:lnTo>
                  <a:lnTo>
                    <a:pt x="1032" y="154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1"/>
            <p:cNvSpPr>
              <a:spLocks/>
            </p:cNvSpPr>
            <p:nvPr/>
          </p:nvSpPr>
          <p:spPr bwMode="auto">
            <a:xfrm>
              <a:off x="5703840" y="3158997"/>
              <a:ext cx="2676525" cy="2971800"/>
            </a:xfrm>
            <a:custGeom>
              <a:avLst/>
              <a:gdLst/>
              <a:ahLst/>
              <a:cxnLst>
                <a:cxn ang="0">
                  <a:pos x="876" y="1848"/>
                </a:cxn>
                <a:cxn ang="0">
                  <a:pos x="858" y="1830"/>
                </a:cxn>
                <a:cxn ang="0">
                  <a:pos x="840" y="1818"/>
                </a:cxn>
                <a:cxn ang="0">
                  <a:pos x="822" y="1812"/>
                </a:cxn>
                <a:cxn ang="0">
                  <a:pos x="804" y="1800"/>
                </a:cxn>
                <a:cxn ang="0">
                  <a:pos x="786" y="1800"/>
                </a:cxn>
                <a:cxn ang="0">
                  <a:pos x="768" y="1800"/>
                </a:cxn>
                <a:cxn ang="0">
                  <a:pos x="750" y="1800"/>
                </a:cxn>
                <a:cxn ang="0">
                  <a:pos x="732" y="1800"/>
                </a:cxn>
                <a:cxn ang="0">
                  <a:pos x="714" y="1806"/>
                </a:cxn>
                <a:cxn ang="0">
                  <a:pos x="684" y="1812"/>
                </a:cxn>
                <a:cxn ang="0">
                  <a:pos x="642" y="1824"/>
                </a:cxn>
                <a:cxn ang="0">
                  <a:pos x="588" y="1830"/>
                </a:cxn>
                <a:cxn ang="0">
                  <a:pos x="504" y="1830"/>
                </a:cxn>
                <a:cxn ang="0">
                  <a:pos x="378" y="1794"/>
                </a:cxn>
                <a:cxn ang="0">
                  <a:pos x="216" y="1674"/>
                </a:cxn>
                <a:cxn ang="0">
                  <a:pos x="60" y="1404"/>
                </a:cxn>
                <a:cxn ang="0">
                  <a:pos x="0" y="990"/>
                </a:cxn>
                <a:cxn ang="0">
                  <a:pos x="108" y="522"/>
                </a:cxn>
                <a:cxn ang="0">
                  <a:pos x="390" y="156"/>
                </a:cxn>
                <a:cxn ang="0">
                  <a:pos x="756" y="0"/>
                </a:cxn>
                <a:cxn ang="0">
                  <a:pos x="1098" y="48"/>
                </a:cxn>
                <a:cxn ang="0">
                  <a:pos x="1362" y="228"/>
                </a:cxn>
                <a:cxn ang="0">
                  <a:pos x="1536" y="462"/>
                </a:cxn>
                <a:cxn ang="0">
                  <a:pos x="1632" y="702"/>
                </a:cxn>
                <a:cxn ang="0">
                  <a:pos x="1674" y="912"/>
                </a:cxn>
                <a:cxn ang="0">
                  <a:pos x="1680" y="1092"/>
                </a:cxn>
                <a:cxn ang="0">
                  <a:pos x="1668" y="1242"/>
                </a:cxn>
                <a:cxn ang="0">
                  <a:pos x="1644" y="1356"/>
                </a:cxn>
                <a:cxn ang="0">
                  <a:pos x="1614" y="1452"/>
                </a:cxn>
                <a:cxn ang="0">
                  <a:pos x="1584" y="1524"/>
                </a:cxn>
                <a:cxn ang="0">
                  <a:pos x="1554" y="1584"/>
                </a:cxn>
                <a:cxn ang="0">
                  <a:pos x="1524" y="1632"/>
                </a:cxn>
                <a:cxn ang="0">
                  <a:pos x="1494" y="1674"/>
                </a:cxn>
                <a:cxn ang="0">
                  <a:pos x="1470" y="1704"/>
                </a:cxn>
                <a:cxn ang="0">
                  <a:pos x="1446" y="1728"/>
                </a:cxn>
                <a:cxn ang="0">
                  <a:pos x="1428" y="1752"/>
                </a:cxn>
                <a:cxn ang="0">
                  <a:pos x="1410" y="1770"/>
                </a:cxn>
                <a:cxn ang="0">
                  <a:pos x="1392" y="1782"/>
                </a:cxn>
                <a:cxn ang="0">
                  <a:pos x="1374" y="1794"/>
                </a:cxn>
                <a:cxn ang="0">
                  <a:pos x="1356" y="1806"/>
                </a:cxn>
                <a:cxn ang="0">
                  <a:pos x="1338" y="1818"/>
                </a:cxn>
              </a:cxnLst>
              <a:rect l="0" t="0" r="r" b="b"/>
              <a:pathLst>
                <a:path w="1686" h="1872">
                  <a:moveTo>
                    <a:pt x="882" y="1872"/>
                  </a:moveTo>
                  <a:lnTo>
                    <a:pt x="882" y="1854"/>
                  </a:lnTo>
                  <a:lnTo>
                    <a:pt x="876" y="1848"/>
                  </a:lnTo>
                  <a:lnTo>
                    <a:pt x="870" y="1842"/>
                  </a:lnTo>
                  <a:lnTo>
                    <a:pt x="864" y="1836"/>
                  </a:lnTo>
                  <a:lnTo>
                    <a:pt x="858" y="1830"/>
                  </a:lnTo>
                  <a:lnTo>
                    <a:pt x="852" y="1824"/>
                  </a:lnTo>
                  <a:lnTo>
                    <a:pt x="846" y="1824"/>
                  </a:lnTo>
                  <a:lnTo>
                    <a:pt x="840" y="1818"/>
                  </a:lnTo>
                  <a:lnTo>
                    <a:pt x="834" y="1818"/>
                  </a:lnTo>
                  <a:lnTo>
                    <a:pt x="828" y="1812"/>
                  </a:lnTo>
                  <a:lnTo>
                    <a:pt x="822" y="1812"/>
                  </a:lnTo>
                  <a:lnTo>
                    <a:pt x="816" y="1806"/>
                  </a:lnTo>
                  <a:lnTo>
                    <a:pt x="810" y="1806"/>
                  </a:lnTo>
                  <a:lnTo>
                    <a:pt x="804" y="1800"/>
                  </a:lnTo>
                  <a:lnTo>
                    <a:pt x="798" y="1800"/>
                  </a:lnTo>
                  <a:lnTo>
                    <a:pt x="792" y="1800"/>
                  </a:lnTo>
                  <a:lnTo>
                    <a:pt x="786" y="1800"/>
                  </a:lnTo>
                  <a:lnTo>
                    <a:pt x="780" y="1800"/>
                  </a:lnTo>
                  <a:lnTo>
                    <a:pt x="774" y="1800"/>
                  </a:lnTo>
                  <a:lnTo>
                    <a:pt x="768" y="1800"/>
                  </a:lnTo>
                  <a:lnTo>
                    <a:pt x="762" y="1800"/>
                  </a:lnTo>
                  <a:lnTo>
                    <a:pt x="756" y="1800"/>
                  </a:lnTo>
                  <a:lnTo>
                    <a:pt x="750" y="1800"/>
                  </a:lnTo>
                  <a:lnTo>
                    <a:pt x="744" y="1800"/>
                  </a:lnTo>
                  <a:lnTo>
                    <a:pt x="738" y="1800"/>
                  </a:lnTo>
                  <a:lnTo>
                    <a:pt x="732" y="1800"/>
                  </a:lnTo>
                  <a:lnTo>
                    <a:pt x="726" y="1800"/>
                  </a:lnTo>
                  <a:lnTo>
                    <a:pt x="720" y="1806"/>
                  </a:lnTo>
                  <a:lnTo>
                    <a:pt x="714" y="1806"/>
                  </a:lnTo>
                  <a:lnTo>
                    <a:pt x="702" y="1806"/>
                  </a:lnTo>
                  <a:lnTo>
                    <a:pt x="696" y="1812"/>
                  </a:lnTo>
                  <a:lnTo>
                    <a:pt x="684" y="1812"/>
                  </a:lnTo>
                  <a:lnTo>
                    <a:pt x="672" y="1818"/>
                  </a:lnTo>
                  <a:lnTo>
                    <a:pt x="660" y="1818"/>
                  </a:lnTo>
                  <a:lnTo>
                    <a:pt x="642" y="1824"/>
                  </a:lnTo>
                  <a:lnTo>
                    <a:pt x="630" y="1824"/>
                  </a:lnTo>
                  <a:lnTo>
                    <a:pt x="612" y="1830"/>
                  </a:lnTo>
                  <a:lnTo>
                    <a:pt x="588" y="1830"/>
                  </a:lnTo>
                  <a:lnTo>
                    <a:pt x="564" y="1836"/>
                  </a:lnTo>
                  <a:lnTo>
                    <a:pt x="534" y="1836"/>
                  </a:lnTo>
                  <a:lnTo>
                    <a:pt x="504" y="1830"/>
                  </a:lnTo>
                  <a:lnTo>
                    <a:pt x="462" y="1824"/>
                  </a:lnTo>
                  <a:lnTo>
                    <a:pt x="420" y="1818"/>
                  </a:lnTo>
                  <a:lnTo>
                    <a:pt x="378" y="1794"/>
                  </a:lnTo>
                  <a:lnTo>
                    <a:pt x="324" y="1770"/>
                  </a:lnTo>
                  <a:lnTo>
                    <a:pt x="270" y="1728"/>
                  </a:lnTo>
                  <a:lnTo>
                    <a:pt x="216" y="1674"/>
                  </a:lnTo>
                  <a:lnTo>
                    <a:pt x="156" y="1602"/>
                  </a:lnTo>
                  <a:lnTo>
                    <a:pt x="108" y="1512"/>
                  </a:lnTo>
                  <a:lnTo>
                    <a:pt x="60" y="1404"/>
                  </a:lnTo>
                  <a:lnTo>
                    <a:pt x="24" y="1278"/>
                  </a:lnTo>
                  <a:lnTo>
                    <a:pt x="0" y="1140"/>
                  </a:lnTo>
                  <a:lnTo>
                    <a:pt x="0" y="990"/>
                  </a:lnTo>
                  <a:lnTo>
                    <a:pt x="12" y="828"/>
                  </a:lnTo>
                  <a:lnTo>
                    <a:pt x="54" y="672"/>
                  </a:lnTo>
                  <a:lnTo>
                    <a:pt x="108" y="522"/>
                  </a:lnTo>
                  <a:lnTo>
                    <a:pt x="186" y="378"/>
                  </a:lnTo>
                  <a:lnTo>
                    <a:pt x="282" y="258"/>
                  </a:lnTo>
                  <a:lnTo>
                    <a:pt x="390" y="156"/>
                  </a:lnTo>
                  <a:lnTo>
                    <a:pt x="510" y="78"/>
                  </a:lnTo>
                  <a:lnTo>
                    <a:pt x="630" y="30"/>
                  </a:lnTo>
                  <a:lnTo>
                    <a:pt x="756" y="0"/>
                  </a:lnTo>
                  <a:lnTo>
                    <a:pt x="876" y="0"/>
                  </a:lnTo>
                  <a:lnTo>
                    <a:pt x="990" y="12"/>
                  </a:lnTo>
                  <a:lnTo>
                    <a:pt x="1098" y="48"/>
                  </a:lnTo>
                  <a:lnTo>
                    <a:pt x="1200" y="102"/>
                  </a:lnTo>
                  <a:lnTo>
                    <a:pt x="1284" y="162"/>
                  </a:lnTo>
                  <a:lnTo>
                    <a:pt x="1362" y="228"/>
                  </a:lnTo>
                  <a:lnTo>
                    <a:pt x="1434" y="306"/>
                  </a:lnTo>
                  <a:lnTo>
                    <a:pt x="1488" y="384"/>
                  </a:lnTo>
                  <a:lnTo>
                    <a:pt x="1536" y="462"/>
                  </a:lnTo>
                  <a:lnTo>
                    <a:pt x="1578" y="546"/>
                  </a:lnTo>
                  <a:lnTo>
                    <a:pt x="1608" y="624"/>
                  </a:lnTo>
                  <a:lnTo>
                    <a:pt x="1632" y="702"/>
                  </a:lnTo>
                  <a:lnTo>
                    <a:pt x="1656" y="774"/>
                  </a:lnTo>
                  <a:lnTo>
                    <a:pt x="1668" y="846"/>
                  </a:lnTo>
                  <a:lnTo>
                    <a:pt x="1674" y="912"/>
                  </a:lnTo>
                  <a:lnTo>
                    <a:pt x="1680" y="978"/>
                  </a:lnTo>
                  <a:lnTo>
                    <a:pt x="1686" y="1038"/>
                  </a:lnTo>
                  <a:lnTo>
                    <a:pt x="1680" y="1092"/>
                  </a:lnTo>
                  <a:lnTo>
                    <a:pt x="1680" y="1146"/>
                  </a:lnTo>
                  <a:lnTo>
                    <a:pt x="1674" y="1194"/>
                  </a:lnTo>
                  <a:lnTo>
                    <a:pt x="1668" y="1242"/>
                  </a:lnTo>
                  <a:lnTo>
                    <a:pt x="1662" y="1284"/>
                  </a:lnTo>
                  <a:lnTo>
                    <a:pt x="1656" y="1320"/>
                  </a:lnTo>
                  <a:lnTo>
                    <a:pt x="1644" y="1356"/>
                  </a:lnTo>
                  <a:lnTo>
                    <a:pt x="1638" y="1392"/>
                  </a:lnTo>
                  <a:lnTo>
                    <a:pt x="1626" y="1422"/>
                  </a:lnTo>
                  <a:lnTo>
                    <a:pt x="1614" y="1452"/>
                  </a:lnTo>
                  <a:lnTo>
                    <a:pt x="1602" y="1476"/>
                  </a:lnTo>
                  <a:lnTo>
                    <a:pt x="1596" y="1500"/>
                  </a:lnTo>
                  <a:lnTo>
                    <a:pt x="1584" y="1524"/>
                  </a:lnTo>
                  <a:lnTo>
                    <a:pt x="1572" y="1548"/>
                  </a:lnTo>
                  <a:lnTo>
                    <a:pt x="1560" y="1566"/>
                  </a:lnTo>
                  <a:lnTo>
                    <a:pt x="1554" y="1584"/>
                  </a:lnTo>
                  <a:lnTo>
                    <a:pt x="1542" y="1602"/>
                  </a:lnTo>
                  <a:lnTo>
                    <a:pt x="1530" y="1620"/>
                  </a:lnTo>
                  <a:lnTo>
                    <a:pt x="1524" y="1632"/>
                  </a:lnTo>
                  <a:lnTo>
                    <a:pt x="1512" y="1650"/>
                  </a:lnTo>
                  <a:lnTo>
                    <a:pt x="1506" y="1662"/>
                  </a:lnTo>
                  <a:lnTo>
                    <a:pt x="1494" y="1674"/>
                  </a:lnTo>
                  <a:lnTo>
                    <a:pt x="1488" y="1686"/>
                  </a:lnTo>
                  <a:lnTo>
                    <a:pt x="1476" y="1692"/>
                  </a:lnTo>
                  <a:lnTo>
                    <a:pt x="1470" y="1704"/>
                  </a:lnTo>
                  <a:lnTo>
                    <a:pt x="1464" y="1710"/>
                  </a:lnTo>
                  <a:lnTo>
                    <a:pt x="1458" y="1722"/>
                  </a:lnTo>
                  <a:lnTo>
                    <a:pt x="1446" y="1728"/>
                  </a:lnTo>
                  <a:lnTo>
                    <a:pt x="1440" y="1734"/>
                  </a:lnTo>
                  <a:lnTo>
                    <a:pt x="1434" y="1746"/>
                  </a:lnTo>
                  <a:lnTo>
                    <a:pt x="1428" y="1752"/>
                  </a:lnTo>
                  <a:lnTo>
                    <a:pt x="1422" y="1758"/>
                  </a:lnTo>
                  <a:lnTo>
                    <a:pt x="1416" y="1764"/>
                  </a:lnTo>
                  <a:lnTo>
                    <a:pt x="1410" y="1770"/>
                  </a:lnTo>
                  <a:lnTo>
                    <a:pt x="1404" y="1770"/>
                  </a:lnTo>
                  <a:lnTo>
                    <a:pt x="1398" y="1776"/>
                  </a:lnTo>
                  <a:lnTo>
                    <a:pt x="1392" y="1782"/>
                  </a:lnTo>
                  <a:lnTo>
                    <a:pt x="1386" y="1788"/>
                  </a:lnTo>
                  <a:lnTo>
                    <a:pt x="1380" y="1788"/>
                  </a:lnTo>
                  <a:lnTo>
                    <a:pt x="1374" y="1794"/>
                  </a:lnTo>
                  <a:lnTo>
                    <a:pt x="1368" y="1800"/>
                  </a:lnTo>
                  <a:lnTo>
                    <a:pt x="1362" y="1806"/>
                  </a:lnTo>
                  <a:lnTo>
                    <a:pt x="1356" y="1806"/>
                  </a:lnTo>
                  <a:lnTo>
                    <a:pt x="1350" y="1812"/>
                  </a:lnTo>
                  <a:lnTo>
                    <a:pt x="1344" y="1818"/>
                  </a:lnTo>
                  <a:lnTo>
                    <a:pt x="1338" y="1818"/>
                  </a:lnTo>
                  <a:lnTo>
                    <a:pt x="1332" y="1824"/>
                  </a:lnTo>
                  <a:lnTo>
                    <a:pt x="1326" y="183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3"/>
            <p:cNvSpPr>
              <a:spLocks/>
            </p:cNvSpPr>
            <p:nvPr/>
          </p:nvSpPr>
          <p:spPr bwMode="auto">
            <a:xfrm>
              <a:off x="5218065" y="2644647"/>
              <a:ext cx="3257550" cy="3667125"/>
            </a:xfrm>
            <a:custGeom>
              <a:avLst/>
              <a:gdLst/>
              <a:ahLst/>
              <a:cxnLst>
                <a:cxn ang="0">
                  <a:pos x="1158" y="2172"/>
                </a:cxn>
                <a:cxn ang="0">
                  <a:pos x="1146" y="2160"/>
                </a:cxn>
                <a:cxn ang="0">
                  <a:pos x="1128" y="2148"/>
                </a:cxn>
                <a:cxn ang="0">
                  <a:pos x="1110" y="2142"/>
                </a:cxn>
                <a:cxn ang="0">
                  <a:pos x="1092" y="2142"/>
                </a:cxn>
                <a:cxn ang="0">
                  <a:pos x="1074" y="2142"/>
                </a:cxn>
                <a:cxn ang="0">
                  <a:pos x="1056" y="2148"/>
                </a:cxn>
                <a:cxn ang="0">
                  <a:pos x="1038" y="2154"/>
                </a:cxn>
                <a:cxn ang="0">
                  <a:pos x="1020" y="2166"/>
                </a:cxn>
                <a:cxn ang="0">
                  <a:pos x="1002" y="2178"/>
                </a:cxn>
                <a:cxn ang="0">
                  <a:pos x="972" y="2202"/>
                </a:cxn>
                <a:cxn ang="0">
                  <a:pos x="924" y="2238"/>
                </a:cxn>
                <a:cxn ang="0">
                  <a:pos x="852" y="2274"/>
                </a:cxn>
                <a:cxn ang="0">
                  <a:pos x="738" y="2310"/>
                </a:cxn>
                <a:cxn ang="0">
                  <a:pos x="552" y="2292"/>
                </a:cxn>
                <a:cxn ang="0">
                  <a:pos x="312" y="2148"/>
                </a:cxn>
                <a:cxn ang="0">
                  <a:pos x="84" y="1788"/>
                </a:cxn>
                <a:cxn ang="0">
                  <a:pos x="0" y="1218"/>
                </a:cxn>
                <a:cxn ang="0">
                  <a:pos x="156" y="612"/>
                </a:cxn>
                <a:cxn ang="0">
                  <a:pos x="528" y="168"/>
                </a:cxn>
                <a:cxn ang="0">
                  <a:pos x="984" y="0"/>
                </a:cxn>
                <a:cxn ang="0">
                  <a:pos x="1398" y="84"/>
                </a:cxn>
                <a:cxn ang="0">
                  <a:pos x="1704" y="312"/>
                </a:cxn>
                <a:cxn ang="0">
                  <a:pos x="1896" y="594"/>
                </a:cxn>
                <a:cxn ang="0">
                  <a:pos x="2004" y="870"/>
                </a:cxn>
                <a:cxn ang="0">
                  <a:pos x="2046" y="1116"/>
                </a:cxn>
                <a:cxn ang="0">
                  <a:pos x="2046" y="1434"/>
                </a:cxn>
                <a:cxn ang="0">
                  <a:pos x="2016" y="1578"/>
                </a:cxn>
                <a:cxn ang="0">
                  <a:pos x="1986" y="1692"/>
                </a:cxn>
                <a:cxn ang="0">
                  <a:pos x="1950" y="1782"/>
                </a:cxn>
                <a:cxn ang="0">
                  <a:pos x="1914" y="1854"/>
                </a:cxn>
                <a:cxn ang="0">
                  <a:pos x="1878" y="1914"/>
                </a:cxn>
                <a:cxn ang="0">
                  <a:pos x="1848" y="1962"/>
                </a:cxn>
                <a:cxn ang="0">
                  <a:pos x="1818" y="1998"/>
                </a:cxn>
                <a:cxn ang="0">
                  <a:pos x="1794" y="2028"/>
                </a:cxn>
                <a:cxn ang="0">
                  <a:pos x="1764" y="2052"/>
                </a:cxn>
                <a:cxn ang="0">
                  <a:pos x="1746" y="2076"/>
                </a:cxn>
                <a:cxn ang="0">
                  <a:pos x="1722" y="2094"/>
                </a:cxn>
                <a:cxn ang="0">
                  <a:pos x="1704" y="2106"/>
                </a:cxn>
                <a:cxn ang="0">
                  <a:pos x="1686" y="2124"/>
                </a:cxn>
                <a:cxn ang="0">
                  <a:pos x="1668" y="2136"/>
                </a:cxn>
                <a:cxn ang="0">
                  <a:pos x="1650" y="2142"/>
                </a:cxn>
              </a:cxnLst>
              <a:rect l="0" t="0" r="r" b="b"/>
              <a:pathLst>
                <a:path w="2052" h="2310">
                  <a:moveTo>
                    <a:pt x="1170" y="2196"/>
                  </a:moveTo>
                  <a:lnTo>
                    <a:pt x="1170" y="2184"/>
                  </a:lnTo>
                  <a:lnTo>
                    <a:pt x="1158" y="2172"/>
                  </a:lnTo>
                  <a:lnTo>
                    <a:pt x="1158" y="2166"/>
                  </a:lnTo>
                  <a:lnTo>
                    <a:pt x="1152" y="2166"/>
                  </a:lnTo>
                  <a:lnTo>
                    <a:pt x="1146" y="2160"/>
                  </a:lnTo>
                  <a:lnTo>
                    <a:pt x="1140" y="2154"/>
                  </a:lnTo>
                  <a:lnTo>
                    <a:pt x="1134" y="2154"/>
                  </a:lnTo>
                  <a:lnTo>
                    <a:pt x="1128" y="2148"/>
                  </a:lnTo>
                  <a:lnTo>
                    <a:pt x="1122" y="2148"/>
                  </a:lnTo>
                  <a:lnTo>
                    <a:pt x="1116" y="2142"/>
                  </a:lnTo>
                  <a:lnTo>
                    <a:pt x="1110" y="2142"/>
                  </a:lnTo>
                  <a:lnTo>
                    <a:pt x="1104" y="2142"/>
                  </a:lnTo>
                  <a:lnTo>
                    <a:pt x="1098" y="2142"/>
                  </a:lnTo>
                  <a:lnTo>
                    <a:pt x="1092" y="2142"/>
                  </a:lnTo>
                  <a:lnTo>
                    <a:pt x="1086" y="2142"/>
                  </a:lnTo>
                  <a:lnTo>
                    <a:pt x="1080" y="2142"/>
                  </a:lnTo>
                  <a:lnTo>
                    <a:pt x="1074" y="2142"/>
                  </a:lnTo>
                  <a:lnTo>
                    <a:pt x="1068" y="2142"/>
                  </a:lnTo>
                  <a:lnTo>
                    <a:pt x="1062" y="2142"/>
                  </a:lnTo>
                  <a:lnTo>
                    <a:pt x="1056" y="2148"/>
                  </a:lnTo>
                  <a:lnTo>
                    <a:pt x="1050" y="2148"/>
                  </a:lnTo>
                  <a:lnTo>
                    <a:pt x="1044" y="2154"/>
                  </a:lnTo>
                  <a:lnTo>
                    <a:pt x="1038" y="2154"/>
                  </a:lnTo>
                  <a:lnTo>
                    <a:pt x="1032" y="2160"/>
                  </a:lnTo>
                  <a:lnTo>
                    <a:pt x="1026" y="2160"/>
                  </a:lnTo>
                  <a:lnTo>
                    <a:pt x="1020" y="2166"/>
                  </a:lnTo>
                  <a:lnTo>
                    <a:pt x="1014" y="2172"/>
                  </a:lnTo>
                  <a:lnTo>
                    <a:pt x="1008" y="2172"/>
                  </a:lnTo>
                  <a:lnTo>
                    <a:pt x="1002" y="2178"/>
                  </a:lnTo>
                  <a:lnTo>
                    <a:pt x="990" y="2190"/>
                  </a:lnTo>
                  <a:lnTo>
                    <a:pt x="984" y="2196"/>
                  </a:lnTo>
                  <a:lnTo>
                    <a:pt x="972" y="2202"/>
                  </a:lnTo>
                  <a:lnTo>
                    <a:pt x="960" y="2214"/>
                  </a:lnTo>
                  <a:lnTo>
                    <a:pt x="942" y="2226"/>
                  </a:lnTo>
                  <a:lnTo>
                    <a:pt x="924" y="2238"/>
                  </a:lnTo>
                  <a:lnTo>
                    <a:pt x="906" y="2250"/>
                  </a:lnTo>
                  <a:lnTo>
                    <a:pt x="882" y="2262"/>
                  </a:lnTo>
                  <a:lnTo>
                    <a:pt x="852" y="2274"/>
                  </a:lnTo>
                  <a:lnTo>
                    <a:pt x="822" y="2286"/>
                  </a:lnTo>
                  <a:lnTo>
                    <a:pt x="780" y="2298"/>
                  </a:lnTo>
                  <a:lnTo>
                    <a:pt x="738" y="2310"/>
                  </a:lnTo>
                  <a:lnTo>
                    <a:pt x="684" y="2310"/>
                  </a:lnTo>
                  <a:lnTo>
                    <a:pt x="624" y="2310"/>
                  </a:lnTo>
                  <a:lnTo>
                    <a:pt x="552" y="2292"/>
                  </a:lnTo>
                  <a:lnTo>
                    <a:pt x="480" y="2262"/>
                  </a:lnTo>
                  <a:lnTo>
                    <a:pt x="396" y="2214"/>
                  </a:lnTo>
                  <a:lnTo>
                    <a:pt x="312" y="2148"/>
                  </a:lnTo>
                  <a:lnTo>
                    <a:pt x="228" y="2052"/>
                  </a:lnTo>
                  <a:lnTo>
                    <a:pt x="156" y="1932"/>
                  </a:lnTo>
                  <a:lnTo>
                    <a:pt x="84" y="1788"/>
                  </a:lnTo>
                  <a:lnTo>
                    <a:pt x="36" y="1614"/>
                  </a:lnTo>
                  <a:lnTo>
                    <a:pt x="6" y="1422"/>
                  </a:lnTo>
                  <a:lnTo>
                    <a:pt x="0" y="1218"/>
                  </a:lnTo>
                  <a:lnTo>
                    <a:pt x="24" y="1008"/>
                  </a:lnTo>
                  <a:lnTo>
                    <a:pt x="78" y="804"/>
                  </a:lnTo>
                  <a:lnTo>
                    <a:pt x="156" y="612"/>
                  </a:lnTo>
                  <a:lnTo>
                    <a:pt x="264" y="432"/>
                  </a:lnTo>
                  <a:lnTo>
                    <a:pt x="390" y="288"/>
                  </a:lnTo>
                  <a:lnTo>
                    <a:pt x="528" y="168"/>
                  </a:lnTo>
                  <a:lnTo>
                    <a:pt x="678" y="78"/>
                  </a:lnTo>
                  <a:lnTo>
                    <a:pt x="834" y="24"/>
                  </a:lnTo>
                  <a:lnTo>
                    <a:pt x="984" y="0"/>
                  </a:lnTo>
                  <a:lnTo>
                    <a:pt x="1128" y="6"/>
                  </a:lnTo>
                  <a:lnTo>
                    <a:pt x="1266" y="30"/>
                  </a:lnTo>
                  <a:lnTo>
                    <a:pt x="1398" y="84"/>
                  </a:lnTo>
                  <a:lnTo>
                    <a:pt x="1512" y="144"/>
                  </a:lnTo>
                  <a:lnTo>
                    <a:pt x="1614" y="222"/>
                  </a:lnTo>
                  <a:lnTo>
                    <a:pt x="1704" y="312"/>
                  </a:lnTo>
                  <a:lnTo>
                    <a:pt x="1782" y="402"/>
                  </a:lnTo>
                  <a:lnTo>
                    <a:pt x="1842" y="498"/>
                  </a:lnTo>
                  <a:lnTo>
                    <a:pt x="1896" y="594"/>
                  </a:lnTo>
                  <a:lnTo>
                    <a:pt x="1944" y="690"/>
                  </a:lnTo>
                  <a:lnTo>
                    <a:pt x="1980" y="780"/>
                  </a:lnTo>
                  <a:lnTo>
                    <a:pt x="2004" y="870"/>
                  </a:lnTo>
                  <a:lnTo>
                    <a:pt x="2022" y="954"/>
                  </a:lnTo>
                  <a:lnTo>
                    <a:pt x="2040" y="1038"/>
                  </a:lnTo>
                  <a:lnTo>
                    <a:pt x="2046" y="1116"/>
                  </a:lnTo>
                  <a:lnTo>
                    <a:pt x="2052" y="1188"/>
                  </a:lnTo>
                  <a:lnTo>
                    <a:pt x="2052" y="1380"/>
                  </a:lnTo>
                  <a:lnTo>
                    <a:pt x="2046" y="1434"/>
                  </a:lnTo>
                  <a:lnTo>
                    <a:pt x="2034" y="1488"/>
                  </a:lnTo>
                  <a:lnTo>
                    <a:pt x="2028" y="1536"/>
                  </a:lnTo>
                  <a:lnTo>
                    <a:pt x="2016" y="1578"/>
                  </a:lnTo>
                  <a:lnTo>
                    <a:pt x="2010" y="1620"/>
                  </a:lnTo>
                  <a:lnTo>
                    <a:pt x="1998" y="1656"/>
                  </a:lnTo>
                  <a:lnTo>
                    <a:pt x="1986" y="1692"/>
                  </a:lnTo>
                  <a:lnTo>
                    <a:pt x="1974" y="1728"/>
                  </a:lnTo>
                  <a:lnTo>
                    <a:pt x="1962" y="1758"/>
                  </a:lnTo>
                  <a:lnTo>
                    <a:pt x="1950" y="1782"/>
                  </a:lnTo>
                  <a:lnTo>
                    <a:pt x="1938" y="1812"/>
                  </a:lnTo>
                  <a:lnTo>
                    <a:pt x="1926" y="1836"/>
                  </a:lnTo>
                  <a:lnTo>
                    <a:pt x="1914" y="1854"/>
                  </a:lnTo>
                  <a:lnTo>
                    <a:pt x="1902" y="1878"/>
                  </a:lnTo>
                  <a:lnTo>
                    <a:pt x="1890" y="1896"/>
                  </a:lnTo>
                  <a:lnTo>
                    <a:pt x="1878" y="1914"/>
                  </a:lnTo>
                  <a:lnTo>
                    <a:pt x="1866" y="1932"/>
                  </a:lnTo>
                  <a:lnTo>
                    <a:pt x="1860" y="1944"/>
                  </a:lnTo>
                  <a:lnTo>
                    <a:pt x="1848" y="1962"/>
                  </a:lnTo>
                  <a:lnTo>
                    <a:pt x="1836" y="1974"/>
                  </a:lnTo>
                  <a:lnTo>
                    <a:pt x="1830" y="1986"/>
                  </a:lnTo>
                  <a:lnTo>
                    <a:pt x="1818" y="1998"/>
                  </a:lnTo>
                  <a:lnTo>
                    <a:pt x="1806" y="2010"/>
                  </a:lnTo>
                  <a:lnTo>
                    <a:pt x="1800" y="2022"/>
                  </a:lnTo>
                  <a:lnTo>
                    <a:pt x="1794" y="2028"/>
                  </a:lnTo>
                  <a:lnTo>
                    <a:pt x="1782" y="2040"/>
                  </a:lnTo>
                  <a:lnTo>
                    <a:pt x="1776" y="2046"/>
                  </a:lnTo>
                  <a:lnTo>
                    <a:pt x="1764" y="2052"/>
                  </a:lnTo>
                  <a:lnTo>
                    <a:pt x="1758" y="2064"/>
                  </a:lnTo>
                  <a:lnTo>
                    <a:pt x="1752" y="2070"/>
                  </a:lnTo>
                  <a:lnTo>
                    <a:pt x="1746" y="2076"/>
                  </a:lnTo>
                  <a:lnTo>
                    <a:pt x="1740" y="2082"/>
                  </a:lnTo>
                  <a:lnTo>
                    <a:pt x="1734" y="2088"/>
                  </a:lnTo>
                  <a:lnTo>
                    <a:pt x="1722" y="2094"/>
                  </a:lnTo>
                  <a:lnTo>
                    <a:pt x="1716" y="2094"/>
                  </a:lnTo>
                  <a:lnTo>
                    <a:pt x="1710" y="2100"/>
                  </a:lnTo>
                  <a:lnTo>
                    <a:pt x="1704" y="2106"/>
                  </a:lnTo>
                  <a:lnTo>
                    <a:pt x="1698" y="2112"/>
                  </a:lnTo>
                  <a:lnTo>
                    <a:pt x="1692" y="2118"/>
                  </a:lnTo>
                  <a:lnTo>
                    <a:pt x="1686" y="2124"/>
                  </a:lnTo>
                  <a:lnTo>
                    <a:pt x="1680" y="2124"/>
                  </a:lnTo>
                  <a:lnTo>
                    <a:pt x="1674" y="2130"/>
                  </a:lnTo>
                  <a:lnTo>
                    <a:pt x="1668" y="2136"/>
                  </a:lnTo>
                  <a:lnTo>
                    <a:pt x="1662" y="2136"/>
                  </a:lnTo>
                  <a:lnTo>
                    <a:pt x="1656" y="2142"/>
                  </a:lnTo>
                  <a:lnTo>
                    <a:pt x="1650" y="2142"/>
                  </a:lnTo>
                  <a:lnTo>
                    <a:pt x="1644" y="2148"/>
                  </a:lnTo>
                  <a:lnTo>
                    <a:pt x="1638" y="214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97"/>
            <p:cNvSpPr/>
            <p:nvPr/>
          </p:nvSpPr>
          <p:spPr bwMode="auto">
            <a:xfrm>
              <a:off x="6918267" y="6107243"/>
              <a:ext cx="54591" cy="54591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24828" y="38440"/>
            <a:ext cx="8199437" cy="4572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cs typeface="Arial" charset="0"/>
              </a:rPr>
              <a:t>Effect of uncertainty at plant input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50825" y="660468"/>
            <a:ext cx="8721725" cy="6108823"/>
          </a:xfrm>
        </p:spPr>
        <p:txBody>
          <a:bodyPr/>
          <a:lstStyle/>
          <a:p>
            <a:pPr marL="0" indent="0" defTabSz="463550">
              <a:buFontTx/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Plant,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 invariant</a:t>
            </a: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Controller,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Linear, time-invariant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Stabilizes 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0" indent="0" defTabSz="463550">
              <a:buNone/>
            </a:pPr>
            <a:r>
              <a:rPr lang="en-US" dirty="0" smtClean="0">
                <a:solidFill>
                  <a:schemeClr val="tx1"/>
                </a:solidFill>
                <a:cs typeface="Arial" charset="0"/>
              </a:rPr>
              <a:t>What is smallest 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such that</a:t>
            </a:r>
          </a:p>
          <a:p>
            <a:pPr marL="463550" lvl="1" indent="-177800" defTabSz="463550"/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Nyquist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plot of  </a:t>
            </a:r>
            <a:r>
              <a:rPr lang="en-US" dirty="0" err="1" smtClean="0">
                <a:solidFill>
                  <a:schemeClr val="tx1"/>
                </a:solidFill>
                <a:cs typeface="Arial" charset="0"/>
              </a:rPr>
              <a:t>det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+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I+</a:t>
            </a:r>
            <a:r>
              <a:rPr lang="el-GR" dirty="0" smtClean="0">
                <a:solidFill>
                  <a:schemeClr val="tx1"/>
                </a:solidFill>
                <a:cs typeface="Arial" charset="0"/>
              </a:rPr>
              <a:t>Δ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</a:t>
            </a:r>
            <a:r>
              <a:rPr lang="en-US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) passes through 0?</a:t>
            </a: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Approach: Solve independently at each frequency</a:t>
            </a: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endParaRPr lang="en-US" dirty="0" smtClean="0">
              <a:solidFill>
                <a:schemeClr val="tx1"/>
              </a:solidFill>
              <a:cs typeface="Arial" charset="0"/>
            </a:endParaRPr>
          </a:p>
          <a:p>
            <a:pPr marL="463550" lvl="1" indent="-177800" defTabSz="463550"/>
            <a:r>
              <a:rPr lang="en-US" dirty="0" smtClean="0">
                <a:solidFill>
                  <a:schemeClr val="tx1"/>
                </a:solidFill>
                <a:cs typeface="Arial" charset="0"/>
              </a:rPr>
              <a:t>Find “worst” frequency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0" y="566153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Left-Right Arrow 13"/>
          <p:cNvSpPr/>
          <p:nvPr/>
        </p:nvSpPr>
        <p:spPr bwMode="auto">
          <a:xfrm>
            <a:off x="2906971" y="2251884"/>
            <a:ext cx="2265530" cy="300247"/>
          </a:xfrm>
          <a:prstGeom prst="leftRightArrow">
            <a:avLst/>
          </a:prstGeom>
          <a:solidFill>
            <a:srgbClr val="FFFF00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black">
          <a:xfrm>
            <a:off x="5513701" y="1405725"/>
            <a:ext cx="3439229" cy="1378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635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Nyquist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plot of  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det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+</a:t>
            </a:r>
            <a:r>
              <a:rPr kumimoji="0" lang="en-US" sz="20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PC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</a:t>
            </a:r>
            <a:endParaRPr lang="en-US" sz="2000" kern="0" baseline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18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d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oes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not pass through 0, and</a:t>
            </a:r>
          </a:p>
          <a:p>
            <a:pPr marL="287338" lvl="1" indent="-177800" defTabSz="46355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encircles 0 the </a:t>
            </a:r>
            <a:r>
              <a:rPr kumimoji="0" lang="en-US" sz="1800" b="0" i="0" u="sng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correct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charset="0"/>
              </a:rPr>
              <a:t> number of times, CCW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377218" y="1323840"/>
            <a:ext cx="3166281" cy="79157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20" name="Picture 1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815134" y="4148925"/>
            <a:ext cx="6779523" cy="2013043"/>
          </a:xfrm>
          <a:prstGeom prst="rect">
            <a:avLst/>
          </a:prstGeom>
          <a:noFill/>
          <a:ln/>
          <a:effectLst/>
        </p:spPr>
      </p:pic>
      <p:sp>
        <p:nvSpPr>
          <p:cNvPr id="10" name="Rectangle 9"/>
          <p:cNvSpPr/>
          <p:nvPr/>
        </p:nvSpPr>
        <p:spPr bwMode="auto">
          <a:xfrm>
            <a:off x="736979" y="4039740"/>
            <a:ext cx="7014949" cy="2183642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1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 bwMode="auto">
          <a:xfrm>
            <a:off x="0" y="579801"/>
            <a:ext cx="9144000" cy="475"/>
          </a:xfrm>
          <a:prstGeom prst="line">
            <a:avLst/>
          </a:prstGeom>
          <a:noFill/>
          <a:ln w="25400" cap="flat" cmpd="sng" algn="ctr">
            <a:solidFill>
              <a:srgbClr val="55E23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4095750" y="763588"/>
            <a:ext cx="5048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1" name="Picture 3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58576" y="2697826"/>
            <a:ext cx="7626059" cy="3991479"/>
          </a:xfrm>
          <a:prstGeom prst="rect">
            <a:avLst/>
          </a:prstGeom>
          <a:noFill/>
          <a:ln/>
          <a:effectLst/>
        </p:spPr>
      </p:pic>
      <p:pic>
        <p:nvPicPr>
          <p:cNvPr id="20" name="Picture 1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071158" y="1255590"/>
            <a:ext cx="3292764" cy="782595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3100682" y="2059091"/>
            <a:ext cx="4047270" cy="344488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407087" y="791564"/>
            <a:ext cx="3681767" cy="331413"/>
          </a:xfrm>
          <a:prstGeom prst="rect">
            <a:avLst/>
          </a:prstGeom>
          <a:noFill/>
          <a:ln/>
          <a:effectLst/>
        </p:spPr>
      </p:pic>
      <p:sp>
        <p:nvSpPr>
          <p:cNvPr id="24" name="Rectangle 23"/>
          <p:cNvSpPr/>
          <p:nvPr/>
        </p:nvSpPr>
        <p:spPr bwMode="auto">
          <a:xfrm>
            <a:off x="313899" y="668740"/>
            <a:ext cx="8352429" cy="1815152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464024" y="2579427"/>
            <a:ext cx="8024883" cy="410797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  <p:pic>
        <p:nvPicPr>
          <p:cNvPr id="35" name="Picture 34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1837468" y="164326"/>
            <a:ext cx="5459129" cy="344489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4694830" y="668740"/>
            <a:ext cx="3957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</a:rPr>
              <a:t>[U,S,V] =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</a:rPr>
              <a:t>svd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</a:rPr>
              <a:t>(M);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</a:rPr>
              <a:t>Delta = (-1/S(1,1))*V(:,1)*U(:,1)’;</a:t>
            </a:r>
            <a:endParaRPr lang="en-US" sz="1400" b="1" dirty="0">
              <a:solidFill>
                <a:schemeClr val="tx1"/>
              </a:solidFill>
              <a:latin typeface="Courier New" pitchFamily="49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708478" y="668740"/>
            <a:ext cx="3957850" cy="545911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70"/>
  <p:tag name="DEFAULTHEIGHT" val="4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2.3pt}&#10;\UnityFeedback{$G_{\rm eff}$}{$ $}{$ 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0"/>
  <p:tag name="PICTUREFILESIZE" val="9374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{\bf Theorem:}  Assume $G$ and $\Delta$ are stable.   The interconnection has a pole at $s = j \bar \omega$&#10;if and only if there are nonzero vectors $u$ and $v$ such that&#10;\vspace*{-0.13in}&#10;\[&#10;v = G(j \bar \omega) u, u = \Delta(j \bar \omega) v.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24"/>
  <p:tag name="PICTUREFILESIZE" val="2741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bar \sigma (\Delta ) \leq \gamma, \ \ u = \Delta v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5"/>
  <p:tag name="PICTUREFILESIZE" val="330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|\hspace*{-0.02in}| \hat \Delta |\hspace*{-0.02in}|_{\infty} \leq \gamma, \ \ u = \hat \Delta (j \bar \omega) v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6"/>
  <p:tag name="PICTUREFILESIZE" val="4867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"/>
  <p:tag name="PICTUREFILESIZE" val="193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left\| u \right\|_2 \leq \gamma \left\| v \right\|_2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60"/>
  <p:tag name="PICTUREFILESIZE" val="2566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gamma \geq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5"/>
  <p:tag name="PICTUREFILESIZE" val="941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setlength{\parskip}{4pt}&#10;\begin{document}&#10;Construct stable ${\hat u}_i$ with&#10;$\left. {\hat u}_i (s) \right|_{s = j \bar \omega} = u_i$, where&#10;${\hat u}_i$ has constant magnitude across frequency.&#10;Similarly, construct  ${\hat q}_k$  with &#10;$\left. {\hat q}_k (s) \right|_{s = j \bar \omega} = {\bar v}_k$.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24"/>
  <p:tag name="PICTUREFILESIZE" val="28195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setlength{\parskip}{4pt}&#10;\begin{document}&#10;\[&#10;\hat \Delta (s) := \frac{1}{\left\| v\right\|^2}&#10;\left[ \begin{array}{c}&#10;{\hat u}_1 (s) \\ {\hat u}_2 (s) \\ \vdots \\ {\hat u}_m (s) \end{array} \right]&#10;\left[ \begin{array}{cccc}&#10;{\hat q}_1 (s) &amp; \hspace*{-0.08in} {\hat q}_2 (s) &amp; \hspace*{-0.08in} \cdots &amp; \hspace*{-0.08in}  {\hat q}_n (s) \end{array} \right]&#10;%\in \Stables^{n \times m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18"/>
  <p:tag name="PICTUREFILESIZE" val="50941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2.8in}&#10;\setlength{\parindent}{0pt}&#10;\setlength{\parskip}{4pt}&#10;\begin{document}&#10;At every frequency,   $\hat \Delta (j \omega)$ is the outer-product of two vectors, along with the factor&#10;$\left\| v \right\|^{-2}$.  Hence&#10;$|\hspace*{-0.02in}| \hat \Delta |\hspace*{-0.02in}|_{\infty}  = \frac{\left\| u \right\|}{\left\| v \right\|} \leq \gamma$.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02"/>
  <p:tag name="PICTUREFILESIZE" val="28965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2.0in}&#10;\setlength{\parindent}{0pt}&#10;\setlength{\parskip}{4pt}&#10;\begin{document}&#10;\[&#10;\hat \Delta (j \bar \omega) = \frac{1}{\left\| v \right\|^2} u v^*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7"/>
  <p:tag name="PICTUREFILESIZE" val="684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et(I - G_{\rm eff}) =\det  \left[ \begin{array}{cc} I &amp; -G_1 \\ -G_2 &amp; I \end{array} \right]&#10;= \det (I - G_2 G_1 ) = \det (I - G_1 G_2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10"/>
  <p:tag name="PICTUREFILESIZE" val="33507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hat \Delta (s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1"/>
  <p:tag name="PICTUREFILESIZE" val="96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P(I+W_L \hat \Delta W_R 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3"/>
  <p:tag name="PICTUREFILESIZE" val="368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hat \Delta (s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1"/>
  <p:tag name="PICTUREFILESIZE" val="142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P(I+W_L \hat \Delta W_R 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3"/>
  <p:tag name="PICTUREFILESIZE" val="368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W_R  T_I W_L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3"/>
  <p:tag name="PICTUREFILESIZE" val="318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hat \Delta \in {\cal S}^{n_u \times n_u}} \ |\hspace*{-0.02in}| \hat \Delta |\hspace*{-0.02in}|_{\infty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1"/>
  <p:tag name="PICTUREFILESIZE" val="367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 \ unstable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3"/>
  <p:tag name="PICTUREFILESIZE" val="1495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closed\  loop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174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C}^{n \times n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59"/>
  <p:tag name="PICTUREFILESIZE" val="322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\det(I_n + M \Delta) =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1"/>
  <p:tag name="PICTUREFILESIZE" val="315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left[ \begin{array}{cc|cc}&#10;A_1 &amp; 0 &amp; 0 &amp; B_1 \\&#10;0 &amp; A_2 &amp; B_2 &amp; 0 \\ \hline&#10;C_1 &amp; 0 &amp; 0 &amp; 0 \\&#10;0 &amp; C_2 &amp; 0 &amp; 0 \end{array} \right]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5"/>
  <p:tag name="PICTUREFILESIZE" val="21666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Question:}&#10;For $M \in \coo{n}{n}$, what is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55"/>
  <p:tag name="PICTUREFILESIZE" val="649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ubject \ to} \ \Delta \ {\rm diagonal, \ and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19"/>
  <p:tag name="PICTUREFILESIZE" val="4147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R}^{n \times n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0"/>
  <p:tag name="PICTUREFILESIZE" val="314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or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4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{\bf Open-loop Imaginary axis eigenvalues:} Indent to the left (including the imaginary axis eigenvalues in contour) and include these&#10;in $n_{u,1}$ and $n_{u,2}$.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45"/>
  <p:tag name="PICTUREFILESIZE" val="28806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G_{\rm eff} := \left[ \begin{array}{cc} 0 &amp; P \\ -C &amp; 0 \end{array} \right]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6"/>
  <p:tag name="PICTUREFILESIZE" val="9312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2.3pt}&#10;\UnityFeedback{$G_{\rm eff}$}{$ $}{$ 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0"/>
  <p:tag name="PICTUREFILESIZE" val="937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et(I - G_{\rm eff}) =\det  \left[ \begin{array}{cc} I_{n_y} &amp; -P \\ C &amp; I_{n_u} \end{array} \right]&#10;= \det (I_{n_y} + PC ) = \det (I_{n_u} + CP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00"/>
  <p:tag name="PICTUREFILESIZE" val="3247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left[ \begin{array}{cc|cc}&#10;A_P &amp; 0 &amp; 0 &amp; B_P \\&#10;0 &amp; A_C &amp; B_C &amp; 0 \\ \hline&#10;C_P &amp; 0 &amp; 0 &amp; 0 \\&#10;0 &amp; -C_C &amp; -D_C &amp; 0 \end{array} \right]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0"/>
  <p:tag name="PICTUREFILESIZE" val="2729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{\bf MVNyquist:} Assume $A_P$ and $A_C$ have no imaginary-axis eigenvalues.&#10;The closed-loop system is stable if-and-only-if the Nyquist plot&#10;of $\det (I_{n_y} + P(s)C(s))$ encircles the origin $n_{u,P} + n_{u,C}$ times counterclockwise,&#10;where the $n_{u}$ are the number (counting multiplicity) of unstable eigenvalues of $A_P$ and&#10;$A_C$.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45"/>
  <p:tag name="PICTUREFILESIZE" val="5883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{\cal P}_{\beta} := \left\{ P (I_{n_u} + \Delta) : \Delta \in {\bf C}^{n_u \times n_u}, \bar \sigma (\Delta) \leq \beta \right\} 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00"/>
  <p:tag name="PICTUREFILESIZE" val="912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%\begin{figure}[h]&#10;%\begin{center}&#10;\setlength{\unitlength}{5.0pt}&#10;\UnityFeedbackLong{$\scriptsize{\begin{array}{ll} \dot x = Ax + Bu\\y=Cx \end{array}}$}{$u$}{$y$}&#10;%\caption{Unity Feedback System}&#10;%\end{center}&#10;%\end{figure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51"/>
  <p:tag name="PICTUREFILESIZE" val="24243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elta \in {\bf C}^{n_u \times n_u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4"/>
  <p:tag name="PICTUREFILESIZE" val="1746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P(I+\Delta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1"/>
  <p:tag name="PICTUREFILESIZE" val="1616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C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"/>
  <p:tag name="PICTUREFILESIZE" val="27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l}&#10;A_P \rightarrow A_P \\&#10;B_P \rightarrow B_P (I + \Delta) \\&#10;C_P \rightarrow C_P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7"/>
  <p:tag name="PICTUREFILESIZE" val="1120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l}&#10;A_P \rightarrow A_P \\&#10;B_P \rightarrow B_P (I + \Delta) \\&#10;C_P \rightarrow C_P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77"/>
  <p:tag name="PICTUREFILESIZE" val="11207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elta \in {\bf C}^{n_u \times n_u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4"/>
  <p:tag name="PICTUREFILESIZE" val="174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P(I+\Delta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1"/>
  <p:tag name="PICTUREFILESIZE" val="1616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C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"/>
  <p:tag name="PICTUREFILESIZE" val="272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rrl}&#10;N(\tilde P, C, \omega) &amp; := &amp; \det (I + P(j \omega) (I + \Delta) C(j \omega)) \\&#10;&amp; = &amp; \det \left( I + P C  + P \Delta C \right) \ \  {\rm drop} \ \omega \ {\rm for \ clarity}\\&#10;&amp; = &amp; \det \left( I + P C  \right)&#10;\det \left( I + \left( I + P C  \right)^{-1} P \Delta C \right)  \\&#10;&amp; = &amp; \det \left( I + P C  \right)&#10;\det ( I + \underbrace{C ( I +&#10;P C )^{-1} P}_{M} \Delta ) \\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56"/>
  <p:tag name="PICTUREFILESIZE" val="67917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6in}&#10;\setlength{\parindent}{0pt}&#10;\begin{document}&#10;{\bf Proof:}&#10;Let $\Delta \in \coo{m}{n}$ be&#10;arbitrary and satisfy&#10;$ \bar \sigma \left( \Delta \right) &lt;&#10;\frac{1}{\bar \sigma \left( M \right) } $.  Then&#10;\[&#10;\smax{M\Delta} \leq \smax{M} \smax{\Delta} &lt; 1&#10;\]&#10;so $I_n + M \Delta $ is nonsingular.&#10;&#10;On the other hand, let $u$ and $v$ be unit&#10;vectors satisfying&#10;\[&#10;Mv = \bar \sigma \left( M \right) u&#10;\]&#10;and define&#10;\[&#10;\Delta := -\frac{1}{\bar \sigma \left( M \right) }&#10;v u^*&#10;\]&#10;Then $ \bar \sigma \left( \Delta \right) =&#10;\frac{1}{ \bar \sigma ( M ) } $ and&#10;$\left[ I + M \Delta \right] u = 0$, so $\det(I_n+M \Delta)=0$.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00"/>
  <p:tag name="PICTUREFILESIZE" val="576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G(s) := C (sI - A)^{-1} B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1"/>
  <p:tag name="PICTUREFILESIZE" val="4246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frac{1}{\bar \sigma (M)} = \min_{\Delta \in {\bf C}^{m \times n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1"/>
  <p:tag name="PICTUREFILESIZE" val="550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ubject \ to} \ \det(I_n + M \Delta) =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9"/>
  <p:tag name="PICTUREFILESIZE" val="498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{\bf Theorem:}&#10;For $M \in \coo{n}{m}$,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2"/>
  <p:tag name="PICTUREFILESIZE" val="443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Smallest solutions to $\det(I_n + M \Delta) = 0$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74"/>
  <p:tag name="PICTUREFILESIZE" val="6667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rrl}&#10;N(\tilde P, C, \omega) &amp; := &amp; \det (I + P(j \omega) (I + \Delta) C(j \omega)) \\&#10;&amp; = &amp; \det \left( I + P C  \right)&#10;\det ( I + \underbrace{C ( I +&#10;P C )^{-1} P}_{M} \Delta ) \\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51"/>
  <p:tag name="PICTUREFILESIZE" val="36686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omega \in {\bf R}} \frac{1}{\bar \sigma \left[ C(j \omega) \left(I_{n_u} +&#10;P(j \omega) C(j \omega) \right)^{-1} P(j \omega) \right]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94"/>
  <p:tag name="PICTUREFILESIZE" val="998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frac{1}{\displaystyle{\max_{\omega \in {\bf R}}} \ \bar \sigma&#10;\left[ C(j \omega) \left(I_{n_u} + P(j \omega) C(j \omega) \right)^{-1} P(j \omega) \right]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96"/>
  <p:tag name="PICTUREFILESIZE" val="1043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 T_I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41"/>
  <p:tag name="PICTUREFILESIZE" val="118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T_I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1"/>
  <p:tag name="PICTUREFILESIZE" val="46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frac{1}{\bar \sigma (M)} = \min_{\Delta \in {\bf C}^{m \times n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1"/>
  <p:tag name="PICTUREFILESIZE" val="5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et( I - G(s) 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9"/>
  <p:tag name="PICTUREFILESIZE" val="2275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} \ \det(I_n + M \Delta) =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9"/>
  <p:tag name="PICTUREFILESIZE" val="3812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displaystyle{\max_{\omega \in {\bf R}}} \ \bar \sigma&#10;\left[ C(j \omega) \left(I_{n_u} + P(j \omega) C(j \omega) \right)^{-1} P(j \omega) \right]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07"/>
  <p:tag name="PICTUREFILESIZE" val="1056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 T_I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41"/>
  <p:tag name="PICTUREFILESIZE" val="118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C}^{n_u \times n_u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9"/>
  <p:tag name="PICTUREFILESIZE" val="369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 \ unstable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3"/>
  <p:tag name="PICTUREFILESIZE" val="1495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closed\  loop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1743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-T_I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7"/>
  <p:tag name="PICTUREFILESIZE" val="51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displaystyle{\max_{\omega \in {\bf R}}} \ \bar \sigma&#10;\left[ C(j \omega) \left(I_{n_u} + P(j \omega) C(j \omega) \right)^{-1} P(j \omega) \right]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07"/>
  <p:tag name="PICTUREFILESIZE" val="1056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 T_I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41"/>
  <p:tag name="PICTUREFILESIZE" val="118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C}^{n_u \times n_u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9"/>
  <p:tag name="PICTUREFILESIZE" val="369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dot x (t) = (A+BC) x(t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1"/>
  <p:tag name="PICTUREFILESIZE" val="3519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 \ unstable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3"/>
  <p:tag name="PICTUREFILESIZE" val="1495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closed\  loop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1743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-T_I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7"/>
  <p:tag name="PICTUREFILESIZE" val="51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T_I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1"/>
  <p:tag name="PICTUREFILESIZE" val="46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-T_I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7"/>
  <p:tag name="PICTUREFILESIZE" val="51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2.7in}&#10;\setlength{\parindent}{0pt}&#10;\begin{document}&#10;\[&#10;L_k := \left[ \begin{array}{cccc}&#10;L &amp; 0 &amp; \cdots &amp; 0 \\ 0 &amp; L &amp; \cdots &amp; 0 \\&#10;\vdots &amp; \vdots &amp; \ddots &amp; \vdots \\&#10;0 &amp; 0 &amp; \cdots &amp; L \end{array} \right]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11"/>
  <p:tag name="PICTUREFILESIZE" val="586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2.7in}&#10;\setlength{\parindent}{0pt}&#10;\begin{document}&#10;\[&#10;\det \left( I_k + L_k \right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56"/>
  <p:tag name="PICTUREFILESIZE" val="231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2.7in}&#10;\setlength{\parindent}{0pt}&#10;\begin{document}&#10;\[&#10;\det \left( I_k + L_k (I+\Delta) \right)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89"/>
  <p:tag name="PICTUREFILESIZE" val="360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 \frac{1}{\displaystyle{\max_{\omega \in {\bf R}}} \ \left|&#10;\frac{L (j \omega)}{1 + L (j \omega)}  \right| }&#10;= \frac{1}{\displaystyle{\max_{\omega \in {\bf R}}} \ \bar \sigma&#10;\left[ L_k (j \omega) \left(I + L_k (j \omega) \right)^{-1}  \right]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30"/>
  <p:tag name="PICTUREFILESIZE" val="1369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rrl}&#10;N(\tilde P, C, \omega) &amp; := &amp; \det (I + P(j \omega) (I + W_L  \Delta W_R) C(j \omega)) \\&#10;&amp; = &amp; \det \left( I + P C  + PW_L  \Delta W_R C \right) \ \  {\rm drop} \ \omega \ {\rm for \ clarity}\\&#10;&amp; = &amp; \det \left( I + P C  \right)&#10;\det \left( I + \left( I + P C  \right)^{-1} P W_L  \Delta W_R C \right)  \\&#10;&amp; = &amp; \det \left( I + P C  \right)&#10;\det ( I + \underbrace{W_R C ( I +&#10;P C )^{-1} P W_L}_{M} \Delta ) \\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8"/>
  <p:tag name="PICTUREFILESIZE" val="7602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frac{\det(sI - (A+BC))}{\det(sI-A)} = \det(I - \underbrace{C (sI-A)^{-1} B}_{G(s)}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04"/>
  <p:tag name="PICTUREFILESIZE" val="24273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W_R  T_I W_L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3"/>
  <p:tag name="PICTUREFILESIZE" val="318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C}^{n_u \times n_u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9"/>
  <p:tag name="PICTUREFILESIZE" val="369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 \ unstable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3"/>
  <p:tag name="PICTUREFILESIZE" val="1495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closed\  loop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1743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begin{array}{rrl}&#10;N(\tilde P, C, \omega) &amp; := &amp; \det (I + P(j \omega) (I + W_L (j \omega) \Delta W_R (j \omega)) C(j \omega)) \\&#10;&amp; = &amp; \det \left( I + P C  + PW_L  \Delta W_R C \right) \ \  {\rm drop} \ \omega \ {\rm for \ clarity}\\&#10;&amp; = &amp; \det \left( I + P C  \right)&#10;\det \left( I + \left( I + P C  \right)^{-1} P W_L  \Delta W_R C \right)  \\&#10;&amp; = &amp; \det \left( I + P C  \right)&#10;\det ( I + \underbrace{W_R C ( I +&#10;P C )^{-1} P W_L}_{M} \Delta ) \\&#10;\end{array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88"/>
  <p:tag name="PICTUREFILESIZE" val="76026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= \frac{1}{\left\|W_R  T_I W_L \right\|_{\infty}}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73"/>
  <p:tag name="PICTUREFILESIZE" val="318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0in}&#10;\setlength{\parindent}{0pt}&#10;\begin{document}&#10;\[&#10;\min_{\Delta \in {\bf C}^{n_u \times n_u}} \ \bar \sigma (\Delta) 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69"/>
  <p:tag name="PICTUREFILESIZE" val="369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s.t. \ unstable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53"/>
  <p:tag name="PICTUREFILESIZE" val="1495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\[&#10;{\rm closed\  loop}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1743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{\cal P}_{\beta} := \left\{ P (I_{n_u} + W_L \hat \Delta W_R ) : \hat \Delta \in {\cal S}^{n_u \times n_u}, &#10;|\hspace*{-0.02in}| \hat \Delta |\hspace*{-0.02in}|_{\infty} \leq \beta \right\} 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34"/>
  <p:tag name="PICTUREFILESIZE" val="1547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{\bf MVNyquist:} Assume $A_1$ and $A_2$ have no imaginary-axis eigenvalues.&#10;Define $G_i(s) := C_i (sI_{n_i} - A_i)^{-1} B_i \in \RLinfs$.&#10;The closed-loop system is stable if-and-only-if the Nyquist plot&#10;of $\det (I - G_1(s)G_2(s))$ encircles the origin $n_{u,1} + n_{u,2}$ times counterclockwise,&#10;where $n_{u,i}$ is the number (counting multiplicity) of unstable eigenvalues of $A_i$.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45"/>
  <p:tag name="PICTUREFILESIZE" val="73230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{\cal P}_{\beta} := \left\{ P (I_{n_u} + W_L \Delta W_R ) : \Delta \in {\bf C}^{n_u \times n_u}, \bar \sigma (\Delta) \leq \beta \right\} 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30"/>
  <p:tag name="PICTUREFILESIZE" val="10422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\hat \Delta 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"/>
  <p:tag name="PICTUREFILESIZE" val="372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setlength{\textwidth}{2.5in}&#10;\setlength{\parindent}{0pt}&#10;\begin{document}&#10;The set of all stable, time-invariant linear systems (with $m$ outputs and $p$ inputs) is denoted&#10;by ${\cal S}^{m \times p}$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81"/>
  <p:tag name="PICTUREFILESIZE" val="21552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3.7in}&#10;\setlength{\parindent}{0pt}&#10;\begin{document}&#10;{\bf Theorem:} Given a positive $\bar \omega &gt; 0$, and a complex number $\delta$,&#10;with ${\rm Imag} \left( \delta \right) \not = 0$, there is a $\beta &gt; 0$ such&#10;that by proper choice of sign&#10;\[&#10;\pm \left| \delta \right| \left. \frac{s - \beta}{s+ \beta}&#10;\right|_{s = j \bar \omega} = \delta&#10;\]&#10;\end{document}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67"/>
  <p:tag name="PICTUREFILESIZE" val="2826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BasicMDeltaWInputs{$G$}{$\Delta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9"/>
  <p:tag name="PICTUREFILESIZE" val="23193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left| \Delta \right| \leq \be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32"/>
  <p:tag name="PICTUREFILESIZE" val="1250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hat \Del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"/>
  <p:tag name="PICTUREFILESIZE" val="37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j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"/>
  <p:tag name="PICTUREFILESIZE" val="473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(G, \hat \Delta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7"/>
  <p:tag name="PICTUREFILESIZE" val="1308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j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"/>
  <p:tag name="PICTUREFILESIZE" val="473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2.0pt}&#10;\BasicMDelta{$G_1$}{$G_2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9"/>
  <p:tag name="PICTUREFILESIZE" val="7286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beta,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7"/>
  <p:tag name="PICTUREFILESIZE" val="607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left| \Delta \right| \leq \beta, 1 - G(j \bar \omega) \Delta = 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8"/>
  <p:tag name="PICTUREFILESIZE" val="4178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|\hspace*{-0.02in}| \hat \Delta |\hspace*{-0.02in}|_{\infty} \leq \beta,&#10;1 - G(j \bar \omega) \hat \Delta (j \bar \omega) =  0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38"/>
  <p:tag name="PICTUREFILESIZE" val="6255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|\hspace*{-0.02in}| \hat \Delta |\hspace*{-0.02in}|_{\infty} \leq \be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4"/>
  <p:tag name="PICTUREFILESIZE" val="2002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BasicMDeltaWInputs{$G$}{$\Delta$}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09"/>
  <p:tag name="PICTUREFILESIZE" val="23193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bar \sigma ( \Delta ) \leq \be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2"/>
  <p:tag name="PICTUREFILESIZE" val="1616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hat \Del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9"/>
  <p:tag name="PICTUREFILESIZE" val="372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j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"/>
  <p:tag name="PICTUREFILESIZE" val="473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(G, \hat \Delta)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27"/>
  <p:tag name="PICTUREFILESIZE" val="1308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j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2"/>
  <p:tag name="PICTUREFILESIZE" val="473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[&#10;G_{\rm eff} := \left[ \begin{array}{cc} 0 &amp; G_1 \\ G_2 &amp; 0 \end{array} \right]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87"/>
  <p:tag name="PICTUREFILESIZE" val="9519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\beta, \bar \omeg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17"/>
  <p:tag name="PICTUREFILESIZE" val="607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[&#10;|\hspace*{-0.02in}| \hat \Delta |\hspace*{-0.02in}|_{\infty} \leq \beta&#10;\]&#10;\end{document}&#10;"/>
  <p:tag name="FILENAME" val="TP_tmp"/>
  <p:tag name="FORMAT" val="bmpmono"/>
  <p:tag name="RES" val="1200"/>
  <p:tag name="BLEND" val="0"/>
  <p:tag name="TRANSPARENT" val="0"/>
  <p:tag name="TBUG" val="0"/>
  <p:tag name="ALLOWFS" val="0"/>
  <p:tag name="ORIGWIDTH" val="44"/>
  <p:tag name="PICTUREFILESIZE" val="2002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begin{document}&#10;\setlength{\unitlength}{3.0pt}&#10;\BasicMDeltaWInputsOutputsLabels{$G$}{$\Delta$}{$d_1$}{$z_1$}{$w_1$}{$w_2$}{$z_2$}{$d_2$}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9"/>
  <p:tag name="PICTUREFILESIZE" val="839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{\bf Observation:}  All closed-loop maps are additions/multiplications of 3 terms,&#10;\vspace*{-0.1in}&#10;\[&#10;G, \ \ \Delta, \ \ \left(I - G \Delta \right)^{-1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1700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\[&#10;\left[ \begin{array}{cc}&#10;\left(I - G \Delta \right)^{-1} &amp; \left( I - G \Delta \right)^{-1} G \\&#10;\Delta \left(I - G \Delta \right)^{-1} &amp; \Delta \left( I - G \Delta \right)^{-1} G \\&#10;\Delta \left(I - G \Delta \right)^{-1} &amp; I + \Delta \left( I - G \Delta \right)^{-1} G \\&#10;G \Delta \left(I - G \Delta \right)^{-1} &amp; \left( I - G \Delta \right)^{-1} G \\&#10;\end{array} \right]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86"/>
  <p:tag name="PICTUREFILESIZE" val="2117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\[&#10;\left[ \begin{array}{c}&#10;z_1 \\ w_1 \\ z_2 \\ w_2&#10;\end{array} \right] =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42"/>
  <p:tag name="PICTUREFILESIZE" val="268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\[&#10;\left[ \begin{array}{c}&#10;d_1 \\ d_2&#10;\end{array} \right]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7"/>
  <p:tag name="PICTUREFILESIZE" val="115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Hence, if $G$ and $\Delta$ are stable, the interconnection is stable if and only if &#10;$\left( I - G \Delta \right)^{-1}$ is stable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26"/>
  <p:tag name="PICTUREFILESIZE" val="1545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{\bf Theorem:}  Assume $G$ and $\Delta$ are stable, and $s_0 \in {\bf C}$ has&#10;${\rm Re}(s_0) \geq 0$.   The interconnection has a pole at $s = s_0$&#10;if and only if&#10;$\det \left( I - G(s_0) \Delta (s_0) \right) = 0$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25"/>
  <p:tag name="PICTUREFILESIZE" val="2388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input{PackardNewCommands.tex}&#10;\input{PackardFirstCommands.tex}&#10;\input{ControlLatexPictures.tex}&#10;\setlength{\textwidth}{4.5in}&#10;\setlength{\parindent}{0pt}&#10;\begin{document}&#10;{\bf Theorem:}  Assume $G$ and $\Delta$ are stable.   The interconnection has a pole at $s = j \bar \omega$&#10;if and only if&#10;$\det \left( I - G(j \bar \omega) \Delta (j \bar \omega) \right) = 0$.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324"/>
  <p:tag name="PICTUREFILESIZE" val="19827"/>
</p:tagLst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Courier New" pitchFamily="49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95342</TotalTime>
  <Words>1724</Words>
  <Application>Microsoft Office PowerPoint</Application>
  <PresentationFormat>On-screen Show (4:3)</PresentationFormat>
  <Paragraphs>465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Courier New</vt:lpstr>
      <vt:lpstr>Helvetica</vt:lpstr>
      <vt:lpstr>Times New Roman</vt:lpstr>
      <vt:lpstr>Default Design</vt:lpstr>
      <vt:lpstr>PowerPoint Presentation</vt:lpstr>
      <vt:lpstr>Multivariable Nyquist</vt:lpstr>
      <vt:lpstr>Multivariable Nyquist, 2 systems</vt:lpstr>
      <vt:lpstr>Multivariable Nyquist, usual plant/controller interpretation</vt:lpstr>
      <vt:lpstr>Effect of uncertainty at plant input</vt:lpstr>
      <vt:lpstr>Effect of uncertainty at plant input</vt:lpstr>
      <vt:lpstr>Effect of uncertainty at plant input</vt:lpstr>
      <vt:lpstr>Effect of uncertainty at plant input</vt:lpstr>
      <vt:lpstr>PowerPoint Presentation</vt:lpstr>
      <vt:lpstr>Effect of uncertainty at plant input</vt:lpstr>
      <vt:lpstr>Interpretation of Robustness Margin</vt:lpstr>
      <vt:lpstr>Interpretation of Robustness Margin</vt:lpstr>
      <vt:lpstr>Δ is in feedback with  </vt:lpstr>
      <vt:lpstr>Relation to distance of det(I+PC) to 0</vt:lpstr>
      <vt:lpstr>Richer, more expressive uncertainty models</vt:lpstr>
      <vt:lpstr>Richer, more expressive uncertainty models</vt:lpstr>
      <vt:lpstr>Transition from constant→dynamic uncertainty</vt:lpstr>
      <vt:lpstr>Real Dynamic models mimicking Complex numbers</vt:lpstr>
      <vt:lpstr>Relation between complex and real-rational uncertainty</vt:lpstr>
      <vt:lpstr>Relation between complex and real-rational uncertainty</vt:lpstr>
      <vt:lpstr>Stability of Feedback Interconnection</vt:lpstr>
      <vt:lpstr>Real Dynamic models mimicking Complex matrices</vt:lpstr>
      <vt:lpstr>Multiplicative uncertainty robustness margin</vt:lpstr>
      <vt:lpstr>Uncertainty at plant input: alternative models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pack</dc:creator>
  <cp:lastModifiedBy>musyn</cp:lastModifiedBy>
  <cp:revision>1488</cp:revision>
  <cp:lastPrinted>2002-02-07T21:57:48Z</cp:lastPrinted>
  <dcterms:created xsi:type="dcterms:W3CDTF">2002-02-04T23:44:43Z</dcterms:created>
  <dcterms:modified xsi:type="dcterms:W3CDTF">2014-02-11T17:54:06Z</dcterms:modified>
</cp:coreProperties>
</file>