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tags/tag18.xml" ContentType="application/vnd.openxmlformats-officedocument.presentationml.tags+xml"/>
  <Override PartName="/ppt/notesSlides/notesSlide6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8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9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0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1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2.xml" ContentType="application/vnd.openxmlformats-officedocument.presentationml.notesSlide+xml"/>
  <Override PartName="/ppt/tags/tag38.xml" ContentType="application/vnd.openxmlformats-officedocument.presentationml.tags+xml"/>
  <Override PartName="/ppt/notesSlides/notesSlide13.xml" ContentType="application/vnd.openxmlformats-officedocument.presentationml.notesSlide+xml"/>
  <Override PartName="/ppt/tags/tag39.xml" ContentType="application/vnd.openxmlformats-officedocument.presentationml.tags+xml"/>
  <Override PartName="/ppt/notesSlides/notesSlide14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5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6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7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18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9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20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21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742" r:id="rId2"/>
    <p:sldId id="789" r:id="rId3"/>
    <p:sldId id="790" r:id="rId4"/>
    <p:sldId id="804" r:id="rId5"/>
    <p:sldId id="791" r:id="rId6"/>
    <p:sldId id="796" r:id="rId7"/>
    <p:sldId id="797" r:id="rId8"/>
    <p:sldId id="798" r:id="rId9"/>
    <p:sldId id="799" r:id="rId10"/>
    <p:sldId id="809" r:id="rId11"/>
    <p:sldId id="806" r:id="rId12"/>
    <p:sldId id="807" r:id="rId13"/>
    <p:sldId id="728" r:id="rId14"/>
    <p:sldId id="698" r:id="rId15"/>
    <p:sldId id="812" r:id="rId16"/>
    <p:sldId id="813" r:id="rId17"/>
    <p:sldId id="699" r:id="rId18"/>
    <p:sldId id="700" r:id="rId19"/>
    <p:sldId id="708" r:id="rId20"/>
    <p:sldId id="800" r:id="rId21"/>
    <p:sldId id="803" r:id="rId22"/>
    <p:sldId id="810" r:id="rId23"/>
    <p:sldId id="727" r:id="rId24"/>
  </p:sldIdLst>
  <p:sldSz cx="9144000" cy="6858000" type="screen4x3"/>
  <p:notesSz cx="7315200" cy="9601200"/>
  <p:embeddedFontLst>
    <p:embeddedFont>
      <p:font typeface="CMMI10" panose="020B0500000000000000" pitchFamily="34" charset="0"/>
      <p:regular r:id="rId27"/>
    </p:embeddedFont>
    <p:embeddedFont>
      <p:font typeface="CMR10" panose="020B0500000000000000" pitchFamily="34" charset="0"/>
      <p:regular r:id="rId28"/>
    </p:embeddedFont>
    <p:embeddedFont>
      <p:font typeface="Cambria Math" panose="02040503050406030204" pitchFamily="18" charset="0"/>
      <p:regular r:id="rId29"/>
    </p:embeddedFont>
    <p:embeddedFont>
      <p:font typeface="CMSY10ORIG" panose="020B0500000000000000" pitchFamily="34" charset="0"/>
      <p:regular r:id="rId30"/>
    </p:embeddedFont>
  </p:embeddedFontLst>
  <p:custDataLst>
    <p:tags r:id="rId3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5pPr>
    <a:lvl6pPr marL="2286000" algn="l" defTabSz="914400" rtl="0" eaLnBrk="1" latinLnBrk="0" hangingPunct="1"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6pPr>
    <a:lvl7pPr marL="2743200" algn="l" defTabSz="914400" rtl="0" eaLnBrk="1" latinLnBrk="0" hangingPunct="1"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7pPr>
    <a:lvl8pPr marL="3200400" algn="l" defTabSz="914400" rtl="0" eaLnBrk="1" latinLnBrk="0" hangingPunct="1"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8pPr>
    <a:lvl9pPr marL="3657600" algn="l" defTabSz="914400" rtl="0" eaLnBrk="1" latinLnBrk="0" hangingPunct="1"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9900"/>
    <a:srgbClr val="FF0000"/>
    <a:srgbClr val="FF9900"/>
    <a:srgbClr val="55E23E"/>
    <a:srgbClr val="FF7C80"/>
    <a:srgbClr val="3399FF"/>
    <a:srgbClr val="0066FF"/>
    <a:srgbClr val="00CC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994" autoAdjust="0"/>
    <p:restoredTop sz="94660" autoAdjust="0"/>
  </p:normalViewPr>
  <p:slideViewPr>
    <p:cSldViewPr snapToGrid="0">
      <p:cViewPr>
        <p:scale>
          <a:sx n="70" d="100"/>
          <a:sy n="70" d="100"/>
        </p:scale>
        <p:origin x="-594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360"/>
    </p:cViewPr>
  </p:sorterViewPr>
  <p:notesViewPr>
    <p:cSldViewPr snapToGrid="0">
      <p:cViewPr varScale="1">
        <p:scale>
          <a:sx n="85" d="100"/>
          <a:sy n="85" d="100"/>
        </p:scale>
        <p:origin x="-1956" y="-72"/>
      </p:cViewPr>
      <p:guideLst>
        <p:guide orient="horz" pos="3023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794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t" anchorCtr="0" compatLnSpc="1">
            <a:prstTxWarp prst="textNoShape">
              <a:avLst/>
            </a:prstTxWarp>
          </a:bodyPr>
          <a:lstStyle>
            <a:lvl1pPr defTabSz="966788">
              <a:defRPr sz="120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6550" y="0"/>
            <a:ext cx="3168650" cy="4794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t" anchorCtr="0" compatLnSpc="1">
            <a:prstTxWarp prst="textNoShape">
              <a:avLst/>
            </a:prstTxWarp>
          </a:bodyPr>
          <a:lstStyle>
            <a:lvl1pPr algn="r" defTabSz="966788">
              <a:defRPr sz="120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68650" cy="4794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b" anchorCtr="0" compatLnSpc="1">
            <a:prstTxWarp prst="textNoShape">
              <a:avLst/>
            </a:prstTxWarp>
          </a:bodyPr>
          <a:lstStyle>
            <a:lvl1pPr defTabSz="966788">
              <a:defRPr sz="120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6550" y="9121775"/>
            <a:ext cx="3168650" cy="4794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b" anchorCtr="0" compatLnSpc="1">
            <a:prstTxWarp prst="textNoShape">
              <a:avLst/>
            </a:prstTxWarp>
          </a:bodyPr>
          <a:lstStyle>
            <a:lvl1pPr algn="r" defTabSz="966788">
              <a:defRPr sz="120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BAC1A6EE-0ACB-4208-BCFC-B0DE2B7B7F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3096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719138" cy="2778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none" lIns="96658" tIns="48329" rIns="96658" bIns="48329" numCol="1" anchor="t" anchorCtr="0" compatLnSpc="1">
            <a:prstTxWarp prst="textNoShape">
              <a:avLst/>
            </a:prstTxWarp>
            <a:spAutoFit/>
          </a:bodyPr>
          <a:lstStyle>
            <a:lvl1pPr defTabSz="966788">
              <a:defRPr sz="120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6450013" y="0"/>
            <a:ext cx="865187" cy="2778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none" lIns="96658" tIns="48329" rIns="96658" bIns="48329" numCol="1" anchor="t" anchorCtr="0" compatLnSpc="1">
            <a:prstTxWarp prst="textNoShape">
              <a:avLst/>
            </a:prstTxWarp>
            <a:spAutoFit/>
          </a:bodyPr>
          <a:lstStyle>
            <a:lvl1pPr algn="r" defTabSz="966788">
              <a:defRPr sz="120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20725"/>
            <a:ext cx="4799012" cy="3598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59300"/>
            <a:ext cx="2655888" cy="12303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none" lIns="96658" tIns="48329" rIns="96658" bIns="48329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23388"/>
            <a:ext cx="660400" cy="2778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none" lIns="96658" tIns="48329" rIns="96658" bIns="48329" numCol="1" anchor="b" anchorCtr="0" compatLnSpc="1">
            <a:prstTxWarp prst="textNoShape">
              <a:avLst/>
            </a:prstTxWarp>
            <a:spAutoFit/>
          </a:bodyPr>
          <a:lstStyle>
            <a:lvl1pPr defTabSz="966788">
              <a:defRPr sz="120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943725" y="9323388"/>
            <a:ext cx="371475" cy="2778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none" lIns="96658" tIns="48329" rIns="96658" bIns="48329" numCol="1" anchor="b" anchorCtr="0" compatLnSpc="1">
            <a:prstTxWarp prst="textNoShape">
              <a:avLst/>
            </a:prstTxWarp>
            <a:spAutoFit/>
          </a:bodyPr>
          <a:lstStyle>
            <a:lvl1pPr algn="r" defTabSz="966788">
              <a:defRPr sz="120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1C69692B-FB1F-4163-8F3A-B97FBFFED4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3547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AB443-A044-450B-8999-CBB700DCB4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8BB91-2891-418A-8120-67C9470AE2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52400"/>
            <a:ext cx="2209800" cy="6477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6477000" cy="6477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39562-A20B-452A-8FF0-6A7AAFB842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19026-C754-411D-B1F9-5DD533C629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3589F-B307-4B37-83D0-317D57D5CC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762000"/>
            <a:ext cx="4343400" cy="586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762000"/>
            <a:ext cx="4343400" cy="586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9E544-2F18-4A66-B4DB-F470D51354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7A9FB-858D-4328-A738-5923527EA2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E130B-C6CB-40B0-9E9C-E8C6982D28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F598A-1CE0-4F29-877D-7789A4ED62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0917A-46EC-497A-BFB4-CDBF40EBDF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38354-FB45-402F-9CE7-D930154C3C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62063" y="152400"/>
            <a:ext cx="6596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762000"/>
            <a:ext cx="88392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7E72F9D-0249-4B38-8C7F-3130C0DE94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FFFF00"/>
          </a:solidFill>
          <a:latin typeface="+mn-lt"/>
          <a:ea typeface="+mn-ea"/>
          <a:cs typeface="+mn-cs"/>
        </a:defRPr>
      </a:lvl1pPr>
      <a:lvl2pPr marL="628650" indent="-1714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FFFF00"/>
          </a:solidFill>
          <a:latin typeface="+mn-lt"/>
        </a:defRPr>
      </a:lvl2pPr>
      <a:lvl3pPr marL="1084263" indent="-169863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FFFF00"/>
          </a:solidFill>
          <a:latin typeface="+mn-lt"/>
        </a:defRPr>
      </a:lvl3pPr>
      <a:lvl4pPr marL="1546225" indent="-174625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FFFF00"/>
          </a:solidFill>
          <a:latin typeface="+mn-lt"/>
        </a:defRPr>
      </a:lvl4pPr>
      <a:lvl5pPr marL="2001838" indent="-173038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rgbClr val="FFFF00"/>
          </a:solidFill>
          <a:latin typeface="+mn-lt"/>
        </a:defRPr>
      </a:lvl5pPr>
      <a:lvl6pPr marL="2459038" indent="-173038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rgbClr val="FFFF00"/>
          </a:solidFill>
          <a:latin typeface="+mn-lt"/>
        </a:defRPr>
      </a:lvl6pPr>
      <a:lvl7pPr marL="2916238" indent="-173038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rgbClr val="FFFF00"/>
          </a:solidFill>
          <a:latin typeface="+mn-lt"/>
        </a:defRPr>
      </a:lvl7pPr>
      <a:lvl8pPr marL="3373438" indent="-173038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rgbClr val="FFFF00"/>
          </a:solidFill>
          <a:latin typeface="+mn-lt"/>
        </a:defRPr>
      </a:lvl8pPr>
      <a:lvl9pPr marL="3830638" indent="-173038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rgbClr val="FFFF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hyperlink" Target="http://creativecommons.org/licenses/by-nc-sa/3.0/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" Type="http://schemas.openxmlformats.org/officeDocument/2006/relationships/tags" Target="../tags/tag30.xml"/><Relationship Id="rId16" Type="http://schemas.openxmlformats.org/officeDocument/2006/relationships/image" Target="../media/image30.png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notesSlide" Target="../notesSlides/notesSlide12.xml"/><Relationship Id="rId5" Type="http://schemas.openxmlformats.org/officeDocument/2006/relationships/tags" Target="../tags/tag33.xml"/><Relationship Id="rId15" Type="http://schemas.openxmlformats.org/officeDocument/2006/relationships/image" Target="../media/image29.png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tags" Target="../tags/tag44.xml"/><Relationship Id="rId7" Type="http://schemas.openxmlformats.org/officeDocument/2006/relationships/notesSlide" Target="../notesSlides/notesSlide16.xml"/><Relationship Id="rId12" Type="http://schemas.openxmlformats.org/officeDocument/2006/relationships/image" Target="../media/image39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8.png"/><Relationship Id="rId5" Type="http://schemas.openxmlformats.org/officeDocument/2006/relationships/tags" Target="../tags/tag46.xml"/><Relationship Id="rId10" Type="http://schemas.openxmlformats.org/officeDocument/2006/relationships/image" Target="../media/image37.png"/><Relationship Id="rId4" Type="http://schemas.openxmlformats.org/officeDocument/2006/relationships/tags" Target="../tags/tag45.xml"/><Relationship Id="rId9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tags" Target="../tags/tag49.xml"/><Relationship Id="rId7" Type="http://schemas.openxmlformats.org/officeDocument/2006/relationships/image" Target="../media/image40.pn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3.png"/><Relationship Id="rId4" Type="http://schemas.openxmlformats.org/officeDocument/2006/relationships/tags" Target="../tags/tag50.xml"/><Relationship Id="rId9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tags" Target="../tags/tag53.xml"/><Relationship Id="rId7" Type="http://schemas.openxmlformats.org/officeDocument/2006/relationships/notesSlide" Target="../notesSlides/notesSlide18.xml"/><Relationship Id="rId12" Type="http://schemas.openxmlformats.org/officeDocument/2006/relationships/image" Target="../media/image46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42.png"/><Relationship Id="rId5" Type="http://schemas.openxmlformats.org/officeDocument/2006/relationships/tags" Target="../tags/tag55.xml"/><Relationship Id="rId10" Type="http://schemas.openxmlformats.org/officeDocument/2006/relationships/image" Target="../media/image41.png"/><Relationship Id="rId4" Type="http://schemas.openxmlformats.org/officeDocument/2006/relationships/tags" Target="../tags/tag54.xml"/><Relationship Id="rId9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58.xml"/><Relationship Id="rId7" Type="http://schemas.openxmlformats.org/officeDocument/2006/relationships/image" Target="../media/image41.pn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image" Target="../media/image47.pn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.xml"/><Relationship Id="rId7" Type="http://schemas.openxmlformats.org/officeDocument/2006/relationships/image" Target="../media/image2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5.png"/><Relationship Id="rId4" Type="http://schemas.openxmlformats.org/officeDocument/2006/relationships/tags" Target="../tags/tag6.xml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tags" Target="../tags/tag61.xml"/><Relationship Id="rId7" Type="http://schemas.openxmlformats.org/officeDocument/2006/relationships/notesSlide" Target="../notesSlides/notesSlide20.xml"/><Relationship Id="rId12" Type="http://schemas.openxmlformats.org/officeDocument/2006/relationships/image" Target="../media/image52.pn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51.png"/><Relationship Id="rId5" Type="http://schemas.openxmlformats.org/officeDocument/2006/relationships/tags" Target="../tags/tag63.xml"/><Relationship Id="rId10" Type="http://schemas.openxmlformats.org/officeDocument/2006/relationships/image" Target="../media/image50.png"/><Relationship Id="rId4" Type="http://schemas.openxmlformats.org/officeDocument/2006/relationships/tags" Target="../tags/tag62.xml"/><Relationship Id="rId9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tags" Target="../tags/tag66.xml"/><Relationship Id="rId7" Type="http://schemas.openxmlformats.org/officeDocument/2006/relationships/image" Target="../media/image54.pn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image" Target="../media/image53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image" Target="../media/image56.png"/><Relationship Id="rId5" Type="http://schemas.openxmlformats.org/officeDocument/2006/relationships/image" Target="../media/image53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9.xml"/><Relationship Id="rId7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2.xml"/><Relationship Id="rId7" Type="http://schemas.openxmlformats.org/officeDocument/2006/relationships/notesSlide" Target="../notesSlides/notesSlide4.xml"/><Relationship Id="rId12" Type="http://schemas.openxmlformats.org/officeDocument/2006/relationships/image" Target="../media/image11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0.png"/><Relationship Id="rId5" Type="http://schemas.openxmlformats.org/officeDocument/2006/relationships/tags" Target="../tags/tag14.xml"/><Relationship Id="rId10" Type="http://schemas.openxmlformats.org/officeDocument/2006/relationships/image" Target="../media/image9.png"/><Relationship Id="rId4" Type="http://schemas.openxmlformats.org/officeDocument/2006/relationships/tags" Target="../tags/tag13.xml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7.xml"/><Relationship Id="rId7" Type="http://schemas.openxmlformats.org/officeDocument/2006/relationships/image" Target="../media/image13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 bwMode="auto">
          <a:xfrm>
            <a:off x="0" y="52520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79546" y="3167390"/>
            <a:ext cx="45849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solcomplex2realDefinite.tex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3"/>
              <p:cNvSpPr txBox="1">
                <a:spLocks noChangeArrowheads="1"/>
              </p:cNvSpPr>
              <p:nvPr/>
            </p:nvSpPr>
            <p:spPr bwMode="black">
              <a:xfrm>
                <a:off x="154672" y="990607"/>
                <a:ext cx="8839200" cy="3308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342900" marR="0" lvl="0" indent="-34290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4800" kern="0" dirty="0" smtClean="0">
                    <a:solidFill>
                      <a:schemeClr val="tx1"/>
                    </a:solidFill>
                    <a:latin typeface="+mn-lt"/>
                    <a:cs typeface="Arial" pitchFamily="34" charset="0"/>
                  </a:rPr>
                  <a:t>Introduction </a:t>
                </a:r>
                <a:r>
                  <a:rPr lang="en-US" sz="4800" kern="0" dirty="0" smtClean="0">
                    <a:solidFill>
                      <a:schemeClr val="tx1"/>
                    </a:solidFill>
                    <a:latin typeface="+mn-lt"/>
                    <a:cs typeface="Arial" pitchFamily="34" charset="0"/>
                  </a:rPr>
                  <a:t>to the SSV (</a:t>
                </a:r>
                <a14:m>
                  <m:oMath xmlns:m="http://schemas.openxmlformats.org/officeDocument/2006/math">
                    <m:r>
                      <a:rPr lang="en-US" sz="4800" i="1" kern="0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𝜇</m:t>
                    </m:r>
                    <m:r>
                      <a:rPr lang="en-US" sz="4800" b="0" i="1" kern="0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)</m:t>
                    </m:r>
                  </m:oMath>
                </a14:m>
                <a:endParaRPr lang="en-US" sz="4800" b="0" kern="0" dirty="0" smtClean="0">
                  <a:solidFill>
                    <a:schemeClr val="tx1"/>
                  </a:solidFill>
                  <a:latin typeface="+mn-lt"/>
                  <a:ea typeface="Cambria Math"/>
                  <a:cs typeface="Arial" pitchFamily="34" charset="0"/>
                </a:endParaRPr>
              </a:p>
              <a:p>
                <a:pPr marL="342900" marR="0" lvl="0" indent="-34290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sz="4000" kern="0" dirty="0" smtClean="0">
                  <a:solidFill>
                    <a:schemeClr val="tx1"/>
                  </a:solidFill>
                  <a:latin typeface="+mn-lt"/>
                  <a:cs typeface="Arial" pitchFamily="34" charset="0"/>
                </a:endParaRPr>
              </a:p>
            </p:txBody>
          </p:sp>
        </mc:Choice>
        <mc:Fallback>
          <p:sp>
            <p:nvSpPr>
              <p:cNvPr id="8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black">
              <a:xfrm>
                <a:off x="154672" y="990607"/>
                <a:ext cx="8839200" cy="3308444"/>
              </a:xfrm>
              <a:prstGeom prst="rect">
                <a:avLst/>
              </a:prstGeom>
              <a:blipFill rotWithShape="1">
                <a:blip r:embed="rId4"/>
                <a:stretch>
                  <a:fillRect t="-4428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>
            <p:custDataLst>
              <p:tags r:id="rId1"/>
            </p:custDataLst>
          </p:nvPr>
        </p:nvSpPr>
        <p:spPr>
          <a:xfrm>
            <a:off x="0" y="7112000"/>
            <a:ext cx="9144000" cy="13849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mtClean="0"/>
              <a:t>TexPoint fonts used in EMF. </a:t>
            </a:r>
          </a:p>
          <a:p>
            <a:r>
              <a:rPr lang="en-US" smtClean="0"/>
              <a:t>Read the TexPoint manual before you delete this box.: </a:t>
            </a:r>
            <a:r>
              <a:rPr lang="en-US" smtClean="0">
                <a:latin typeface="CMR10"/>
              </a:rPr>
              <a:t>A</a:t>
            </a:r>
            <a:r>
              <a:rPr lang="en-US" smtClean="0">
                <a:latin typeface="CMMI10"/>
              </a:rPr>
              <a:t>A</a:t>
            </a:r>
            <a:r>
              <a:rPr lang="en-US" smtClean="0">
                <a:latin typeface="CMSY10ORIG"/>
              </a:rPr>
              <a:t>A</a:t>
            </a:r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18362" y="5609223"/>
            <a:ext cx="88028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Copyright 2007-14, MUSYN.  This work is licensed under the Creative Commons Attribution- </a:t>
            </a:r>
            <a:r>
              <a:rPr lang="en-US" sz="1400" dirty="0" err="1" smtClean="0">
                <a:solidFill>
                  <a:schemeClr val="tx1"/>
                </a:solidFill>
              </a:rPr>
              <a:t>NonCommercial-ShareAlike</a:t>
            </a:r>
            <a:r>
              <a:rPr lang="en-US" sz="1400" dirty="0" smtClean="0">
                <a:solidFill>
                  <a:schemeClr val="tx1"/>
                </a:solidFill>
              </a:rPr>
              <a:t> 3.0 </a:t>
            </a:r>
            <a:r>
              <a:rPr lang="en-US" sz="1400" dirty="0" err="1" smtClean="0">
                <a:solidFill>
                  <a:schemeClr val="tx1"/>
                </a:solidFill>
              </a:rPr>
              <a:t>Unported</a:t>
            </a:r>
            <a:r>
              <a:rPr lang="en-US" sz="1400" dirty="0" smtClean="0">
                <a:solidFill>
                  <a:schemeClr val="tx1"/>
                </a:solidFill>
              </a:rPr>
              <a:t> License. To view a copy of this license, visit </a:t>
            </a: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hlinkClick r:id="rId5"/>
              </a:rPr>
              <a:t>http://creativecommons.org/licenses/by-nc-sa/3.0/</a:t>
            </a: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</a:rPr>
              <a:t>or send a letter to Creative Commons, 444 Castro Street, Suite 900, Mountain View, California, 94041, USA.    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300254" y="38440"/>
            <a:ext cx="8533196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Relations: Structured Singular Value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7980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984" y="5618464"/>
            <a:ext cx="5974204" cy="83886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Picture 2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756235" y="732544"/>
            <a:ext cx="6527148" cy="4216814"/>
          </a:xfrm>
          <a:prstGeom prst="rect">
            <a:avLst/>
          </a:prstGeom>
          <a:noFill/>
          <a:ln/>
          <a:effectLst/>
        </p:spPr>
      </p:pic>
      <p:sp>
        <p:nvSpPr>
          <p:cNvPr id="25" name="Rectangle 24"/>
          <p:cNvSpPr/>
          <p:nvPr/>
        </p:nvSpPr>
        <p:spPr bwMode="auto">
          <a:xfrm>
            <a:off x="614149" y="2333765"/>
            <a:ext cx="6987654" cy="2729552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616421" y="5500047"/>
            <a:ext cx="6987654" cy="1107766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50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1269236" y="27296"/>
            <a:ext cx="4299042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Continuity results for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7980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415636" y="814431"/>
            <a:ext cx="8084634" cy="5160437"/>
          </a:xfrm>
          <a:prstGeom prst="rect">
            <a:avLst/>
          </a:prstGeom>
          <a:noFill/>
          <a:ln/>
          <a:effectLst/>
        </p:spPr>
      </p:pic>
      <p:pic>
        <p:nvPicPr>
          <p:cNvPr id="11" name="Picture 10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4942694" y="109184"/>
            <a:ext cx="2307508" cy="308282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177300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955332" y="27296"/>
            <a:ext cx="4299042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Example of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7980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4" name="Straight Connector 13"/>
          <p:cNvCxnSpPr/>
          <p:nvPr/>
        </p:nvCxnSpPr>
        <p:spPr bwMode="auto">
          <a:xfrm>
            <a:off x="234367" y="1965619"/>
            <a:ext cx="2426940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grpSp>
        <p:nvGrpSpPr>
          <p:cNvPr id="3" name="Group 22"/>
          <p:cNvGrpSpPr/>
          <p:nvPr/>
        </p:nvGrpSpPr>
        <p:grpSpPr>
          <a:xfrm>
            <a:off x="3430271" y="793841"/>
            <a:ext cx="2426940" cy="2322390"/>
            <a:chOff x="5133920" y="1257865"/>
            <a:chExt cx="3807725" cy="3698543"/>
          </a:xfrm>
        </p:grpSpPr>
        <p:cxnSp>
          <p:nvCxnSpPr>
            <p:cNvPr id="24" name="Straight Connector 23"/>
            <p:cNvCxnSpPr/>
            <p:nvPr/>
          </p:nvCxnSpPr>
          <p:spPr bwMode="auto">
            <a:xfrm rot="5400000">
              <a:off x="5031562" y="3107137"/>
              <a:ext cx="3698543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cxnSp>
          <p:nvCxnSpPr>
            <p:cNvPr id="25" name="Straight Connector 24"/>
            <p:cNvCxnSpPr/>
            <p:nvPr/>
          </p:nvCxnSpPr>
          <p:spPr bwMode="auto">
            <a:xfrm>
              <a:off x="5133920" y="3127609"/>
              <a:ext cx="3807725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</p:grpSp>
      <p:sp>
        <p:nvSpPr>
          <p:cNvPr id="35" name="Oval 34"/>
          <p:cNvSpPr/>
          <p:nvPr/>
        </p:nvSpPr>
        <p:spPr bwMode="auto">
          <a:xfrm>
            <a:off x="4490067" y="1910687"/>
            <a:ext cx="109182" cy="109182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pic>
        <p:nvPicPr>
          <p:cNvPr id="56" name="Picture 55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3221940" y="2586075"/>
            <a:ext cx="5416912" cy="573530"/>
          </a:xfrm>
          <a:prstGeom prst="rect">
            <a:avLst/>
          </a:prstGeom>
          <a:noFill/>
          <a:ln/>
          <a:effectLst/>
        </p:spPr>
      </p:pic>
      <p:pic>
        <p:nvPicPr>
          <p:cNvPr id="61" name="Picture 60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4837086" y="6063381"/>
            <a:ext cx="3979187" cy="574167"/>
          </a:xfrm>
          <a:prstGeom prst="rect">
            <a:avLst/>
          </a:prstGeom>
          <a:noFill/>
          <a:ln/>
          <a:effectLst/>
        </p:spPr>
      </p:pic>
      <p:pic>
        <p:nvPicPr>
          <p:cNvPr id="55" name="Picture 54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2387371" y="2079009"/>
            <a:ext cx="494115" cy="309053"/>
          </a:xfrm>
          <a:prstGeom prst="rect">
            <a:avLst/>
          </a:prstGeom>
          <a:noFill/>
          <a:ln/>
          <a:effectLst/>
        </p:spPr>
      </p:pic>
      <p:pic>
        <p:nvPicPr>
          <p:cNvPr id="57" name="Picture 5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/>
          <a:stretch>
            <a:fillRect/>
          </a:stretch>
        </p:blipFill>
        <p:spPr bwMode="auto">
          <a:xfrm>
            <a:off x="5278718" y="984917"/>
            <a:ext cx="493499" cy="308668"/>
          </a:xfrm>
          <a:prstGeom prst="rect">
            <a:avLst/>
          </a:prstGeom>
          <a:noFill/>
          <a:ln/>
          <a:effectLst/>
        </p:spPr>
      </p:pic>
      <p:grpSp>
        <p:nvGrpSpPr>
          <p:cNvPr id="6" name="Group 41"/>
          <p:cNvGrpSpPr/>
          <p:nvPr/>
        </p:nvGrpSpPr>
        <p:grpSpPr>
          <a:xfrm>
            <a:off x="3432590" y="4208144"/>
            <a:ext cx="2426940" cy="2322390"/>
            <a:chOff x="5133920" y="1257865"/>
            <a:chExt cx="3807725" cy="3698543"/>
          </a:xfrm>
        </p:grpSpPr>
        <p:cxnSp>
          <p:nvCxnSpPr>
            <p:cNvPr id="43" name="Straight Connector 42"/>
            <p:cNvCxnSpPr/>
            <p:nvPr/>
          </p:nvCxnSpPr>
          <p:spPr bwMode="auto">
            <a:xfrm rot="5400000">
              <a:off x="5031562" y="3107137"/>
              <a:ext cx="3698543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cxnSp>
          <p:nvCxnSpPr>
            <p:cNvPr id="44" name="Straight Connector 43"/>
            <p:cNvCxnSpPr/>
            <p:nvPr/>
          </p:nvCxnSpPr>
          <p:spPr bwMode="auto">
            <a:xfrm>
              <a:off x="5133920" y="3127609"/>
              <a:ext cx="3807725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</p:grpSp>
      <p:pic>
        <p:nvPicPr>
          <p:cNvPr id="65" name="Picture 64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 cstate="print"/>
          <a:stretch>
            <a:fillRect/>
          </a:stretch>
        </p:blipFill>
        <p:spPr bwMode="auto">
          <a:xfrm>
            <a:off x="5281037" y="4262742"/>
            <a:ext cx="493499" cy="308668"/>
          </a:xfrm>
          <a:prstGeom prst="rect">
            <a:avLst/>
          </a:prstGeom>
          <a:noFill/>
          <a:ln/>
          <a:effectLst/>
        </p:spPr>
      </p:pic>
      <p:sp>
        <p:nvSpPr>
          <p:cNvPr id="46" name="Oval 45"/>
          <p:cNvSpPr/>
          <p:nvPr/>
        </p:nvSpPr>
        <p:spPr bwMode="auto">
          <a:xfrm>
            <a:off x="4492386" y="5324990"/>
            <a:ext cx="109182" cy="109182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47" name="Oval 46"/>
          <p:cNvSpPr>
            <a:spLocks noChangeAspect="1"/>
          </p:cNvSpPr>
          <p:nvPr/>
        </p:nvSpPr>
        <p:spPr bwMode="auto">
          <a:xfrm>
            <a:off x="4003347" y="4831306"/>
            <a:ext cx="1086962" cy="1086962"/>
          </a:xfrm>
          <a:prstGeom prst="ellips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2257110" y="1915378"/>
            <a:ext cx="109182" cy="109182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1966824" y="5333635"/>
            <a:ext cx="109182" cy="109182"/>
          </a:xfrm>
          <a:prstGeom prst="ellipse">
            <a:avLst/>
          </a:prstGeom>
          <a:solidFill>
            <a:srgbClr val="55E23E"/>
          </a:solidFill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3987730" y="5123037"/>
            <a:ext cx="109182" cy="109182"/>
          </a:xfrm>
          <a:prstGeom prst="ellipse">
            <a:avLst/>
          </a:prstGeom>
          <a:solidFill>
            <a:srgbClr val="55E23E"/>
          </a:solidFill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pic>
        <p:nvPicPr>
          <p:cNvPr id="54" name="Picture 53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 cstate="print"/>
          <a:stretch>
            <a:fillRect/>
          </a:stretch>
        </p:blipFill>
        <p:spPr bwMode="auto">
          <a:xfrm>
            <a:off x="2219299" y="1069080"/>
            <a:ext cx="2271263" cy="500003"/>
          </a:xfrm>
          <a:prstGeom prst="rect">
            <a:avLst/>
          </a:prstGeom>
          <a:noFill/>
          <a:ln/>
          <a:effectLst/>
        </p:spPr>
      </p:pic>
      <p:pic>
        <p:nvPicPr>
          <p:cNvPr id="59" name="Picture 58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 cstate="print"/>
          <a:stretch>
            <a:fillRect/>
          </a:stretch>
        </p:blipFill>
        <p:spPr bwMode="auto">
          <a:xfrm>
            <a:off x="1948407" y="6107379"/>
            <a:ext cx="2271684" cy="478842"/>
          </a:xfrm>
          <a:prstGeom prst="rect">
            <a:avLst/>
          </a:prstGeom>
          <a:noFill/>
          <a:ln/>
          <a:effectLst/>
        </p:spPr>
      </p:pic>
      <p:pic>
        <p:nvPicPr>
          <p:cNvPr id="58" name="Picture 57" descr="TP_tmp.emf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 cstate="print"/>
          <a:stretch>
            <a:fillRect/>
          </a:stretch>
        </p:blipFill>
        <p:spPr bwMode="auto">
          <a:xfrm>
            <a:off x="4080435" y="93372"/>
            <a:ext cx="3149982" cy="384297"/>
          </a:xfrm>
          <a:prstGeom prst="rect">
            <a:avLst/>
          </a:prstGeom>
          <a:noFill/>
          <a:ln/>
          <a:effectLst/>
        </p:spPr>
      </p:pic>
      <p:cxnSp>
        <p:nvCxnSpPr>
          <p:cNvPr id="60" name="Straight Connector 59"/>
          <p:cNvCxnSpPr/>
          <p:nvPr/>
        </p:nvCxnSpPr>
        <p:spPr bwMode="auto">
          <a:xfrm>
            <a:off x="0" y="3589362"/>
            <a:ext cx="9144000" cy="0"/>
          </a:xfrm>
          <a:prstGeom prst="line">
            <a:avLst/>
          </a:prstGeom>
          <a:noFill/>
          <a:ln w="381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2" name="TextBox 61"/>
          <p:cNvSpPr txBox="1"/>
          <p:nvPr/>
        </p:nvSpPr>
        <p:spPr>
          <a:xfrm>
            <a:off x="6400799" y="3589361"/>
            <a:ext cx="2729553" cy="646331"/>
          </a:xfrm>
          <a:prstGeom prst="rect">
            <a:avLst/>
          </a:prstGeom>
          <a:noFill/>
          <a:ln w="3810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There are complex blocks, and they “matter”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63" name="Freeform 62"/>
          <p:cNvSpPr/>
          <p:nvPr/>
        </p:nvSpPr>
        <p:spPr bwMode="auto">
          <a:xfrm>
            <a:off x="7424382" y="409433"/>
            <a:ext cx="1574042" cy="3357349"/>
          </a:xfrm>
          <a:custGeom>
            <a:avLst/>
            <a:gdLst>
              <a:gd name="connsiteX0" fmla="*/ 0 w 1574042"/>
              <a:gd name="connsiteY0" fmla="*/ 0 h 3357349"/>
              <a:gd name="connsiteX1" fmla="*/ 573206 w 1574042"/>
              <a:gd name="connsiteY1" fmla="*/ 423080 h 3357349"/>
              <a:gd name="connsiteX2" fmla="*/ 1023582 w 1574042"/>
              <a:gd name="connsiteY2" fmla="*/ 846161 h 3357349"/>
              <a:gd name="connsiteX3" fmla="*/ 1323833 w 1574042"/>
              <a:gd name="connsiteY3" fmla="*/ 1310185 h 3357349"/>
              <a:gd name="connsiteX4" fmla="*/ 1514902 w 1574042"/>
              <a:gd name="connsiteY4" fmla="*/ 1965277 h 3357349"/>
              <a:gd name="connsiteX5" fmla="*/ 1569493 w 1574042"/>
              <a:gd name="connsiteY5" fmla="*/ 2470245 h 3357349"/>
              <a:gd name="connsiteX6" fmla="*/ 1542197 w 1574042"/>
              <a:gd name="connsiteY6" fmla="*/ 3057098 h 3357349"/>
              <a:gd name="connsiteX7" fmla="*/ 1501254 w 1574042"/>
              <a:gd name="connsiteY7" fmla="*/ 3357349 h 3357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74042" h="3357349">
                <a:moveTo>
                  <a:pt x="0" y="0"/>
                </a:moveTo>
                <a:cubicBezTo>
                  <a:pt x="201304" y="141026"/>
                  <a:pt x="402609" y="282053"/>
                  <a:pt x="573206" y="423080"/>
                </a:cubicBezTo>
                <a:cubicBezTo>
                  <a:pt x="743803" y="564107"/>
                  <a:pt x="898478" y="698310"/>
                  <a:pt x="1023582" y="846161"/>
                </a:cubicBezTo>
                <a:cubicBezTo>
                  <a:pt x="1148686" y="994012"/>
                  <a:pt x="1241946" y="1123666"/>
                  <a:pt x="1323833" y="1310185"/>
                </a:cubicBezTo>
                <a:cubicBezTo>
                  <a:pt x="1405720" y="1496704"/>
                  <a:pt x="1473959" y="1771934"/>
                  <a:pt x="1514902" y="1965277"/>
                </a:cubicBezTo>
                <a:cubicBezTo>
                  <a:pt x="1555845" y="2158620"/>
                  <a:pt x="1564944" y="2288275"/>
                  <a:pt x="1569493" y="2470245"/>
                </a:cubicBezTo>
                <a:cubicBezTo>
                  <a:pt x="1574042" y="2652215"/>
                  <a:pt x="1553570" y="2909247"/>
                  <a:pt x="1542197" y="3057098"/>
                </a:cubicBezTo>
                <a:cubicBezTo>
                  <a:pt x="1530824" y="3204949"/>
                  <a:pt x="1516039" y="3281149"/>
                  <a:pt x="1501254" y="3357349"/>
                </a:cubicBezTo>
              </a:path>
            </a:pathLst>
          </a:custGeom>
          <a:noFill/>
          <a:ln w="57150" cap="flat" cmpd="sng" algn="ctr">
            <a:solidFill>
              <a:srgbClr val="FFC000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5964072" y="2552131"/>
            <a:ext cx="914400" cy="64144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7590430" y="6007291"/>
            <a:ext cx="1103194" cy="641445"/>
          </a:xfrm>
          <a:prstGeom prst="rect">
            <a:avLst/>
          </a:prstGeom>
          <a:noFill/>
          <a:ln w="12700" cap="flat" cmpd="sng" algn="ctr">
            <a:solidFill>
              <a:srgbClr val="55E23E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cxnSp>
        <p:nvCxnSpPr>
          <p:cNvPr id="42" name="Straight Connector 41"/>
          <p:cNvCxnSpPr/>
          <p:nvPr/>
        </p:nvCxnSpPr>
        <p:spPr bwMode="auto">
          <a:xfrm>
            <a:off x="1366052" y="1869744"/>
            <a:ext cx="0" cy="204716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/>
          <p:nvPr/>
        </p:nvCxnSpPr>
        <p:spPr bwMode="auto">
          <a:xfrm>
            <a:off x="236640" y="5393482"/>
            <a:ext cx="2426940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pic>
        <p:nvPicPr>
          <p:cNvPr id="68" name="Picture 67" descr="TP_tmp.emf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2389644" y="5506872"/>
            <a:ext cx="494115" cy="309053"/>
          </a:xfrm>
          <a:prstGeom prst="rect">
            <a:avLst/>
          </a:prstGeom>
          <a:noFill/>
          <a:ln/>
          <a:effectLst/>
        </p:spPr>
      </p:pic>
      <p:sp>
        <p:nvSpPr>
          <p:cNvPr id="69" name="Oval 68"/>
          <p:cNvSpPr/>
          <p:nvPr/>
        </p:nvSpPr>
        <p:spPr bwMode="auto">
          <a:xfrm>
            <a:off x="2259383" y="5329593"/>
            <a:ext cx="109182" cy="109182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cxnSp>
        <p:nvCxnSpPr>
          <p:cNvPr id="70" name="Straight Connector 69"/>
          <p:cNvCxnSpPr/>
          <p:nvPr/>
        </p:nvCxnSpPr>
        <p:spPr bwMode="auto">
          <a:xfrm>
            <a:off x="1368325" y="5297607"/>
            <a:ext cx="0" cy="204716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4" name="Freeform 73"/>
          <p:cNvSpPr/>
          <p:nvPr/>
        </p:nvSpPr>
        <p:spPr bwMode="auto">
          <a:xfrm>
            <a:off x="1937982" y="5063319"/>
            <a:ext cx="477672" cy="0"/>
          </a:xfrm>
          <a:custGeom>
            <a:avLst/>
            <a:gdLst>
              <a:gd name="connsiteX0" fmla="*/ 477672 w 477672"/>
              <a:gd name="connsiteY0" fmla="*/ 0 h 0"/>
              <a:gd name="connsiteX1" fmla="*/ 0 w 47767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7672">
                <a:moveTo>
                  <a:pt x="477672" y="0"/>
                </a:move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76" name="Freeform 75"/>
          <p:cNvSpPr/>
          <p:nvPr/>
        </p:nvSpPr>
        <p:spPr bwMode="auto">
          <a:xfrm rot="1200000">
            <a:off x="4123897" y="5256662"/>
            <a:ext cx="284328" cy="45719"/>
          </a:xfrm>
          <a:custGeom>
            <a:avLst/>
            <a:gdLst>
              <a:gd name="connsiteX0" fmla="*/ 477672 w 477672"/>
              <a:gd name="connsiteY0" fmla="*/ 0 h 0"/>
              <a:gd name="connsiteX1" fmla="*/ 0 w 47767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7672">
                <a:moveTo>
                  <a:pt x="477672" y="0"/>
                </a:move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47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Lower Bound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2520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520913" y="803655"/>
            <a:ext cx="7805823" cy="4831159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Canonical Block Structure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2520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1896" y="977992"/>
            <a:ext cx="7760206" cy="4288078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300254" y="38440"/>
            <a:ext cx="8533196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General form of Uncertain Element: Structured Singular Value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7980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711847" y="1128290"/>
            <a:ext cx="7164665" cy="1855191"/>
          </a:xfrm>
          <a:prstGeom prst="rect">
            <a:avLst/>
          </a:prstGeom>
          <a:noFill/>
          <a:ln/>
          <a:effectLst/>
        </p:spPr>
      </p:pic>
      <p:pic>
        <p:nvPicPr>
          <p:cNvPr id="17" name="Picture 16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678766" y="3953406"/>
            <a:ext cx="7012480" cy="1626591"/>
          </a:xfrm>
          <a:prstGeom prst="rect">
            <a:avLst/>
          </a:prstGeom>
          <a:noFill/>
          <a:ln/>
          <a:effectLst/>
        </p:spPr>
      </p:pic>
      <p:sp>
        <p:nvSpPr>
          <p:cNvPr id="22" name="Rectangle 21"/>
          <p:cNvSpPr/>
          <p:nvPr/>
        </p:nvSpPr>
        <p:spPr bwMode="auto">
          <a:xfrm>
            <a:off x="559558" y="982618"/>
            <a:ext cx="7710970" cy="4694852"/>
          </a:xfrm>
          <a:prstGeom prst="rect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61822" y="5786637"/>
            <a:ext cx="5813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err="1" smtClean="0">
                <a:solidFill>
                  <a:schemeClr val="tx1"/>
                </a:solidFill>
                <a:latin typeface="Courier New" pitchFamily="49" charset="0"/>
              </a:rPr>
              <a:t>mussv</a:t>
            </a:r>
            <a:r>
              <a:rPr lang="en-US" sz="2000" dirty="0" smtClean="0">
                <a:solidFill>
                  <a:schemeClr val="tx1"/>
                </a:solidFill>
              </a:rPr>
              <a:t>  command in Robust Control Toolbox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48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300254" y="38440"/>
            <a:ext cx="8533196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Real, Complex and Mixed block structures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7980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14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1815" y="896274"/>
            <a:ext cx="6783046" cy="838354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184" y="2181886"/>
            <a:ext cx="8308029" cy="86434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387" y="3504115"/>
            <a:ext cx="7290726" cy="838365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128" y="4730137"/>
            <a:ext cx="5208698" cy="838392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18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184" y="5868870"/>
            <a:ext cx="7824481" cy="838392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1088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Canonical Block Structure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2520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889057" y="3339265"/>
            <a:ext cx="7521755" cy="3176122"/>
          </a:xfrm>
          <a:prstGeom prst="rect">
            <a:avLst/>
          </a:prstGeom>
          <a:noFill/>
          <a:ln/>
          <a:effectLst/>
        </p:spPr>
      </p:pic>
      <p:pic>
        <p:nvPicPr>
          <p:cNvPr id="13" name="Picture 12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338308" y="1178193"/>
            <a:ext cx="5043838" cy="889448"/>
          </a:xfrm>
          <a:prstGeom prst="rect">
            <a:avLst/>
          </a:prstGeom>
          <a:noFill/>
          <a:ln/>
          <a:effectLst/>
        </p:spPr>
      </p:pic>
      <p:pic>
        <p:nvPicPr>
          <p:cNvPr id="14" name="Picture 13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1390875" y="2175578"/>
            <a:ext cx="5405716" cy="910612"/>
          </a:xfrm>
          <a:prstGeom prst="rect">
            <a:avLst/>
          </a:prstGeom>
          <a:noFill/>
          <a:ln/>
          <a:effectLst/>
        </p:spPr>
      </p:pic>
      <p:pic>
        <p:nvPicPr>
          <p:cNvPr id="12" name="Picture 11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873186" y="734817"/>
            <a:ext cx="7776410" cy="254639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Canonical Block Structure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2520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1" name="Picture 2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707088" y="4840521"/>
            <a:ext cx="7803809" cy="1804164"/>
          </a:xfrm>
          <a:prstGeom prst="rect">
            <a:avLst/>
          </a:prstGeom>
          <a:noFill/>
          <a:ln/>
          <a:effectLst/>
        </p:spPr>
      </p:pic>
      <p:pic>
        <p:nvPicPr>
          <p:cNvPr id="19" name="Picture 18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1841568" y="3216436"/>
            <a:ext cx="4879757" cy="330908"/>
          </a:xfrm>
          <a:prstGeom prst="rect">
            <a:avLst/>
          </a:prstGeom>
          <a:noFill/>
          <a:ln/>
          <a:effectLst/>
        </p:spPr>
      </p:pic>
      <p:pic>
        <p:nvPicPr>
          <p:cNvPr id="18" name="Picture 17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759316" y="823351"/>
            <a:ext cx="5856460" cy="1032749"/>
          </a:xfrm>
          <a:prstGeom prst="rect">
            <a:avLst/>
          </a:prstGeom>
          <a:noFill/>
          <a:ln/>
          <a:effectLst/>
        </p:spPr>
      </p:pic>
      <p:pic>
        <p:nvPicPr>
          <p:cNvPr id="15" name="Picture 14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2399289" y="1965280"/>
            <a:ext cx="5843974" cy="984438"/>
          </a:xfrm>
          <a:prstGeom prst="rect">
            <a:avLst/>
          </a:prstGeom>
          <a:noFill/>
          <a:ln/>
          <a:effectLst/>
        </p:spPr>
      </p:pic>
      <p:sp>
        <p:nvSpPr>
          <p:cNvPr id="17" name="Rectangle 16"/>
          <p:cNvSpPr/>
          <p:nvPr/>
        </p:nvSpPr>
        <p:spPr bwMode="auto">
          <a:xfrm>
            <a:off x="518614" y="709683"/>
            <a:ext cx="7997588" cy="2988859"/>
          </a:xfrm>
          <a:prstGeom prst="rect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pic>
        <p:nvPicPr>
          <p:cNvPr id="20" name="Picture 19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559364" y="3764620"/>
            <a:ext cx="7803560" cy="584086"/>
          </a:xfrm>
          <a:prstGeom prst="rect">
            <a:avLst/>
          </a:prstGeom>
          <a:noFill/>
          <a:ln/>
          <a:effectLst/>
        </p:spPr>
      </p:pic>
      <p:sp>
        <p:nvSpPr>
          <p:cNvPr id="14" name="Rectangle 13"/>
          <p:cNvSpPr/>
          <p:nvPr/>
        </p:nvSpPr>
        <p:spPr bwMode="auto">
          <a:xfrm>
            <a:off x="520886" y="3698543"/>
            <a:ext cx="7997588" cy="684671"/>
          </a:xfrm>
          <a:prstGeom prst="rect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Real versus Complex uncertain elements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2520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828122" y="664297"/>
            <a:ext cx="7807397" cy="2949325"/>
          </a:xfrm>
          <a:prstGeom prst="rect">
            <a:avLst/>
          </a:prstGeom>
          <a:noFill/>
          <a:ln/>
          <a:effectLst/>
        </p:spPr>
      </p:pic>
      <p:pic>
        <p:nvPicPr>
          <p:cNvPr id="10" name="Picture 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365601" y="3853162"/>
            <a:ext cx="6331733" cy="1116560"/>
          </a:xfrm>
          <a:prstGeom prst="rect">
            <a:avLst/>
          </a:prstGeom>
          <a:noFill/>
          <a:ln/>
          <a:effectLst/>
        </p:spPr>
      </p:pic>
      <p:pic>
        <p:nvPicPr>
          <p:cNvPr id="11" name="Picture 10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349928" y="5137153"/>
            <a:ext cx="6934369" cy="1168119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62063" y="56864"/>
            <a:ext cx="6596062" cy="457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Structured Singular Value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7980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2883405" y="2938937"/>
            <a:ext cx="2739473" cy="1533321"/>
          </a:xfrm>
          <a:prstGeom prst="rect">
            <a:avLst/>
          </a:prstGeom>
          <a:noFill/>
          <a:ln/>
          <a:effectLst/>
        </p:spPr>
      </p:pic>
      <p:pic>
        <p:nvPicPr>
          <p:cNvPr id="30" name="Picture 2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766753" y="759837"/>
            <a:ext cx="7573487" cy="5336662"/>
          </a:xfrm>
          <a:prstGeom prst="rect">
            <a:avLst/>
          </a:prstGeom>
          <a:noFill/>
          <a:ln/>
          <a:effectLst/>
        </p:spPr>
      </p:pic>
      <p:sp>
        <p:nvSpPr>
          <p:cNvPr id="18" name="Rectangle 17"/>
          <p:cNvSpPr/>
          <p:nvPr/>
        </p:nvSpPr>
        <p:spPr bwMode="auto">
          <a:xfrm>
            <a:off x="630084" y="4844957"/>
            <a:ext cx="7560848" cy="1419370"/>
          </a:xfrm>
          <a:prstGeom prst="rect">
            <a:avLst/>
          </a:prstGeom>
          <a:noFill/>
          <a:ln w="76200" cap="flat" cmpd="sng" algn="ctr">
            <a:solidFill>
              <a:srgbClr val="0066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pic>
        <p:nvPicPr>
          <p:cNvPr id="21" name="Picture 20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7242004" y="3597820"/>
            <a:ext cx="1588097" cy="1009435"/>
          </a:xfrm>
          <a:prstGeom prst="rect">
            <a:avLst/>
          </a:prstGeom>
          <a:noFill/>
          <a:ln/>
          <a:effectLst/>
        </p:spPr>
      </p:pic>
      <p:sp>
        <p:nvSpPr>
          <p:cNvPr id="24" name="Freeform 23"/>
          <p:cNvSpPr/>
          <p:nvPr/>
        </p:nvSpPr>
        <p:spPr bwMode="auto">
          <a:xfrm>
            <a:off x="5213445" y="3657600"/>
            <a:ext cx="1937982" cy="423081"/>
          </a:xfrm>
          <a:custGeom>
            <a:avLst/>
            <a:gdLst>
              <a:gd name="connsiteX0" fmla="*/ 1937982 w 1937982"/>
              <a:gd name="connsiteY0" fmla="*/ 423081 h 423081"/>
              <a:gd name="connsiteX1" fmla="*/ 1050877 w 1937982"/>
              <a:gd name="connsiteY1" fmla="*/ 382137 h 423081"/>
              <a:gd name="connsiteX2" fmla="*/ 382137 w 1937982"/>
              <a:gd name="connsiteY2" fmla="*/ 204716 h 423081"/>
              <a:gd name="connsiteX3" fmla="*/ 0 w 1937982"/>
              <a:gd name="connsiteY3" fmla="*/ 0 h 423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7982" h="423081">
                <a:moveTo>
                  <a:pt x="1937982" y="423081"/>
                </a:moveTo>
                <a:cubicBezTo>
                  <a:pt x="1624083" y="420806"/>
                  <a:pt x="1310184" y="418531"/>
                  <a:pt x="1050877" y="382137"/>
                </a:cubicBezTo>
                <a:cubicBezTo>
                  <a:pt x="791570" y="345743"/>
                  <a:pt x="557283" y="268405"/>
                  <a:pt x="382137" y="204716"/>
                </a:cubicBezTo>
                <a:cubicBezTo>
                  <a:pt x="206991" y="141027"/>
                  <a:pt x="0" y="0"/>
                  <a:pt x="0" y="0"/>
                </a:cubicBezTo>
              </a:path>
            </a:pathLst>
          </a:custGeom>
          <a:noFill/>
          <a:ln w="57150" cap="flat" cmpd="sng" algn="ctr">
            <a:solidFill>
              <a:srgbClr val="FF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pic>
        <p:nvPicPr>
          <p:cNvPr id="25" name="Picture 24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476880" y="6375728"/>
            <a:ext cx="7909286" cy="427680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Improved Upper Bound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2520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14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169207" y="3606364"/>
            <a:ext cx="5968364" cy="1052483"/>
          </a:xfrm>
          <a:prstGeom prst="rect">
            <a:avLst/>
          </a:prstGeom>
          <a:noFill/>
          <a:ln/>
          <a:effectLst/>
        </p:spPr>
      </p:pic>
      <p:pic>
        <p:nvPicPr>
          <p:cNvPr id="12" name="Picture 1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1051739" y="1389088"/>
            <a:ext cx="6522559" cy="1058798"/>
          </a:xfrm>
          <a:prstGeom prst="rect">
            <a:avLst/>
          </a:prstGeom>
          <a:noFill/>
          <a:ln/>
          <a:effectLst/>
        </p:spPr>
      </p:pic>
      <p:pic>
        <p:nvPicPr>
          <p:cNvPr id="17" name="Picture 16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1275492" y="2528371"/>
            <a:ext cx="3115134" cy="1011149"/>
          </a:xfrm>
          <a:prstGeom prst="rect">
            <a:avLst/>
          </a:prstGeom>
          <a:noFill/>
          <a:ln/>
          <a:effectLst/>
        </p:spPr>
      </p:pic>
      <p:sp>
        <p:nvSpPr>
          <p:cNvPr id="22" name="Rectangle 21"/>
          <p:cNvSpPr/>
          <p:nvPr/>
        </p:nvSpPr>
        <p:spPr bwMode="auto">
          <a:xfrm>
            <a:off x="764275" y="1296549"/>
            <a:ext cx="7492621" cy="3616657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pic>
        <p:nvPicPr>
          <p:cNvPr id="29" name="Picture 28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8421" y="755354"/>
            <a:ext cx="3124474" cy="289882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Picture 26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756" y="5283522"/>
            <a:ext cx="7367344" cy="130975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6081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Improved Upper Bound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2520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" name="Picture 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4999" y="1082401"/>
            <a:ext cx="6088714" cy="1462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2580" y="3426368"/>
            <a:ext cx="8104078" cy="1759323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2580" y="5602404"/>
            <a:ext cx="8104081" cy="616702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ectangle 1"/>
          <p:cNvSpPr/>
          <p:nvPr/>
        </p:nvSpPr>
        <p:spPr bwMode="auto">
          <a:xfrm>
            <a:off x="300235" y="941696"/>
            <a:ext cx="7697337" cy="1787856"/>
          </a:xfrm>
          <a:prstGeom prst="rect">
            <a:avLst/>
          </a:prstGeom>
          <a:noFill/>
          <a:ln w="57150" cap="flat" cmpd="sng" algn="ctr">
            <a:solidFill>
              <a:srgbClr val="000099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55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Improved Upper Bound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2520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055" y="713905"/>
            <a:ext cx="6088714" cy="1462985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Picture 24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9028" y="2319144"/>
            <a:ext cx="8104078" cy="3984639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1736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Robust Control Toolbox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2520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79546" y="3167390"/>
            <a:ext cx="45849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solcomplex2realDefinite.tex</a:t>
            </a:r>
            <a:endParaRPr lang="en-US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black">
          <a:xfrm>
            <a:off x="154672" y="731294"/>
            <a:ext cx="88392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The command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</a:rPr>
              <a:t>mussv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implements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the concepts in these slides.</a:t>
            </a:r>
          </a:p>
          <a:p>
            <a:pPr marL="682625" lvl="1" indent="-225425">
              <a:spcBef>
                <a:spcPct val="20000"/>
              </a:spcBef>
              <a:buFont typeface="Arial" pitchFamily="34" charset="0"/>
              <a:buChar char="–"/>
            </a:pPr>
            <a:r>
              <a:rPr lang="en-US" sz="2000" kern="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Upper bound, using semi-definite programming</a:t>
            </a:r>
          </a:p>
          <a:p>
            <a:pPr marL="1092200" lvl="2" indent="-1778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800" kern="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Optimal </a:t>
            </a:r>
            <a:r>
              <a:rPr lang="en-US" sz="1800" i="1" kern="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D</a:t>
            </a:r>
            <a:r>
              <a:rPr lang="en-US" sz="1800" kern="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 and </a:t>
            </a:r>
            <a:r>
              <a:rPr lang="en-US" sz="1800" i="1" kern="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G</a:t>
            </a:r>
            <a:r>
              <a:rPr lang="en-US" sz="1800" kern="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 scaling matrices</a:t>
            </a:r>
            <a:endParaRPr lang="en-US" sz="2400" kern="0" dirty="0" smtClean="0">
              <a:solidFill>
                <a:schemeClr val="tx1"/>
              </a:solidFill>
              <a:latin typeface="+mn-lt"/>
              <a:cs typeface="Arial" pitchFamily="34" charset="0"/>
            </a:endParaRPr>
          </a:p>
          <a:p>
            <a:pPr marL="682625" lvl="1" indent="-225425">
              <a:spcBef>
                <a:spcPct val="20000"/>
              </a:spcBef>
              <a:buFont typeface="Arial" pitchFamily="34" charset="0"/>
              <a:buChar char="–"/>
            </a:pP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Lower bound, using various approaches</a:t>
            </a:r>
          </a:p>
          <a:p>
            <a:pPr marL="1139825" lvl="2" indent="-225425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800" kern="0" dirty="0" smtClean="0">
                <a:solidFill>
                  <a:schemeClr val="tx1"/>
                </a:solidFill>
                <a:cs typeface="Arial" pitchFamily="34" charset="0"/>
              </a:rPr>
              <a:t>Finds a “small” </a:t>
            </a:r>
            <a:r>
              <a:rPr lang="el-GR" sz="1800" b="1" kern="0" dirty="0" smtClean="0">
                <a:solidFill>
                  <a:schemeClr val="tx1"/>
                </a:solidFill>
                <a:cs typeface="Arial" pitchFamily="34" charset="0"/>
              </a:rPr>
              <a:t>Δ</a:t>
            </a:r>
            <a:r>
              <a:rPr lang="en-US" sz="1800" kern="0" dirty="0" smtClean="0">
                <a:solidFill>
                  <a:schemeClr val="tx1"/>
                </a:solidFill>
                <a:cs typeface="Arial" pitchFamily="34" charset="0"/>
              </a:rPr>
              <a:t> that causes singularity</a:t>
            </a:r>
            <a:endParaRPr lang="en-US" sz="1800" b="1" kern="0" dirty="0" smtClean="0">
              <a:solidFill>
                <a:schemeClr val="tx1"/>
              </a:solidFill>
              <a:cs typeface="Arial" pitchFamily="34" charset="0"/>
            </a:endParaRPr>
          </a:p>
          <a:p>
            <a:pPr marL="682625" lvl="1" indent="-225425">
              <a:spcBef>
                <a:spcPct val="20000"/>
              </a:spcBef>
              <a:buFont typeface="Arial" pitchFamily="34" charset="0"/>
              <a:buChar char="–"/>
            </a:pPr>
            <a:r>
              <a:rPr lang="en-US" sz="2000" kern="0" dirty="0" smtClean="0">
                <a:solidFill>
                  <a:schemeClr val="tx1"/>
                </a:solidFill>
                <a:cs typeface="Arial" pitchFamily="34" charset="0"/>
              </a:rPr>
              <a:t>Utility command </a:t>
            </a:r>
            <a:r>
              <a:rPr lang="en-US" sz="2000" b="1" kern="0" dirty="0" err="1" smtClean="0">
                <a:solidFill>
                  <a:schemeClr val="tx1"/>
                </a:solidFill>
                <a:latin typeface="Courier New" pitchFamily="49" charset="0"/>
              </a:rPr>
              <a:t>mussvextract</a:t>
            </a:r>
            <a:endParaRPr lang="en-US" sz="2000" b="1" kern="0" dirty="0" smtClean="0">
              <a:solidFill>
                <a:schemeClr val="tx1"/>
              </a:solidFill>
              <a:latin typeface="Courier New" pitchFamily="49" charset="0"/>
            </a:endParaRPr>
          </a:p>
          <a:p>
            <a:pPr marL="1139825" lvl="2" indent="-225425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800" kern="0" dirty="0" smtClean="0">
                <a:solidFill>
                  <a:schemeClr val="tx1"/>
                </a:solidFill>
                <a:latin typeface="+mj-lt"/>
              </a:rPr>
              <a:t>Extracts these matrices (</a:t>
            </a:r>
            <a:r>
              <a:rPr lang="en-US" sz="1800" i="1" kern="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D</a:t>
            </a:r>
            <a:r>
              <a:rPr lang="en-US" sz="1800" kern="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,</a:t>
            </a:r>
            <a:r>
              <a:rPr lang="en-US" sz="1800" i="1" kern="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 G </a:t>
            </a:r>
            <a:r>
              <a:rPr lang="en-US" sz="1800" kern="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and </a:t>
            </a:r>
            <a:r>
              <a:rPr lang="el-GR" sz="1800" b="1" kern="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Δ</a:t>
            </a:r>
            <a:r>
              <a:rPr lang="en-US" sz="1800" kern="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) from </a:t>
            </a:r>
            <a:r>
              <a:rPr lang="en-US" sz="1800" b="1" kern="0" dirty="0" err="1" smtClean="0">
                <a:solidFill>
                  <a:schemeClr val="tx1"/>
                </a:solidFill>
                <a:latin typeface="Courier New" pitchFamily="49" charset="0"/>
              </a:rPr>
              <a:t>mussv</a:t>
            </a:r>
            <a:r>
              <a:rPr lang="en-US" sz="1800" kern="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 output arguments</a:t>
            </a:r>
            <a:endParaRPr lang="en-US" sz="2000" kern="0" dirty="0" smtClean="0">
              <a:solidFill>
                <a:schemeClr val="tx1"/>
              </a:solidFill>
              <a:latin typeface="+mj-lt"/>
            </a:endParaRPr>
          </a:p>
          <a:p>
            <a:pPr marL="225425" indent="-225425">
              <a:spcBef>
                <a:spcPct val="20000"/>
              </a:spcBef>
            </a:pP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Some exercises to introduce how these are used</a:t>
            </a:r>
            <a:endParaRPr lang="en-US" sz="2000" kern="0" dirty="0" smtClean="0">
              <a:solidFill>
                <a:schemeClr val="tx1"/>
              </a:solidFill>
              <a:cs typeface="Arial" pitchFamily="34" charset="0"/>
            </a:endParaRPr>
          </a:p>
          <a:p>
            <a:pPr>
              <a:spcBef>
                <a:spcPct val="20000"/>
              </a:spcBef>
            </a:pPr>
            <a:endParaRPr lang="en-US" sz="2400" kern="0" dirty="0" smtClean="0">
              <a:solidFill>
                <a:schemeClr val="tx1"/>
              </a:solidFill>
              <a:cs typeface="Arial" pitchFamily="34" charset="0"/>
            </a:endParaRPr>
          </a:p>
          <a:p>
            <a:pPr>
              <a:spcBef>
                <a:spcPct val="20000"/>
              </a:spcBef>
            </a:pPr>
            <a:endParaRPr lang="en-US" sz="2400" kern="0" dirty="0" smtClean="0">
              <a:solidFill>
                <a:schemeClr val="tx1"/>
              </a:solidFill>
              <a:cs typeface="Arial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400" kern="0" dirty="0" smtClean="0">
                <a:solidFill>
                  <a:schemeClr val="tx1"/>
                </a:solidFill>
                <a:cs typeface="Arial" pitchFamily="34" charset="0"/>
              </a:rPr>
              <a:t>Later: High-level commands for “hands-off” robust-stability and robust performance analysis</a:t>
            </a:r>
          </a:p>
          <a:p>
            <a:pPr marL="682625" lvl="1" indent="-225425">
              <a:spcBef>
                <a:spcPct val="20000"/>
              </a:spcBef>
              <a:buFont typeface="Arial" pitchFamily="34" charset="0"/>
              <a:buChar char="–"/>
            </a:pPr>
            <a:r>
              <a:rPr lang="en-US" sz="2000" b="1" kern="0" dirty="0" err="1" smtClean="0">
                <a:solidFill>
                  <a:schemeClr val="tx1"/>
                </a:solidFill>
                <a:latin typeface="Courier New" pitchFamily="49" charset="0"/>
              </a:rPr>
              <a:t>ureal</a:t>
            </a:r>
            <a:r>
              <a:rPr lang="en-US" sz="2000" b="1" kern="0" dirty="0" smtClean="0">
                <a:solidFill>
                  <a:schemeClr val="tx1"/>
                </a:solidFill>
                <a:latin typeface="Courier New" pitchFamily="49" charset="0"/>
              </a:rPr>
              <a:t>,</a:t>
            </a:r>
            <a:r>
              <a:rPr lang="en-US" sz="2000" kern="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sz="2000" b="1" kern="0" dirty="0" err="1" smtClean="0">
                <a:solidFill>
                  <a:schemeClr val="tx1"/>
                </a:solidFill>
                <a:latin typeface="Courier New" pitchFamily="49" charset="0"/>
              </a:rPr>
              <a:t>ucomplex</a:t>
            </a:r>
            <a:r>
              <a:rPr lang="en-US" sz="2000" b="1" kern="0" dirty="0" smtClean="0">
                <a:solidFill>
                  <a:schemeClr val="tx1"/>
                </a:solidFill>
                <a:latin typeface="Courier New" pitchFamily="49" charset="0"/>
              </a:rPr>
              <a:t>,</a:t>
            </a:r>
            <a:r>
              <a:rPr lang="en-US" sz="2000" b="1" kern="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000" b="1" kern="0" dirty="0" err="1" smtClean="0">
                <a:solidFill>
                  <a:schemeClr val="tx1"/>
                </a:solidFill>
                <a:latin typeface="Courier New" pitchFamily="49" charset="0"/>
              </a:rPr>
              <a:t>ucomplexm</a:t>
            </a:r>
            <a:r>
              <a:rPr lang="en-US" sz="2000" kern="0" dirty="0" smtClean="0">
                <a:solidFill>
                  <a:schemeClr val="tx1"/>
                </a:solidFill>
                <a:cs typeface="Arial" pitchFamily="34" charset="0"/>
              </a:rPr>
              <a:t> and </a:t>
            </a:r>
            <a:r>
              <a:rPr lang="en-US" sz="2000" b="1" kern="0" dirty="0" err="1" smtClean="0">
                <a:solidFill>
                  <a:schemeClr val="tx1"/>
                </a:solidFill>
                <a:latin typeface="Courier New" pitchFamily="49" charset="0"/>
              </a:rPr>
              <a:t>ultidyn</a:t>
            </a:r>
            <a:r>
              <a:rPr lang="en-US" sz="2000" kern="0" dirty="0" smtClean="0">
                <a:solidFill>
                  <a:schemeClr val="tx1"/>
                </a:solidFill>
                <a:cs typeface="Arial" pitchFamily="34" charset="0"/>
              </a:rPr>
              <a:t> to create linear, uncertain elements</a:t>
            </a:r>
          </a:p>
          <a:p>
            <a:pPr marL="682625" lvl="1" indent="-225425">
              <a:spcBef>
                <a:spcPct val="20000"/>
              </a:spcBef>
              <a:buFont typeface="Arial" pitchFamily="34" charset="0"/>
              <a:buChar char="–"/>
            </a:pPr>
            <a:r>
              <a:rPr lang="en-US" sz="2000" b="1" kern="0" dirty="0" err="1" smtClean="0">
                <a:solidFill>
                  <a:schemeClr val="tx1"/>
                </a:solidFill>
                <a:latin typeface="Courier New" pitchFamily="49" charset="0"/>
              </a:rPr>
              <a:t>robuststab</a:t>
            </a:r>
            <a:r>
              <a:rPr lang="en-US" sz="2000" kern="0" dirty="0" smtClean="0">
                <a:solidFill>
                  <a:schemeClr val="tx1"/>
                </a:solidFill>
                <a:cs typeface="Arial" pitchFamily="34" charset="0"/>
              </a:rPr>
              <a:t>, </a:t>
            </a:r>
            <a:r>
              <a:rPr lang="en-US" sz="2000" b="1" kern="0" dirty="0" err="1" smtClean="0">
                <a:solidFill>
                  <a:schemeClr val="tx1"/>
                </a:solidFill>
                <a:latin typeface="Courier New" pitchFamily="49" charset="0"/>
              </a:rPr>
              <a:t>robustperf</a:t>
            </a:r>
            <a:r>
              <a:rPr lang="en-US" sz="2000" kern="0" dirty="0" smtClean="0">
                <a:solidFill>
                  <a:schemeClr val="tx1"/>
                </a:solidFill>
                <a:cs typeface="Arial" pitchFamily="34" charset="0"/>
              </a:rPr>
              <a:t>, </a:t>
            </a:r>
            <a:r>
              <a:rPr lang="en-US" sz="2000" b="1" kern="0" dirty="0" err="1" smtClean="0">
                <a:solidFill>
                  <a:schemeClr val="tx1"/>
                </a:solidFill>
                <a:latin typeface="Courier New" pitchFamily="49" charset="0"/>
              </a:rPr>
              <a:t>wcgain</a:t>
            </a:r>
            <a:endParaRPr lang="en-US" sz="2400" kern="0" dirty="0" smtClean="0">
              <a:solidFill>
                <a:schemeClr val="tx1"/>
              </a:solidFill>
              <a:cs typeface="Arial" pitchFamily="34" charset="0"/>
            </a:endParaRPr>
          </a:p>
          <a:p>
            <a:pPr marL="225425" indent="-225425">
              <a:spcBef>
                <a:spcPct val="20000"/>
              </a:spcBef>
            </a:pPr>
            <a:r>
              <a:rPr lang="en-US" sz="2400" kern="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</a:p>
          <a:p>
            <a:pPr marL="682625" lvl="1" indent="-225425">
              <a:spcBef>
                <a:spcPct val="20000"/>
              </a:spcBef>
            </a:pPr>
            <a:endParaRPr kumimoji="0" lang="en-US" sz="2000" b="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  <a:p>
            <a:pPr marL="682625" lvl="1" indent="-225425">
              <a:spcBef>
                <a:spcPct val="20000"/>
              </a:spcBef>
              <a:buFont typeface="Arial" pitchFamily="34" charset="0"/>
              <a:buChar char="–"/>
            </a:pPr>
            <a:endParaRPr kumimoji="0" lang="en-US" sz="2000" b="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63773" y="764275"/>
            <a:ext cx="8707272" cy="2975212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9099" y="3330055"/>
            <a:ext cx="1228299" cy="400110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tx1"/>
                </a:solidFill>
                <a:latin typeface="Courier New" pitchFamily="49" charset="0"/>
              </a:rPr>
              <a:t>mussv</a:t>
            </a:r>
            <a:endParaRPr lang="en-US" sz="2000" b="1" dirty="0">
              <a:solidFill>
                <a:schemeClr val="tx1"/>
              </a:solidFill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Structured Singular Value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7980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2883405" y="2938937"/>
            <a:ext cx="2739473" cy="1533321"/>
          </a:xfrm>
          <a:prstGeom prst="rect">
            <a:avLst/>
          </a:prstGeom>
          <a:noFill/>
          <a:ln/>
          <a:effectLst/>
        </p:spPr>
      </p:pic>
      <p:pic>
        <p:nvPicPr>
          <p:cNvPr id="10" name="Picture 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032241" y="964557"/>
            <a:ext cx="7342764" cy="5056249"/>
          </a:xfrm>
          <a:prstGeom prst="rect">
            <a:avLst/>
          </a:prstGeom>
          <a:noFill/>
          <a:ln/>
          <a:effectLst/>
        </p:spPr>
      </p:pic>
      <p:sp>
        <p:nvSpPr>
          <p:cNvPr id="18" name="Rectangle 17"/>
          <p:cNvSpPr/>
          <p:nvPr/>
        </p:nvSpPr>
        <p:spPr bwMode="auto">
          <a:xfrm>
            <a:off x="916692" y="2906974"/>
            <a:ext cx="7560848" cy="3207225"/>
          </a:xfrm>
          <a:prstGeom prst="rect">
            <a:avLst/>
          </a:prstGeom>
          <a:noFill/>
          <a:ln w="76200" cap="flat" cmpd="sng" algn="ctr">
            <a:solidFill>
              <a:srgbClr val="0066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pic>
        <p:nvPicPr>
          <p:cNvPr id="8" name="Picture 7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708896" y="6321136"/>
            <a:ext cx="7909286" cy="427680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Structured Singular Value: Feedback Interpretation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7980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11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692963" y="4048974"/>
            <a:ext cx="7366218" cy="2362432"/>
          </a:xfrm>
          <a:prstGeom prst="rect">
            <a:avLst/>
          </a:prstGeom>
          <a:noFill/>
          <a:ln/>
          <a:effectLst/>
        </p:spPr>
      </p:pic>
      <p:pic>
        <p:nvPicPr>
          <p:cNvPr id="15" name="Picture 14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1391910" y="2208790"/>
            <a:ext cx="2287976" cy="1551249"/>
          </a:xfrm>
          <a:prstGeom prst="rect">
            <a:avLst/>
          </a:prstGeom>
          <a:noFill/>
          <a:ln/>
          <a:effectLst/>
        </p:spPr>
      </p:pic>
      <p:pic>
        <p:nvPicPr>
          <p:cNvPr id="13" name="Picture 1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758620" y="1801630"/>
            <a:ext cx="2085153" cy="254733"/>
          </a:xfrm>
          <a:prstGeom prst="rect">
            <a:avLst/>
          </a:prstGeom>
          <a:noFill/>
          <a:ln/>
          <a:effectLst/>
        </p:spPr>
      </p:pic>
      <p:pic>
        <p:nvPicPr>
          <p:cNvPr id="14" name="Picture 1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4517511" y="2852509"/>
            <a:ext cx="3001682" cy="254845"/>
          </a:xfrm>
          <a:prstGeom prst="rect">
            <a:avLst/>
          </a:prstGeom>
          <a:noFill/>
          <a:ln/>
          <a:effectLst/>
        </p:spPr>
      </p:pic>
      <p:pic>
        <p:nvPicPr>
          <p:cNvPr id="11" name="Picture 10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3915071" y="663966"/>
            <a:ext cx="5187989" cy="845868"/>
          </a:xfrm>
          <a:prstGeom prst="rect">
            <a:avLst/>
          </a:prstGeom>
          <a:noFill/>
          <a:ln/>
          <a:effectLst/>
        </p:spPr>
      </p:pic>
      <p:sp>
        <p:nvSpPr>
          <p:cNvPr id="32" name="Rectangle 31"/>
          <p:cNvSpPr/>
          <p:nvPr/>
        </p:nvSpPr>
        <p:spPr bwMode="auto">
          <a:xfrm>
            <a:off x="3794078" y="573206"/>
            <a:ext cx="5349922" cy="982639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23081" y="1692324"/>
            <a:ext cx="7915701" cy="4831308"/>
          </a:xfrm>
          <a:prstGeom prst="rect">
            <a:avLst/>
          </a:prstGeom>
          <a:noFill/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36776" y="1692322"/>
            <a:ext cx="2388358" cy="40011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sz="2000" dirty="0" smtClean="0">
                <a:solidFill>
                  <a:schemeClr val="tx1"/>
                </a:solidFill>
              </a:rPr>
              <a:t>Constant matrices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06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300254" y="38440"/>
            <a:ext cx="8533196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General form of Uncertain Element: Structured Singular Value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7980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711847" y="2302018"/>
            <a:ext cx="7164665" cy="1855191"/>
          </a:xfrm>
          <a:prstGeom prst="rect">
            <a:avLst/>
          </a:prstGeom>
          <a:noFill/>
          <a:ln/>
          <a:effectLst/>
        </p:spPr>
      </p:pic>
      <p:pic>
        <p:nvPicPr>
          <p:cNvPr id="14" name="Picture 1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658455" y="841721"/>
            <a:ext cx="7544433" cy="864181"/>
          </a:xfrm>
          <a:prstGeom prst="rect">
            <a:avLst/>
          </a:prstGeom>
          <a:noFill/>
          <a:ln/>
          <a:effectLst/>
        </p:spPr>
      </p:pic>
      <p:pic>
        <p:nvPicPr>
          <p:cNvPr id="17" name="Picture 16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678766" y="4567566"/>
            <a:ext cx="7012480" cy="1626591"/>
          </a:xfrm>
          <a:prstGeom prst="rect">
            <a:avLst/>
          </a:prstGeom>
          <a:noFill/>
          <a:ln/>
          <a:effectLst/>
        </p:spPr>
      </p:pic>
      <p:sp>
        <p:nvSpPr>
          <p:cNvPr id="22" name="Rectangle 21"/>
          <p:cNvSpPr/>
          <p:nvPr/>
        </p:nvSpPr>
        <p:spPr bwMode="auto">
          <a:xfrm>
            <a:off x="559558" y="2156346"/>
            <a:ext cx="7710970" cy="4189862"/>
          </a:xfrm>
          <a:prstGeom prst="rect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61822" y="6400797"/>
            <a:ext cx="5813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err="1" smtClean="0">
                <a:solidFill>
                  <a:schemeClr val="tx1"/>
                </a:solidFill>
                <a:latin typeface="Courier New" pitchFamily="49" charset="0"/>
              </a:rPr>
              <a:t>mussv</a:t>
            </a:r>
            <a:r>
              <a:rPr lang="en-US" sz="2000" dirty="0" smtClean="0">
                <a:solidFill>
                  <a:schemeClr val="tx1"/>
                </a:solidFill>
              </a:rPr>
              <a:t>  command in Robust Control Toolbox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300254" y="38440"/>
            <a:ext cx="8533196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Special Cases: Structured Singular Value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7980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684959" y="923619"/>
            <a:ext cx="7191158" cy="5183366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300254" y="38440"/>
            <a:ext cx="8533196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Special Case: Structured Singular Value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7980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13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757809" y="4349207"/>
            <a:ext cx="7345705" cy="1245887"/>
          </a:xfrm>
          <a:prstGeom prst="rect">
            <a:avLst/>
          </a:prstGeom>
          <a:noFill/>
          <a:ln/>
          <a:effectLst/>
        </p:spPr>
      </p:pic>
      <p:pic>
        <p:nvPicPr>
          <p:cNvPr id="13" name="Picture 12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835974" y="1032800"/>
            <a:ext cx="6861829" cy="2642567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300254" y="38440"/>
            <a:ext cx="8533196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Special Case: Structured Singular Value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7980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757809" y="4349207"/>
            <a:ext cx="7345705" cy="1245887"/>
          </a:xfrm>
          <a:prstGeom prst="rect">
            <a:avLst/>
          </a:prstGeom>
          <a:noFill/>
          <a:ln/>
          <a:effectLst/>
        </p:spPr>
      </p:pic>
      <p:pic>
        <p:nvPicPr>
          <p:cNvPr id="7" name="Picture 6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874088" y="1032800"/>
            <a:ext cx="6785600" cy="2642572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300254" y="38440"/>
            <a:ext cx="8533196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Special Case: Structured Singular Value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7980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11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607408" y="1592360"/>
            <a:ext cx="7346254" cy="4651459"/>
          </a:xfrm>
          <a:prstGeom prst="rect">
            <a:avLst/>
          </a:prstGeom>
          <a:noFill/>
          <a:ln/>
          <a:effectLst/>
        </p:spPr>
      </p:pic>
      <p:pic>
        <p:nvPicPr>
          <p:cNvPr id="10" name="Picture 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620193" y="1032800"/>
            <a:ext cx="7293390" cy="279048"/>
          </a:xfrm>
          <a:prstGeom prst="rect">
            <a:avLst/>
          </a:prstGeom>
          <a:noFill/>
          <a:ln/>
          <a:effectLst/>
        </p:spPr>
      </p:pic>
      <p:sp>
        <p:nvSpPr>
          <p:cNvPr id="8" name="Freeform 7"/>
          <p:cNvSpPr/>
          <p:nvPr/>
        </p:nvSpPr>
        <p:spPr bwMode="auto">
          <a:xfrm>
            <a:off x="7383439" y="259307"/>
            <a:ext cx="125105" cy="614150"/>
          </a:xfrm>
          <a:custGeom>
            <a:avLst/>
            <a:gdLst>
              <a:gd name="connsiteX0" fmla="*/ 54591 w 125105"/>
              <a:gd name="connsiteY0" fmla="*/ 0 h 614150"/>
              <a:gd name="connsiteX1" fmla="*/ 122830 w 125105"/>
              <a:gd name="connsiteY1" fmla="*/ 163774 h 614150"/>
              <a:gd name="connsiteX2" fmla="*/ 68239 w 125105"/>
              <a:gd name="connsiteY2" fmla="*/ 504968 h 614150"/>
              <a:gd name="connsiteX3" fmla="*/ 0 w 125105"/>
              <a:gd name="connsiteY3" fmla="*/ 614150 h 61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105" h="614150">
                <a:moveTo>
                  <a:pt x="54591" y="0"/>
                </a:moveTo>
                <a:cubicBezTo>
                  <a:pt x="87573" y="39806"/>
                  <a:pt x="120555" y="79613"/>
                  <a:pt x="122830" y="163774"/>
                </a:cubicBezTo>
                <a:cubicBezTo>
                  <a:pt x="125105" y="247935"/>
                  <a:pt x="88711" y="429905"/>
                  <a:pt x="68239" y="504968"/>
                </a:cubicBezTo>
                <a:cubicBezTo>
                  <a:pt x="47767" y="580031"/>
                  <a:pt x="23883" y="597090"/>
                  <a:pt x="0" y="614150"/>
                </a:cubicBezTo>
              </a:path>
            </a:pathLst>
          </a:cu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FONTSIZE" val="10"/>
  <p:tag name="DEFAULTWIDTH" val="370"/>
  <p:tag name="DEFAULTHEIGHT" val="41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Substituting gives $z = M \Delta z$, or $(I-M\Delta)z = 0$.  Hence there exist nonzero&#10;$z$ (and $w$) solving $z = Mw, w = \Delta z$ if and only if $\det(I-M \Delta) = 0$.&#10;\vspace*{0.1in}&#10;&#10;Hence, the structured singular value measures the smallest $\Delta \in \setdelta$ such&#10;that there are nonzero (``unstable'') solutions to the matrix equations&#10;\[&#10;z = Mw, \  w = \Delta z, \ \Delta \in \setdelta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90"/>
  <p:tag name="PICTUREFILESIZE" val="5413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setlength{\unitlength}{3.0pt}&#10;\BasicMDeltaSignals{$M$}{$\Delta$}{$z$}{$w$}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90"/>
  <p:tag name="PICTUREFILESIZE" val="437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The block-diagram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82"/>
  <p:tag name="PICTUREFILESIZE" val="313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Leftrightarrow \ \ \ \ \ \ z = Mw, \ \ \ w = \Delta z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18"/>
  <p:tag name="PICTUREFILESIZE" val="364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mudm := \frac{1}{\min \left\{ \smax{ \Delta } :&#10;\Delta \in \setdl , \det \left( I - M \Delta \right) = 0 \right\}}&#10;\]&#10;unless no $\Delta \in \setdl$ makes $\left( I - M \Delta \right)$ singular,&#10;then $\mudm := 0$.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76"/>
  <p:tag name="PICTUREFILESIZE" val="2157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In general, the set $\setdl \subseteq \coo{m}{n}$ will be of the form&#10;\[&#10;\begin{array}{l} \setdl =&#10;        \left\{ {\rm diag \ } \left[&#10;                \delta_1^r I_{t_1} , \ldots , \delta_{V}^r I_{t_{V}} ,&#10;                \delta_{1}^c I_{r_1} , \ldots , \delta_{S}^c I_{r_{S}} ,&#10;                \Delta_{1} , \ldots , \Delta_{F} \right]  : \right. \\&#10;        \left. \hspace*{0.8in}&#10;                \delta_k^r \in {\bf R},&#10;  \delta_{i}^c \in {\co} , \Delta_{j} \in {\co}^{m_j \times n_j}&#10;                \right\}&#10;\end{array}&#10;\]&#10;which just includes many instances of the 3 ``blocks'' considered.&#10;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82"/>
  <p:tag name="PICTUREFILESIZE" val="71565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Motivating example had&#10;\[&#10;\setdelta := \left\{ {\rm diag}&#10;\left[ \delta_1 I_2 , \delta_2 , \delta_3 , \Delta_4&#10;\right] : \delta_1 , \delta_2 \in {\bf R} , \delta_3 \in {\bf C} ,&#10;\Delta_4 \in {\bf C}^{2 \times 2} \right\} \subseteq \coo{6}{6}&#10;\]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97"/>
  <p:tag name="PICTUREFILESIZE" val="35160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Given a matrix $M \in \coo{n}{m}$&#10;\[&#10;\mudm := \frac{1}{\min \left\{ \smax{ \Delta } :&#10;\Delta \in \setdl , \det \left( I - M \Delta \right) = 0 \right\}}&#10;\]&#10;unless no $\Delta \in \setdl$ makes $\left( I - M \Delta \right)$ singular,&#10;then $\mudm := 0$.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76"/>
  <p:tag name="PICTUREFILESIZE" val="61465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Recall definition:&#10;\[&#10;\mudm := \frac{1}{\min \left\{ \smax{ \Delta } :&#10;\Delta \in \setdl , \det \left( I - M \Delta \right) = 0 \right\}}&#10;\]&#10;%\bigskip&#10;$\mudm$ is dependent on the matrix $M$ and the \underline{set}&#10;$\setdl$&#10;\begin{itemize}&#10;\item&#10;If $\setdl := \left\{ \delta_1 I_n : \delta_1 \in {\bf R} \right\}$, then&#10;for $M \in \coo{n}{n}$,&#10;\[&#10;\mudm = \rho_{R} \left( M \right) := \max \left\{ \left| \lambda \right| :&#10;\lambda \in {\bf R} , \det \left( \lambda I - M \right) = 0&#10;\right\}&#10;\]&#10;\item&#10;If $\setdl := \left\{ \delta_1 I_n : \delta_1 \in {\bf C} \right\}$, then&#10;for $M \in \coo{n}{n}$,&#10;\[&#10;\mudm = \rho \left( M \right) := \max \left\{ \left| \lambda \right| :&#10;\lambda \in {\bf C} , \det \left( \lambda I - M \right) = 0&#10;\right\}&#10;\]&#10;\item&#10;If $\setdl := {\bf C}^{m \times n}$, then&#10;for $M \in \coo{n}{m}$,&#10;\[&#10;\mudm = \smax{M}&#10;\]&#10;\end{itemize}&#10;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83"/>
  <p:tag name="PICTUREFILESIZE" val="201286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{\bf Proof:}&#10; The only $ \Delta$'s in $ {\bf \Delta}$ which satisfy the&#10;$ {\rm det} \left( I - M \Delta \right) = 0 $ are scalars&#10;$\delta \in {\bf R}$ which are the reciprocals of nonzero, real eigenvalues of $M$. The smallest&#10;one of these is associated with the largest (magnitude) real eigenvalue,&#10;so, $\mudm = \rho_R \left( M \right) $.&#10;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89"/>
  <p:tag name="PICTUREFILESIZE" val="49353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FONTSHAPE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Definition:&#10;\[&#10;\mudm := \frac{1}{\min \left\{ \smax{ \Delta } :&#10;\Delta \in \setdl , \det \left( I - M \Delta \right) = 0 \right\}}&#10;\]&#10;&#10;\vspace*{0.25in}&#10;&#10;{\bf Theorem:}&#10;If $\setdl := \left\{ \delta_1 I_n : \delta_1 \in {\bf R} \right\}$, then&#10;for $M \in \coo{n}{n}$,&#10;\[&#10;\mudm = \rho_{R} \left( M \right) := \max \left\{ \left| \lambda \right| :&#10;\lambda \in {\bf R} , \det \left( \lambda I - M \right) = 0&#10;\right\}&#10;\]&#10;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70"/>
  <p:tag name="PICTUREFILESIZE" val="97747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{\bf Proof:}&#10; The only $ \Delta$'s in $ {\bf \Delta}$ which satisfy the&#10;$ {\rm det} \left( I - M \Delta \right) = 0 $ are scalars&#10;$\delta \in {\bf C}$ which are the reciprocals of nonzero, eigenvalues of $M$. The smallest&#10;one of these is associated with the largest (magnitude) eigenvalue,&#10;so, $\mudm = \rho \left( M \right) $.&#10;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89"/>
  <p:tag name="PICTUREFILESIZE" val="49353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Definition:&#10;\[&#10;\mudm := \frac{1}{\min \left\{ \smax{ \Delta } :&#10;\Delta \in \setdl , \det \left( I - M \Delta \right) = 0 \right\}}&#10;\]&#10;&#10;\vspace*{0.25in}&#10;&#10;{\bf Theorem:}&#10;If $\setdl := \left\{ \delta_1 I_n : \delta_1 \in {\bf C} \right\}$, then&#10;for $M \in \coo{n}{n}$,&#10;\[&#10;\mudm = \rho \left( M \right) := \max \left\{ \left| \lambda \right| :&#10;\lambda \in {\bf C} , \det \left( \lambda I - M \right) = 0&#10;\right\}&#10;\]&#10;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67"/>
  <p:tag name="PICTUREFILESIZE" val="97054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{\bf Proof:}&#10;Let $\Delta \in \coo{m}{n}$ be&#10;arbitrary and satisfy&#10;$ \bar \sigma \left( \Delta \right) &lt;&#10;\frac{1}{\bar \sigma \left( M \right) } $.&#10;&#10;Since $ \smax{\Delta} &lt; \frac{1}{\smax{M}} $, it follows that&#10;\[&#10;\smax{M\Delta} \leq \smax{M} \smax{\Delta} &lt; 1&#10;\]&#10;so $I - M \Delta $ is nonsingular.&#10;Definition implies $\mudm \leq \smax{M}$.&#10;&#10;On the other hand, let $u$ and $v$ be unit&#10;vectors satisfying&#10;\[&#10;Mv = \bar \sigma \left( M \right) u&#10;\]&#10;and define&#10;\[&#10;\Delta := \frac{1}{\bar \sigma \left( M \right) }&#10;v u^*&#10;\]&#10;Then $ \bar \sigma \left( \Delta \right) =&#10;\frac{1}{ \bar \sigma ( M ) } $ and&#10;$\left[ I - M \Delta \right] u = 0$,&#10;%\[&#10;%\begin{array}{rcl}&#10;%\left[ I - M \Delta \right] u &amp; = &amp; u - M \Delta u \\&#10;%&amp; = &amp; u - M \frac{1}{\bar \sigma \left( M \right)} \left( v u^* \right) u \\&#10;%&amp; = &amp; u - \frac{1}{\bar \sigma \left( M \right)} M v \\&#10;%&amp; = &amp; u - \frac{1}{\bar \sigma \left( M \right)} \bar \sigma \left( M \right)&#10;%u \\&#10;% &amp; = &amp; 0_n&#10;%\end{array}&#10;%\]&#10;hence $I-M \Delta$ is obviously singular.   That implies&#10;$\mudm \geq \smax{M}$.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89"/>
  <p:tag name="PICTUREFILESIZE" val="184226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{\bf Theorem:}&#10;If $\setdl := \coo{m}{n}$, then&#10;for $M \in \coo{n}{m}$,&#10;$\mudm = \smax{M}$.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87"/>
  <p:tag name="PICTUREFILESIZE" val="10986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{\bf Corollary:}&#10;For any $\setdl \subseteq \coo{m}{n}$, and any $M \in \coo{n}{m}$&#10;\[&#10;\rho_{R} (M) \leq \mudm \leq \smax{M}&#10;\]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35"/>
  <p:tag name="PICTUREFILESIZE" val="27066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Definition:&#10;\[&#10;\mudm := \frac{1}{\min \left\{ \smax{ \Delta } :&#10;\Delta \in \setdl , \det \left( I - M \Delta \right) = 0 \right\}}&#10;\]&#10;\vspace*{0.15in}&#10;&#10;{\bf Theorem:}&#10;If $\setdl_1 \subseteq \setdl_2$, then for any $M$&#10;\[&#10;\mudelargO{M} \leq \mudelargT{M}&#10;\]&#10;{\bf Proof:} Since $\setdl_1 \subseteq \setdl_2$, it follows that&#10;\[&#10;\begin{array}{l}&#10;\displaystyle{&#10;\min \left\{ \smax{ \Delta } :&#10;\Delta \in \setdl_2 , \det \left( I - M \Delta \right) = 0 \right\} \leq} \\&#10;\hspace*{0.6in} &#10;\min \left\{ \smax{ \Delta } :&#10;\Delta \in \setdl_1 , \det \left( I - M \Delta \right) = 0 \right\} \end{array}&#10;\]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57"/>
  <p:tag name="PICTUREFILESIZE" val="148317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4in}&#10;\setlength{\parindent}{0pt}&#10;\begin{document}&#10;In general, $\mudelfcn: \coo{n}{m} \rightarrow {\bf R}$&#10;is not continuous&#10;\begin{itemize}&#10;\setlength{\itemsep}{0pt}&#10;\item&#10;If $\setdelta$ only consists of complex blocks, then $\mudelfcn: \coo{n}{m} \rightarrow {\bf R}$&#10;is continuous&#10;\item&#10;Suppose that $\setdelta$ consists of a diagonal concatenation of two uncertainty sets,&#10;one with only real blocks, and one with only complex blocks.  Denote these as&#10;$\setdeltaR$ and $\setdeltaC$.  So&#10;\[&#10;\setdelta = \left\{ {\rm diag} \left[ \Delta_R , \Delta_C \right] :&#10;\Delta_R \in \setdeltaR , \Delta_C \in \setdeltaC \right\} \subseteq \coo{m}{n}&#10;\]&#10;Partition $M \in \coo{n}{m}$ accordingly.   If $\mudelR{M_{11}} &lt; \mudel{M}$, then&#10;$\mudelfcn: \coo{n}{m} \rightarrow {\bf R}$ is continuous at $M$.&#10;\end{itemize}&#10;{\bf Remark:} The condition $\mudelR{M_{11}} &lt; \mudel{M}$ can be interpreted as ``there are complex&#10;blocks, and they matter.''  \underline{Message:}  if there are nontrivial&#10;complex blocks, then $\mudelfcn$ is a continuous function.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318"/>
  <p:tag name="PICTUREFILESIZE" val="11362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$\mu_{\bf \Delta} : \coo{n}{m} \rightarrow {\bf R}$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75"/>
  <p:tag name="PICTUREFILESIZE" val="2678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det \left( \left[ \begin{array}{cc} I &amp; 0 \\0 &amp; I \end{array} \right]&#10;- \left[ \begin{array}{cc} M_{11} &amp; M_{12} \\ M_{21} &amp; M_{22} \end{array} &#10;\right] &#10;\left[ \begin{array}{cc} \Delta_{R} &amp; 0 \\ 0 &amp; 0 \end{array} &#10;\right] \right) = &#10;\det \left( I - M_{11} \Delta_R \right)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93"/>
  <p:tag name="PICTUREFILESIZE" val="15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\BasicMDeltaWInputs{$G$}{$\Delta$}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09"/>
  <p:tag name="PICTUREFILESIZE" val="23193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det \left( \left[ \begin{array}{cc} I &amp; 0 \\0 &amp; I \end{array} \right]&#10;- \left[ \begin{array}{cc} M_{11} &amp; M_{12} \\ M_{21} &amp; M_{22} \end{array} &#10;\right] &#10;\left[ \begin{array}{cc} \Delta_{R} &amp; 0 \\ 0 &amp; \Delta_{C} \end{array} &#10;\right] \right)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15"/>
  <p:tag name="PICTUREFILESIZE" val="1155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${\bf \Delta}_{\bf R}$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6"/>
  <p:tag name="PICTUREFILESIZE" val="79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${\bf \Delta}_{\bf C}$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6"/>
  <p:tag name="PICTUREFILESIZE" val="85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${\bf \Delta}_{\bf C}$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6"/>
  <p:tag name="PICTUREFILESIZE" val="85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1.5in}&#10;\setlength{\parindent}{0pt}&#10;\begin{document}&#10;Create singularity using \underline{only} $\Delta_R$ (with $\Delta_C := 0$)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09"/>
  <p:tag name="PICTUREFILESIZE" val="892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1.5in}&#10;\setlength{\parindent}{0pt}&#10;\begin{document}&#10;Create singularity using \underline{both} $\Delta_R$ and  $\Delta_C$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09"/>
  <p:tag name="PICTUREFILESIZE" val="78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4in}&#10;\setlength{\parindent}{0pt}&#10;\begin{document}&#10;$\mudelR{M_{11}} &lt; \mudel{M}$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90"/>
  <p:tag name="PICTUREFILESIZE" val="3446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${\bf \Delta}_{\bf R}$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6"/>
  <p:tag name="PICTUREFILESIZE" val="79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5in}&#10;\setlength{\parindent}{0pt}&#10;\begin{document}&#10;Manipulation of the definition gives&#10;\[&#10;\max_{\Delta \in \setdelta, \smax{\Delta} \leq 1} \rho_R (M\Delta) = \mudm,&#10;\]&#10;where $\rho_R$ is the {\it real spectral radius}.&#10;If there are no real parameter blocks, the problem is simpler, involving the&#10;spectral radius&#10;\[&#10;\max_{\Delta \in \setdelta, \smax{\Delta} \leq 1} \rho (M\Delta) = \mudm&#10;\]&#10;&#10;&#10;Lower bound algorithms for $\mudm$ are based on this equality.  &#10;\begin{itemize}&#10;\item&#10;The left-hand-side optimization is not easy to solve, though&#10;constrained optimization can be attempted.&#10;\item&#10;Any algorithm generally finds a number smaller than the maximum,  so&#10;the obtained value is a \underline{lower} bound for $\mudm$.&#10;\end{itemize}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307"/>
  <p:tag name="PICTUREFILESIZE" val="9607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5in}&#10;\setlength{\parindent}{0pt}&#10;\begin{document}&#10;All important mathematical features are captured in $\setdl$ of the form&#10;%\[&#10;%\setdl := \left\{ {\rm diag} \left[ \delta_1 I_{t_1} , \delta_2 I_{r_2} ,&#10;%\Delta_3 \right] : \delta_1 \in {\bf R}, \delta_2 \in {\bf C},&#10;%\delta_3 \in {\bf C}^{m_3 \times m_3} \right\}&#10;%\]&#10;\[&#10;\setdl := \left\{ \left[ \begin{array}{ccc}&#10;\delta_1 I_{t_1} &amp; 0 &amp; 0 \\&#10;0 &amp;  \delta_2 I_{r_2}  &amp; 0 \\&#10;0 &amp; 0 &amp;  \Delta_3 \end{array} \right] : \delta_1 \in {\bf R}, \delta_2 \in {\bf C},&#10;\Delta_3 \in {\bf C}^{m_3 \times m_3} \right\}&#10;\]&#10;The individual blocks on the diagonal are referred to as&#10;\begin{itemize}&#10;\setlength{\itemsep}{0pt}&#10;\item&#10;a {\it repeated real} block&#10;\item&#10;a {\it repeated complex} block,&#10;and &#10;\item&#10;a {\it full complex} block.&#10;\end{itemize}&#10;An actual robustness analysis&#10;might contain several of such blocks.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720"/>
  <p:tag name="PICTUREFILESIZE" val="66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Importance of the nonvanishing determinant condition&#10;\begin{itemize}&#10;\setlength{\itemsep}{0pt}&#10;\item&#10;new definition to formalize&#10;\item&#10;reduce the generality, and be more specific.&#10;\end{itemize}&#10;&#10;\underline{For example}, consider a problem-specific \underline{set} of&#10;block diagonal matrices, say,&#10;\[&#10;\setdelta := \left\{ {\rm diag}&#10;\left[ \delta_1 I_2 , \delta_2 , \delta_3 , \Delta_4&#10;\right] : \delta_1 , \delta_2 \in {\bf R} , \delta_3 \in {\bf C} ,&#10;\Delta_4 \in {\bf C}^{2 \times 2} \right\} \subseteq \coo{6}{6}&#10;\]&#10;&#10;\vspace*{0.283in}&#10;Given a \underline{single} matrix $M \in \coo{6}{6}$&#10;\underline{define} the quantity&#10;\vspace*{0.105in}&#10;\[&#10;\mudm := \frac{1}{\min \left\{ \smax{ \Delta } :&#10;\Delta \in \setdl , \det \left( I - M \Delta \right) = 0 \right\}}&#10;\]&#10;unless no $\Delta \in \setdl$ makes $\left( I - M \Delta \right)$ singular,&#10;then $\mudm := 0$.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98"/>
  <p:tag name="PICTUREFILESIZE" val="218406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In general, the set $\setdl \subseteq \coo{m}{n}$ will be of the form&#10;\[&#10;\begin{array}{l} \setdl =&#10;        \left\{ {\rm diag \ } \left[&#10;                \delta_1^r I_{t_1} , \ldots , \delta_{V}^r I_{t_{V}} ,&#10;                \delta_{1}^c I_{r_1} , \ldots , \delta_{S}^c I_{r_{S}} ,&#10;                \Delta_{1} , \ldots , \Delta_{F} \right]  : \right. \\&#10;        \left. \hspace*{0.8in}&#10;                \delta_k^r \in {\bf R},&#10;  \delta_{i}^c \in {\co} , \Delta_{j} \in {\co}^{m_j \times n_j}&#10;                \right\}&#10;\end{array}&#10;\]&#10;which just includes many instances of the 3 ``blocks'' considered.&#10;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82"/>
  <p:tag name="PICTUREFILESIZE" val="71565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Given a matrix $M \in \coo{n}{m}$&#10;\[&#10;\mudm := \frac{1}{\min \left\{ \smax{ \Delta } :&#10;\Delta \in \setdl , \det \left( I - M \Delta \right) = 0 \right\}}&#10;\]&#10;unless no $\Delta \in \setdl$ makes $\left( I - M \Delta \right)$ singular,&#10;then $\mudm := 0$.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76"/>
  <p:tag name="PICTUREFILESIZE" val="61465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5.0in}&#10;\setlength{\parindent}{0pt}&#10;\begin{document}&#10;A {\it real block-structure} is of the form&#10;\[&#10;\setdeltaR =&#10;        \left\{ {\rm diag \ } \left[&#10;                \delta_1^r I_{t_1} , \ldots , \delta_{V}^r I_{t_{V}} \right]  :  \delta_k^r \in {\bf R}&#10;                \right\}&#10;\]&#10;&#10;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67"/>
  <p:tag name="PICTUREFILESIZE" val="30806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5.0in}&#10;\setlength{\parindent}{0pt}&#10;\begin{document}&#10;A {\it complex block-structure} is of the form&#10;\[&#10;\setdeltaC =&#10;        \left\{ {\rm diag \ } \left[&#10;                \delta_{1}^c I_{r_1} , \ldots , \delta_{S}^c I_{r_{S}} ,&#10;                \Delta_{1} , \ldots , \Delta_{F} \right]  :   \delta_{i}^c \in {\co} , \Delta_{j} \in {\co}^{m_j \times m_j}&#10;                \right\}&#10;\]&#10;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327"/>
  <p:tag name="PICTUREFILESIZE" val="38789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A general block-structure is a diagonal augmentation of these two&#10;\[&#10;\setdl =&#10;        \left\{ {\rm diag \ } \left[ \Delta_R, \Delta_C \right] : \Delta_R \in \setdeltaR, \Delta_C \in \setdeltaC&#10;                \right\}&#10;\]&#10;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87"/>
  <p:tag name="PICTUREFILESIZE" val="33006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Associated with any block-structure&#10;\[&#10;\bdelta :=&#10;        \left\{ \Delta \in \setdl : \smax{\Delta} \leq 1 \right\}&#10;\]&#10;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05"/>
  <p:tag name="PICTUREFILESIZE" val="23546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Associated with a general block-structure&#10;\[&#10;\qdelta :=&#10;        \left\{ {\rm diag} \left[ \Delta_R, \Delta_C \right] : \Delta_R \in \setdeltaR, \smax{\Delta_R} \leq 1,&#10;\Delta_C \in \setdeltaC, \Delta_C^* \Delta_C = I \right\}&#10;\]&#10;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308"/>
  <p:tag name="PICTUREFILESIZE" val="35426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5in}&#10;\setlength{\parindent}{0pt}&#10;\begin{document}&#10;For every $\Delta \in \setdl$ and $D \in \setd$, $D \Delta = \Delta D$.  Hence&#10;$\Delta = D^{-1} \Delta D$, and&#10;\[&#10;\det(I-M \Delta) = \det(I-M D^{-1} \Delta D) = \det(I - DMD^{-1} \Delta).&#10;\]&#10;Since $\mudm$ is defined entirely in terms of $\det(I-M\Delta)$, &#10;\[&#10;\mudm = \mudel{DMD^{-1}}&#10;\]&#10;But $\mudel{\cdot} \leq \smax{\cdot}$, \underline{always}, hence&#10;\[&#10;\mudm = \mudel{DMD^{-1}} \leq \smax{DMD^{-1}}&#10;\]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96"/>
  <p:tag name="PICTUREFILESIZE" val="5373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5in}&#10;\setlength{\parindent}{0pt}&#10;\begin{document}&#10;\[&#10;\setdl := \left\{ \left[ \begin{array}{ccc}&#10;\delta_1 I_{t_1} &amp; 0 &amp; 0 \\&#10;0 &amp;  \delta_2 I_{r_2}  &amp; 0 \\&#10;0 &amp; 0 &amp;  \Delta_3 \end{array} \right] : \delta_1 \in {\bf R}, \delta_2 \in {\bf C},&#10;\Delta_3 \in {\bf C}^{m_3 \times m_3} \right\}&#10;\]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78"/>
  <p:tag name="PICTUREFILESIZE" val="1614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5in}&#10;\setlength{\parindent}{0pt}&#10;\begin{document}&#10;\[&#10;\setd := \left\{ \left[ \begin{array}{ccc}&#10;D_1 &amp; 0 &amp; 0 \\&#10;0 &amp;  D_2 &amp; 0 \\&#10;0 &amp; 0 &amp; d_3 I_{m_3} \end{array} \right] :&#10;D_1 \in {\bf C}^{t_1 \times t_1} ,&#10;D_2 \in {\bf C}^{r_2 \times r_2} ,&#10;d_3 \in {\bf C} \right\}&#10;\]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91"/>
  <p:tag name="PICTUREFILESIZE" val="1592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left[ \begin{array}{cccc}&#10;\delta_1 I_2 &amp; 0 &amp; 0 &amp; 0 \\&#10;0 &amp; \delta_2 &amp; 0 &amp; 0 \\&#10;0 &amp; 0 &amp; \delta_3 &amp; 0 \\&#10;0 &amp;  0 &amp; 0 &amp; \Delta_4 \end{array} \right]&#10;\]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96"/>
  <p:tag name="PICTUREFILESIZE" val="20346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5in}&#10;\setlength{\parindent}{0pt}&#10;\begin{document}&#10;Consider an illustrative $\setdl$, and associated set $\setd$ of invertible matrices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306"/>
  <p:tag name="PICTUREFILESIZE" val="1133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5in}&#10;\setlength{\parindent}{0pt}&#10;\begin{document}&#10;The ``best'' upper bound obtained with this technique would come from optimizing the choice&#10;of $D \in \setd$, namely&#10;\[&#10;\mudm \leq \min_{D \in \setd} \smax{DMD^{-1}},&#10;\]&#10;commonly referred to as the ``d-m-d-inverse upper bound of $\mu$.''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307"/>
  <p:tag name="PICTUREFILESIZE" val="3597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5in}&#10;\setlength{\parindent}{0pt}&#10;\begin{document}&#10;For any $D \in \setd$, \hspace*{0.2in} $\mudm \leq \smax{DMD^{-1}}$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92"/>
  <p:tag name="PICTUREFILESIZE" val="803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5in}&#10;\setlength{\parindent}{0pt}&#10;\begin{document}&#10;\[&#10;\setdl := \left\{ \left[ \begin{array}{ccc}&#10;\delta_1 I_{t_1} &amp; 0 &amp; 0 \\&#10;0 &amp;  \delta_2 I_{r_2}  &amp; 0 \\&#10;0 &amp; 0 &amp;  \Delta_3 \end{array} \right] : \delta_1 \in {\bf R}, \delta_2 \in {\bf C},&#10;\Delta_3 \in {\bf C}^{m_3 \times m_3} \right\}&#10;\]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78"/>
  <p:tag name="PICTUREFILESIZE" val="1614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5in}&#10;\setlength{\parindent}{0pt}&#10;\begin{document}&#10;\[&#10;\setd := \left\{ \left[ \begin{array}{ccc}&#10;D_1 &amp; 0 &amp; 0 \\&#10;0 &amp;  D_2 &amp; 0 \\&#10;0 &amp; 0 &amp; d_3 I_{m_3} \end{array} \right] :&#10;D_1 \in {\bf C}^{t_1 \times t_1} ,&#10;D_2 \in {\bf C}^{r_2 \times r_2} ,&#10;d_3 \in {\bf C} \right\}&#10;\]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91"/>
  <p:tag name="PICTUREFILESIZE" val="1592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5in}&#10;\setlength{\parindent}{0pt}&#10;\begin{document}&#10;This bound \underline{only uses} the block-diagonal structure information&#10;regarding $\setdl$, namely for $D \in \setd, \Delta \in \setdelta$, &#10;$D \Delta = \Delta D$.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307"/>
  <p:tag name="PICTUREFILESIZE" val="1824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5in}&#10;\setlength{\parindent}{0pt}&#10;\begin{document}&#10;The upper bound derived thusfar,&#10;\[&#10;\mudm \leq \min_{D \in \setd} \smax{DMD^{-1}},&#10;\]&#10;does not use/exploit known&#10;information that an uncertain element is real (as opposed to complex).&#10;&#10;\vspace*{0.1in}&#10;&#10;For example, in the block structure below, $\delta_1$ and $\delta_2$&#10;are handled the same way (using $D_1$ and $D_2$) even though more&#10;partial information is known for $\delta_1$.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307"/>
  <p:tag name="PICTUREFILESIZE" val="5685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5in}&#10;\setlength{\parindent}{0pt}&#10;\begin{document}&#10;\[&#10;\setdl := \left\{ \left[ \begin{array}{ccc}&#10;\delta_1 I_{t_1} &amp; 0 &amp; 0 \\&#10;0 &amp;  \delta_2 I_{r_2}  &amp; 0 \\&#10;0 &amp; 0 &amp;  \Delta_3 \end{array} \right] : \delta_1 \in {\bf R}, \delta_2 \in {\bf C},&#10;\Delta_3 \in {\bf C}^{m_3 \times m_3} \right\}&#10;\]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78"/>
  <p:tag name="PICTUREFILESIZE" val="1614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5in}&#10;\setlength{\parindent}{0pt}&#10;\begin{document}&#10;\[&#10;\setd := \left\{ \left[ \begin{array}{ccc}&#10;D_1 &amp; 0 &amp; 0 \\&#10;0 &amp;  D_2 &amp; 0 \\&#10;0 &amp; 0 &amp; d_3 I_{m_3} \end{array} \right] :&#10;D_1 \in {\bf C}^{t_1 \times t_1} ,&#10;D_2 \in {\bf C}^{r_2 \times r_2} ,&#10;d_3 \in {\bf C} \right\}&#10;\]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91"/>
  <p:tag name="PICTUREFILESIZE" val="1592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45in}&#10;\setlength{\parindent}{0pt}&#10;\begin{document}&#10;\[&#10;\setdl := \left\{ \left[ \begin{array}{ccc}&#10;\delta_1 I_{t_1} &amp; 0 &amp; 0 \\&#10;0 &amp;  \delta_2 I_{r_2}  &amp; 0 \\&#10;0 &amp; 0 &amp;  \Delta_3 \end{array} \right] : \delta_1 \in {\bf R}, \delta_2 \in {\bf C},&#10;\Delta_3 \in {\bf C}^{m_3 \times m_3} \right\}&#10;\]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78"/>
  <p:tag name="PICTUREFILESIZE" val="1615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5.9in}&#10;\setlength{\parindent}{0pt}&#10;\begin{document}&#10;J.\ Doyle, ``Analysis of feedback systems with structured uncertainties,''&#10;{\it IEE Proceedings}, part D, vol.\ 129, no.\ 6, pp.\ 242-250, 1982.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425"/>
  <p:tag name="PICTUREFILESIZE" val="34016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5in}&#10;\setlength{\parindent}{0pt}&#10;\begin{document}&#10;\[&#10;\setd_+ := \left\{ \left[ \begin{array}{ccc}&#10;D_1 &amp; 0 &amp; 0 \\&#10;0 &amp; D_2 &amp; 0 \\&#10;0 &amp; 0 &amp; d_3 I_{m_3} \end{array}&#10;\right] :&#10;D_1 = D_1^* \succ 0 ,&#10;D_2 = D_2^* \succ 0 ,&#10;d_3 &gt; 0 \right\}&#10;\]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302"/>
  <p:tag name="PICTUREFILESIZE" val="1608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5in}&#10;\setlength{\parindent}{0pt}&#10;\begin{document}&#10;\[&#10;\setg := \left\{ \left[ \begin{array}{ccc}&#10;G_1 &amp; 0 &amp; 0 \\&#10;0 &amp; 0 &amp; 0 \\&#10;0 &amp; 0 &amp; 0 \end{array}&#10;\right] :&#10;G_1 = G_1^*&#10; \right\}&#10;\]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51"/>
  <p:tag name="PICTUREFILESIZE" val="854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%\newcommand{\mudm}{\mbox{$ \mu\hspace*{-0.019in}_{\bf \Delta} \hspace*{-0.0351in}&#10;% \left( M \right) $}}&#10;%\newcommand{\setdl}{\mbox{$ {\bf \Delta} $}}&#10;\newcommand{\setdlR}{\mbox{$ {\bf \Delta}_{\bf R} $}}&#10;\newcommand{\setgdel}{ {\bf G}\hspace*{-.018in}_{\bf \Delta} }&#10;\newcommand{\setddel}{ {\bf D}\hspace*{-.018in}_{\bf \Delta} }&#10;%\newcommand{\smax}[1] { \bar \sigma \left( #1 \right) }&#10;%\newcommand{\coo}[2]{{\bf C}^{ #1 \times #2 } }&#10;%\newcommand{\cnn}{{\bf C}^{n \times n}}&#10;\newcommand{\negsecsp}{\vspace*{-0.13in}}&#10;&#10;&#10;\setlength{\textwidth}{4.2in}&#10;\setlength{\parindent}{0pt}&#10;\begin{document}&#10;Keep the sets as defined,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720"/>
  <p:tag name="PICTUREFILESIZE" val="430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%\newcommand{\mudm}{\mbox{$ \mu\hspace*{-0.019in}_{\bf \Delta} \hspace*{-0.0351in}&#10;% \left( M \right) $}}&#10;%\newcommand{\setdl}{\mbox{$ {\bf \Delta} $}}&#10;\newcommand{\setdlR}{\mbox{$ {\bf \Delta}_{\bf R} $}}&#10;\newcommand{\setgdel}{ {\bf G}\hspace*{-.018in}_{\bf \Delta} }&#10;\newcommand{\setddel}{ {\bf D}\hspace*{-.018in}_{\bf \Delta} }&#10;%\newcommand{\smax}[1] { \bar \sigma \left( #1 \right) }&#10;%\newcommand{\coo}[2]{{\bf C}^{ #1 \times #2 } }&#10;%\newcommand{\cnn}{{\bf C}^{n \times n}}&#10;\newcommand{\negsecsp}{\vspace*{-0.0513in}}&#10;&#10;&#10;\setlength{\textwidth}{4.2in}&#10;\setlength{\parindent}{0pt}&#10;\begin{document}&#10;Due the structure of the various matrices&#10;\negsecsp&#10;\begin{itemize}&#10;\item&#10;if $D \in \setd_+$, then $D \Delta =  \Delta D$ for all $\Delta \in \setdl$ and $D^{\frac{1}{2}} \in \setd_+$&#10;\item&#10;if $G \in \setg$, then $G \Delta =  \Delta^* G$ for all $\Delta \in \setdl$&#10;\end{itemize}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720"/>
  <p:tag name="PICTUREFILESIZE" val="2375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%\newcommand{\mudm}{\mbox{$ \mu\hspace*{-0.019in}_{\bf \Delta} \hspace*{-0.0351in}&#10;% \left( M \right) $}}&#10;%\newcommand{\setdl}{\mbox{$ {\bf \Delta} $}}&#10;\newcommand{\setdlR}{\mbox{$ {\bf \Delta}_{\bf R} $}}&#10;\newcommand{\setgdel}{ {\bf G}\hspace*{-.018in}_{\bf \Delta} }&#10;\newcommand{\setddel}{ {\bf D}\hspace*{-.018in}_{\bf \Delta} }&#10;%\newcommand{\smax}[1] { \bar \sigma \left( #1 \right) }&#10;%\newcommand{\coo}[2]{{\bf C}^{ #1 \times #2 } }&#10;%\newcommand{\cnn}{{\bf C}^{n \times n}}&#10;\newcommand{\negsecsp}{\vspace*{-0.13in}}&#10;&#10;&#10;\setlength{\textwidth}{4.2in}&#10;\setlength{\parindent}{0pt}&#10;\begin{document}&#10;Suppose $\beta &gt; 0$, and  $G \in \setg, D \in \setd_+$ satisfy&#10;\[&#10;M^* D M - \beta^2 D + j(GM - M^* G) \preceq 0.&#10;\]&#10;Then $\mudm \leq \beta$.&#10;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720"/>
  <p:tag name="PICTUREFILESIZE" val="2151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in}&#10;\setlength{\parindent}{0pt}&#10;\begin{document}&#10;These type of formulae are due to Doyle (conference papers&#10;in mid 80s) and:&#10;\vspace*{0.08in}&#10;&#10;M.\ Fan, A.\ Tits and J. Doyle, ``Robustness in the presence of&#10;mixed parametric uncertainty and unmodeled dynamics,'' {\it&#10;IEEE Transaction on Automatic Control}, vol.\ 36, no.\ 1, pp.\&#10;25-38, January 1991.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720"/>
  <p:tag name="PICTUREFILESIZE" val="4866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2in}&#10;\setlength{\parindent}{0pt}&#10;\begin{document}&#10;The short proof is taken from 1995 PhD Thesis, Anders Helmersson, ``Methods for robust gain scheduling.''&#10;{Link{\&quot;o}ping}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720"/>
  <p:tag name="PICTUREFILESIZE" val="1960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%\newcommand{\mudm}{\mbox{$ \mu\hspace*{-0.019in}_{\bf \Delta} \hspace*{-0.0351in}&#10;% \left( M \right) $}}&#10;%\newcommand{\setdl}{\mbox{$ {\bf \Delta} $}}&#10;\newcommand{\setdlR}{\mbox{$ {\bf \Delta}_{\bf R} $}}&#10;\newcommand{\setgdel}{ {\bf G}\hspace*{-.018in}_{\bf \Delta} }&#10;\newcommand{\setddel}{ {\bf D}\hspace*{-.018in}_{\bf \Delta} }&#10;%\newcommand{\smax}[1] { \bar \sigma \left( #1 \right) }&#10;%\newcommand{\coo}[2]{{\bf C}^{ #1 \times #2 } }&#10;%\newcommand{\cnn}{{\bf C}^{n \times n}}&#10;\newcommand{\negsecsp}{\vspace*{-0.13in}}&#10;&#10;&#10;\setlength{\textwidth}{4.2in}&#10;\setlength{\parindent}{0pt}&#10;\begin{document}&#10;Suppose $\beta &gt; 0$, and  $G \in \setg, D \in \setd_+$ satisfy&#10;\[&#10;M^* D M - \beta^2 D + j(GM - M^* G) \preceq 0.&#10;\]&#10;Then $\mudm \leq \beta$.&#10;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720"/>
  <p:tag name="PICTUREFILESIZE" val="2151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%\newcommand{\mudm}{\mbox{$ \mu\hspace*{-0.019in}_{\bf \Delta} \hspace*{-0.0351in}&#10;% \left( M \right) $}}&#10;%\newcommand{\setdl}{\mbox{$ {\bf \Delta} $}}&#10;\newcommand{\setdlR}{\mbox{$ {\bf \Delta}_{\bf R} $}}&#10;\newcommand{\setgdel}{ {\bf G}\hspace*{-.018in}_{\bf \Delta} }&#10;\newcommand{\setddel}{ {\bf D}\hspace*{-.018in}_{\bf \Delta} }&#10;%\newcommand{\smax}[1] { \bar \sigma \left( #1 \right) }&#10;%\newcommand{\coo}[2]{{\bf C}^{ #1 \times #2 } }&#10;%\newcommand{\cnn}{{\bf C}^{n \times n}}&#10;\newcommand{\negsecsp}{\vspace*{-0.13in}}&#10;&#10;&#10;\setlength{\textwidth}{4.2in}&#10;\setlength{\parindent}{0pt}&#10;\begin{document}&#10;{\bf Proof:}  If $\Delta \in \setdl$ has $\det(I-M \Delta) = 0$, there exist nonzero&#10; $w, z \in \cn$ with $w=Mz, z = \Delta w$.   &#10;Use $D^{\frac{1}{2}} \Delta = \Delta D^{\frac{1}{2}}$ and $\Delta^* G = G \Delta$, &#10;\[&#10;\begin{array}{rcl}&#10;0 &amp; \geq &amp; z^* (M^* D M - \beta^2 D +j( GM - M^* G)) z \\&#10;   &amp; = &amp; w^* D w - \beta^2 w^* \Delta^* D \Delta w + j w^* \Delta^* G w - j w^* G \Delta w \\&#10;   &amp; = &amp; w^* D^{\frac{1}{2}} D^{\frac{1}{2}}  w - \beta^2 w^* \Delta^* D^{\frac{1}{2}}  D^{\frac{1}{2}}  \Delta w + j w^* G \Delta w - j w^* G \Delta w \\&#10;  &amp; = &amp; w^* D^{\frac{1}{2}}  D^{\frac{1}{2}}  w - \beta^2 w^* D^{\frac{1}{2}} \Delta^*  \Delta D^{\frac{1}{2}} w \\&#10; &amp; = &amp; w^* D^{\frac{1}{2}} \left( I - \beta^2 \Delta^* \Delta \right) D^{\frac{1}{2}} w. \\&#10;\end{array}&#10;\]&#10;Since $D$ is invertible and $w \not = 0_n$, it must be that $\smax{\Delta} \geq \beta^{-1}$.&#10;Hence the minimum (in definition of $\mudm$) is $\geq \frac{1}{\beta}$, making $\mudm \leq \beta$.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720"/>
  <p:tag name="PICTUREFILESIZE" val="897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\BasicMDeltaWInputs{$G$}{$\Delta$}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09"/>
  <p:tag name="PICTUREFILESIZE" val="23193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&#10;Recall definition:  Given a matrix $M \in \coo{6}{6}$&#10;\[&#10;\mudm := \frac{1}{\min \left\{ \smax{ \Delta } :&#10;\Delta \in \setdl , \det \left( I - M \Delta \right) = 0 \right\}}&#10;\]&#10;unless no $\Delta \in \setdl$ makes $\left( I - M \Delta \right)$ singular,&#10;then $\mudm := 0$.&#10;&#10;\vspace*{0.2in}&#10;&#10;Note that&#10;\begin{itemize}&#10;\item&#10;$\mudelemp : {\bf C}^{6 \times 6} \rightarrow {\bf R}$&#10;\item&#10;Smallest (measured in $\smax{\cdot}$) root of the polynomial equation&#10;\[&#10;\det \left( I - M \Delta \right) = 0&#10;\]&#10;where $\Delta$ is restricted to the form specified by $\setdelta$.&#10;\item&#10;For any $ \alpha \in {\re} $,&#10;$ \mu \left( \alpha M \right) = | \alpha | \mu \left( M \right) $&#10;\end{itemize}&#10;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89"/>
  <p:tag name="PICTUREFILESIZE" val="200353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5.9in}&#10;\setlength{\parindent}{0pt}&#10;\begin{document}&#10;J.\ Doyle, ``Analysis of feedback systems with structured uncertainties,''&#10;{\it IEE Proceedings}, part D, vol.\ 129, no.\ 6, pp.\ 242-250, 1982.&#10;\end{document}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425"/>
  <p:tag name="PICTUREFILESIZE" val="340166"/>
</p:tagLst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Courier New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Courier New" pitchFamily="49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82091</TotalTime>
  <Words>323</Words>
  <Application>Microsoft Office PowerPoint</Application>
  <PresentationFormat>On-screen Show (4:3)</PresentationFormat>
  <Paragraphs>70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Times New Roman</vt:lpstr>
      <vt:lpstr>Courier New</vt:lpstr>
      <vt:lpstr>CMMI10</vt:lpstr>
      <vt:lpstr>CMR10</vt:lpstr>
      <vt:lpstr>Cambria Math</vt:lpstr>
      <vt:lpstr>Wingdings</vt:lpstr>
      <vt:lpstr>CMSY10ORIG</vt:lpstr>
      <vt:lpstr>Default Design</vt:lpstr>
      <vt:lpstr>PowerPoint Presentation</vt:lpstr>
      <vt:lpstr>Structured Singular Value</vt:lpstr>
      <vt:lpstr>Structured Singular Value</vt:lpstr>
      <vt:lpstr>Structured Singular Value: Feedback Interpretation</vt:lpstr>
      <vt:lpstr>General form of Uncertain Element: Structured Singular Value</vt:lpstr>
      <vt:lpstr>Special Cases: Structured Singular Value</vt:lpstr>
      <vt:lpstr>Special Case: Structured Singular Value</vt:lpstr>
      <vt:lpstr>Special Case: Structured Singular Value</vt:lpstr>
      <vt:lpstr>Special Case: Structured Singular Value</vt:lpstr>
      <vt:lpstr>Relations: Structured Singular Value</vt:lpstr>
      <vt:lpstr>Continuity results for</vt:lpstr>
      <vt:lpstr>Example of</vt:lpstr>
      <vt:lpstr>Lower Bound</vt:lpstr>
      <vt:lpstr>Canonical Block Structure</vt:lpstr>
      <vt:lpstr>General form of Uncertain Element: Structured Singular Value</vt:lpstr>
      <vt:lpstr>Real, Complex and Mixed block structures</vt:lpstr>
      <vt:lpstr>Canonical Block Structure</vt:lpstr>
      <vt:lpstr>Canonical Block Structure</vt:lpstr>
      <vt:lpstr>Real versus Complex uncertain elements</vt:lpstr>
      <vt:lpstr>Improved Upper Bound</vt:lpstr>
      <vt:lpstr>Improved Upper Bound</vt:lpstr>
      <vt:lpstr>Improved Upper Bound</vt:lpstr>
      <vt:lpstr>Robust Control Toolbox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pack</dc:creator>
  <cp:lastModifiedBy>musyn</cp:lastModifiedBy>
  <cp:revision>1509</cp:revision>
  <cp:lastPrinted>2002-02-07T21:57:48Z</cp:lastPrinted>
  <dcterms:created xsi:type="dcterms:W3CDTF">2002-02-04T23:44:43Z</dcterms:created>
  <dcterms:modified xsi:type="dcterms:W3CDTF">2014-04-01T04:43:07Z</dcterms:modified>
</cp:coreProperties>
</file>