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ags/tag2.xml" ContentType="application/vnd.openxmlformats-officedocument.presentationml.tags+xml"/>
  <Override PartName="/ppt/notesSlides/notesSlide7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0" r:id="rId2"/>
    <p:sldMasterId id="2147483673" r:id="rId3"/>
    <p:sldMasterId id="2147483674" r:id="rId4"/>
    <p:sldMasterId id="2147483677" r:id="rId5"/>
  </p:sldMasterIdLst>
  <p:notesMasterIdLst>
    <p:notesMasterId r:id="rId102"/>
  </p:notesMasterIdLst>
  <p:sldIdLst>
    <p:sldId id="4392" r:id="rId6"/>
    <p:sldId id="4393" r:id="rId7"/>
    <p:sldId id="4394" r:id="rId8"/>
    <p:sldId id="4395" r:id="rId9"/>
    <p:sldId id="4396" r:id="rId10"/>
    <p:sldId id="4397" r:id="rId11"/>
    <p:sldId id="4398" r:id="rId12"/>
    <p:sldId id="4343" r:id="rId13"/>
    <p:sldId id="4344" r:id="rId14"/>
    <p:sldId id="4345" r:id="rId15"/>
    <p:sldId id="4346" r:id="rId16"/>
    <p:sldId id="4347" r:id="rId17"/>
    <p:sldId id="4348" r:id="rId18"/>
    <p:sldId id="4349" r:id="rId19"/>
    <p:sldId id="4350" r:id="rId20"/>
    <p:sldId id="4351" r:id="rId21"/>
    <p:sldId id="4403" r:id="rId22"/>
    <p:sldId id="4404" r:id="rId23"/>
    <p:sldId id="4405" r:id="rId24"/>
    <p:sldId id="4352" r:id="rId25"/>
    <p:sldId id="4353" r:id="rId26"/>
    <p:sldId id="4354" r:id="rId27"/>
    <p:sldId id="4355" r:id="rId28"/>
    <p:sldId id="4356" r:id="rId29"/>
    <p:sldId id="4357" r:id="rId30"/>
    <p:sldId id="4358" r:id="rId31"/>
    <p:sldId id="4359" r:id="rId32"/>
    <p:sldId id="4402" r:id="rId33"/>
    <p:sldId id="4360" r:id="rId34"/>
    <p:sldId id="4361" r:id="rId35"/>
    <p:sldId id="4362" r:id="rId36"/>
    <p:sldId id="4363" r:id="rId37"/>
    <p:sldId id="4364" r:id="rId38"/>
    <p:sldId id="4365" r:id="rId39"/>
    <p:sldId id="4406" r:id="rId40"/>
    <p:sldId id="4407" r:id="rId41"/>
    <p:sldId id="4408" r:id="rId42"/>
    <p:sldId id="4409" r:id="rId43"/>
    <p:sldId id="4410" r:id="rId44"/>
    <p:sldId id="4411" r:id="rId45"/>
    <p:sldId id="4412" r:id="rId46"/>
    <p:sldId id="4413" r:id="rId47"/>
    <p:sldId id="4414" r:id="rId48"/>
    <p:sldId id="4415" r:id="rId49"/>
    <p:sldId id="4416" r:id="rId50"/>
    <p:sldId id="4417" r:id="rId51"/>
    <p:sldId id="4418" r:id="rId52"/>
    <p:sldId id="4419" r:id="rId53"/>
    <p:sldId id="4420" r:id="rId54"/>
    <p:sldId id="4421" r:id="rId55"/>
    <p:sldId id="4422" r:id="rId56"/>
    <p:sldId id="4423" r:id="rId57"/>
    <p:sldId id="4424" r:id="rId58"/>
    <p:sldId id="4425" r:id="rId59"/>
    <p:sldId id="4426" r:id="rId60"/>
    <p:sldId id="4427" r:id="rId61"/>
    <p:sldId id="4428" r:id="rId62"/>
    <p:sldId id="4429" r:id="rId63"/>
    <p:sldId id="4430" r:id="rId64"/>
    <p:sldId id="4431" r:id="rId65"/>
    <p:sldId id="4432" r:id="rId66"/>
    <p:sldId id="4433" r:id="rId67"/>
    <p:sldId id="4434" r:id="rId68"/>
    <p:sldId id="4435" r:id="rId69"/>
    <p:sldId id="4436" r:id="rId70"/>
    <p:sldId id="4437" r:id="rId71"/>
    <p:sldId id="4438" r:id="rId72"/>
    <p:sldId id="4439" r:id="rId73"/>
    <p:sldId id="4440" r:id="rId74"/>
    <p:sldId id="4441" r:id="rId75"/>
    <p:sldId id="4442" r:id="rId76"/>
    <p:sldId id="4443" r:id="rId77"/>
    <p:sldId id="4444" r:id="rId78"/>
    <p:sldId id="4445" r:id="rId79"/>
    <p:sldId id="4446" r:id="rId80"/>
    <p:sldId id="4447" r:id="rId81"/>
    <p:sldId id="4448" r:id="rId82"/>
    <p:sldId id="4449" r:id="rId83"/>
    <p:sldId id="4450" r:id="rId84"/>
    <p:sldId id="4451" r:id="rId85"/>
    <p:sldId id="4452" r:id="rId86"/>
    <p:sldId id="4453" r:id="rId87"/>
    <p:sldId id="4454" r:id="rId88"/>
    <p:sldId id="4455" r:id="rId89"/>
    <p:sldId id="4456" r:id="rId90"/>
    <p:sldId id="4457" r:id="rId91"/>
    <p:sldId id="4458" r:id="rId92"/>
    <p:sldId id="4459" r:id="rId93"/>
    <p:sldId id="4460" r:id="rId94"/>
    <p:sldId id="4461" r:id="rId95"/>
    <p:sldId id="4462" r:id="rId96"/>
    <p:sldId id="4463" r:id="rId97"/>
    <p:sldId id="4464" r:id="rId98"/>
    <p:sldId id="4465" r:id="rId99"/>
    <p:sldId id="4466" r:id="rId100"/>
    <p:sldId id="4467" r:id="rId10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99"/>
    <a:srgbClr val="006600"/>
    <a:srgbClr val="DDDDDD"/>
    <a:srgbClr val="66FFFF"/>
    <a:srgbClr val="0000CC"/>
    <a:srgbClr val="9900CC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4082" autoAdjust="0"/>
    <p:restoredTop sz="94689" autoAdjust="0"/>
  </p:normalViewPr>
  <p:slideViewPr>
    <p:cSldViewPr>
      <p:cViewPr varScale="1">
        <p:scale>
          <a:sx n="65" d="100"/>
          <a:sy n="65" d="100"/>
        </p:scale>
        <p:origin x="-10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4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e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4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8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8.wmf"/><Relationship Id="rId1" Type="http://schemas.openxmlformats.org/officeDocument/2006/relationships/image" Target="../media/image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wmf"/><Relationship Id="rId1" Type="http://schemas.openxmlformats.org/officeDocument/2006/relationships/image" Target="../media/image28.wmf"/><Relationship Id="rId4" Type="http://schemas.openxmlformats.org/officeDocument/2006/relationships/image" Target="../media/image2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6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7.wmf"/><Relationship Id="rId1" Type="http://schemas.openxmlformats.org/officeDocument/2006/relationships/image" Target="../media/image6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7.wmf"/><Relationship Id="rId1" Type="http://schemas.openxmlformats.org/officeDocument/2006/relationships/image" Target="../media/image6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31.wmf"/><Relationship Id="rId4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4.wmf"/><Relationship Id="rId4" Type="http://schemas.openxmlformats.org/officeDocument/2006/relationships/image" Target="../media/image31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68.e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4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69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7.wmf"/><Relationship Id="rId1" Type="http://schemas.openxmlformats.org/officeDocument/2006/relationships/image" Target="../media/image65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56.wmf"/><Relationship Id="rId4" Type="http://schemas.openxmlformats.org/officeDocument/2006/relationships/image" Target="../media/image78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67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6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31.wmf"/><Relationship Id="rId4" Type="http://schemas.openxmlformats.org/officeDocument/2006/relationships/image" Target="../media/image6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wmf"/><Relationship Id="rId1" Type="http://schemas.openxmlformats.org/officeDocument/2006/relationships/image" Target="../media/image17.emf"/><Relationship Id="rId4" Type="http://schemas.openxmlformats.org/officeDocument/2006/relationships/image" Target="../media/image18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56.wmf"/><Relationship Id="rId1" Type="http://schemas.openxmlformats.org/officeDocument/2006/relationships/image" Target="../media/image8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56.wmf"/><Relationship Id="rId1" Type="http://schemas.openxmlformats.org/officeDocument/2006/relationships/image" Target="../media/image82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56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wmf"/><Relationship Id="rId1" Type="http://schemas.openxmlformats.org/officeDocument/2006/relationships/image" Target="../media/image19.emf"/><Relationship Id="rId4" Type="http://schemas.openxmlformats.org/officeDocument/2006/relationships/image" Target="../media/image20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image" Target="../media/image117.e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Relationship Id="rId6" Type="http://schemas.openxmlformats.org/officeDocument/2006/relationships/image" Target="../media/image124.wmf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image" Target="../media/image12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4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6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6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6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66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19025B-99EA-4608-B5A5-2B015BD05C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32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A9EB3-724D-428E-BB32-8B62BEEF69EF}" type="slidenum">
              <a:rPr lang="en-US"/>
              <a:pPr/>
              <a:t>1</a:t>
            </a:fld>
            <a:endParaRPr lang="en-US"/>
          </a:p>
        </p:txBody>
      </p:sp>
      <p:sp>
        <p:nvSpPr>
          <p:cNvPr id="830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C89FB-B12D-4FB0-98FB-5FEC21C5E100}" type="slidenum">
              <a:rPr lang="en-US"/>
              <a:pPr/>
              <a:t>10</a:t>
            </a:fld>
            <a:endParaRPr lang="en-US"/>
          </a:p>
        </p:txBody>
      </p:sp>
      <p:sp>
        <p:nvSpPr>
          <p:cNvPr id="831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758CC-FA96-4ADD-A741-18921E473267}" type="slidenum">
              <a:rPr lang="en-US"/>
              <a:pPr/>
              <a:t>11</a:t>
            </a:fld>
            <a:endParaRPr lang="en-US"/>
          </a:p>
        </p:txBody>
      </p:sp>
      <p:sp>
        <p:nvSpPr>
          <p:cNvPr id="831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E5CF3-270B-4F4B-A3C3-78460EF8B84B}" type="slidenum">
              <a:rPr lang="en-US"/>
              <a:pPr/>
              <a:t>12</a:t>
            </a:fld>
            <a:endParaRPr lang="en-US"/>
          </a:p>
        </p:txBody>
      </p:sp>
      <p:sp>
        <p:nvSpPr>
          <p:cNvPr id="831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56184-37F8-4599-B514-133C59BBFC30}" type="slidenum">
              <a:rPr lang="en-US"/>
              <a:pPr/>
              <a:t>13</a:t>
            </a:fld>
            <a:endParaRPr lang="en-US"/>
          </a:p>
        </p:txBody>
      </p:sp>
      <p:sp>
        <p:nvSpPr>
          <p:cNvPr id="831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43F2D-336A-4D4A-B3FA-28066F3BE23F}" type="slidenum">
              <a:rPr lang="en-US"/>
              <a:pPr/>
              <a:t>14</a:t>
            </a:fld>
            <a:endParaRPr lang="en-US"/>
          </a:p>
        </p:txBody>
      </p:sp>
      <p:sp>
        <p:nvSpPr>
          <p:cNvPr id="831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D6240-E14E-45E9-BB5F-81D83651AB89}" type="slidenum">
              <a:rPr lang="en-US"/>
              <a:pPr/>
              <a:t>15</a:t>
            </a:fld>
            <a:endParaRPr lang="en-US"/>
          </a:p>
        </p:txBody>
      </p:sp>
      <p:sp>
        <p:nvSpPr>
          <p:cNvPr id="831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43CA5-16AB-410A-BA24-3AB56C70786C}" type="slidenum">
              <a:rPr lang="en-US"/>
              <a:pPr/>
              <a:t>16</a:t>
            </a:fld>
            <a:endParaRPr lang="en-US"/>
          </a:p>
        </p:txBody>
      </p:sp>
      <p:sp>
        <p:nvSpPr>
          <p:cNvPr id="832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0D010-9D41-4E00-84EE-F4864B74697E}" type="slidenum">
              <a:rPr lang="en-US"/>
              <a:pPr/>
              <a:t>17</a:t>
            </a:fld>
            <a:endParaRPr lang="en-US"/>
          </a:p>
        </p:txBody>
      </p:sp>
      <p:sp>
        <p:nvSpPr>
          <p:cNvPr id="832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659B9-0DBF-4D88-B30F-9D92FA02722F}" type="slidenum">
              <a:rPr lang="en-US"/>
              <a:pPr/>
              <a:t>18</a:t>
            </a:fld>
            <a:endParaRPr lang="en-US"/>
          </a:p>
        </p:txBody>
      </p:sp>
      <p:sp>
        <p:nvSpPr>
          <p:cNvPr id="832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6D236-8524-4910-B069-F356BD984750}" type="slidenum">
              <a:rPr lang="en-US"/>
              <a:pPr/>
              <a:t>19</a:t>
            </a:fld>
            <a:endParaRPr lang="en-US"/>
          </a:p>
        </p:txBody>
      </p:sp>
      <p:sp>
        <p:nvSpPr>
          <p:cNvPr id="832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E402A-2DCA-4335-83FC-61D2D93B5048}" type="slidenum">
              <a:rPr lang="en-US"/>
              <a:pPr/>
              <a:t>2</a:t>
            </a:fld>
            <a:endParaRPr lang="en-US"/>
          </a:p>
        </p:txBody>
      </p:sp>
      <p:sp>
        <p:nvSpPr>
          <p:cNvPr id="830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8182C-2026-479F-842B-3798673F2099}" type="slidenum">
              <a:rPr lang="en-US"/>
              <a:pPr/>
              <a:t>20</a:t>
            </a:fld>
            <a:endParaRPr lang="en-US"/>
          </a:p>
        </p:txBody>
      </p:sp>
      <p:sp>
        <p:nvSpPr>
          <p:cNvPr id="832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CE29F-5D64-4D66-8E03-E6175DCFD99D}" type="slidenum">
              <a:rPr lang="en-US"/>
              <a:pPr/>
              <a:t>21</a:t>
            </a:fld>
            <a:endParaRPr lang="en-US"/>
          </a:p>
        </p:txBody>
      </p:sp>
      <p:sp>
        <p:nvSpPr>
          <p:cNvPr id="832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23847-36E1-4D82-9E16-A9864BC0EF09}" type="slidenum">
              <a:rPr lang="en-US"/>
              <a:pPr/>
              <a:t>22</a:t>
            </a:fld>
            <a:endParaRPr lang="en-US"/>
          </a:p>
        </p:txBody>
      </p:sp>
      <p:sp>
        <p:nvSpPr>
          <p:cNvPr id="832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DE96E-4D0A-4D33-B415-4FC7C6EF6917}" type="slidenum">
              <a:rPr lang="en-US"/>
              <a:pPr/>
              <a:t>23</a:t>
            </a:fld>
            <a:endParaRPr lang="en-US"/>
          </a:p>
        </p:txBody>
      </p:sp>
      <p:sp>
        <p:nvSpPr>
          <p:cNvPr id="832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3836C-0A4C-4A45-9731-AB900B9F3FD2}" type="slidenum">
              <a:rPr lang="en-US"/>
              <a:pPr/>
              <a:t>24</a:t>
            </a:fld>
            <a:endParaRPr lang="en-US"/>
          </a:p>
        </p:txBody>
      </p:sp>
      <p:sp>
        <p:nvSpPr>
          <p:cNvPr id="832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B94CB-9BBD-4C5F-ADF1-D15EF6BEBC58}" type="slidenum">
              <a:rPr lang="en-US"/>
              <a:pPr/>
              <a:t>25</a:t>
            </a:fld>
            <a:endParaRPr lang="en-US"/>
          </a:p>
        </p:txBody>
      </p:sp>
      <p:sp>
        <p:nvSpPr>
          <p:cNvPr id="832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EC1D2-44AE-4769-BDD3-4FD6208924A6}" type="slidenum">
              <a:rPr lang="en-US"/>
              <a:pPr/>
              <a:t>26</a:t>
            </a:fld>
            <a:endParaRPr lang="en-US"/>
          </a:p>
        </p:txBody>
      </p:sp>
      <p:sp>
        <p:nvSpPr>
          <p:cNvPr id="833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18513-4B55-4B87-B931-84E219909DDD}" type="slidenum">
              <a:rPr lang="en-US"/>
              <a:pPr/>
              <a:t>27</a:t>
            </a:fld>
            <a:endParaRPr lang="en-US"/>
          </a:p>
        </p:txBody>
      </p:sp>
      <p:sp>
        <p:nvSpPr>
          <p:cNvPr id="833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D0EC7-F0FC-4A3F-93A3-F7A7E8204AE2}" type="slidenum">
              <a:rPr lang="en-US"/>
              <a:pPr/>
              <a:t>28</a:t>
            </a:fld>
            <a:endParaRPr lang="en-US"/>
          </a:p>
        </p:txBody>
      </p:sp>
      <p:sp>
        <p:nvSpPr>
          <p:cNvPr id="833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01488-39BB-4562-A0EB-17ADB1D1338F}" type="slidenum">
              <a:rPr lang="en-US"/>
              <a:pPr/>
              <a:t>29</a:t>
            </a:fld>
            <a:endParaRPr lang="en-US"/>
          </a:p>
        </p:txBody>
      </p:sp>
      <p:sp>
        <p:nvSpPr>
          <p:cNvPr id="833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4F96B-00ED-4ADB-9B3A-D9879F83A850}" type="slidenum">
              <a:rPr lang="en-US"/>
              <a:pPr/>
              <a:t>3</a:t>
            </a:fld>
            <a:endParaRPr lang="en-US"/>
          </a:p>
        </p:txBody>
      </p:sp>
      <p:sp>
        <p:nvSpPr>
          <p:cNvPr id="830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D20E2-3973-46BE-B121-48102CCAA694}" type="slidenum">
              <a:rPr lang="en-US"/>
              <a:pPr/>
              <a:t>30</a:t>
            </a:fld>
            <a:endParaRPr lang="en-US"/>
          </a:p>
        </p:txBody>
      </p:sp>
      <p:sp>
        <p:nvSpPr>
          <p:cNvPr id="833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24B4F-3BDD-4E04-9AC0-432DDB764D44}" type="slidenum">
              <a:rPr lang="en-US"/>
              <a:pPr/>
              <a:t>31</a:t>
            </a:fld>
            <a:endParaRPr lang="en-US"/>
          </a:p>
        </p:txBody>
      </p:sp>
      <p:sp>
        <p:nvSpPr>
          <p:cNvPr id="833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79C160-2C9F-4580-AFCD-53C04962D9BD}" type="slidenum">
              <a:rPr lang="en-US"/>
              <a:pPr/>
              <a:t>32</a:t>
            </a:fld>
            <a:endParaRPr lang="en-US"/>
          </a:p>
        </p:txBody>
      </p:sp>
      <p:sp>
        <p:nvSpPr>
          <p:cNvPr id="83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332C4-D9B4-42F1-90D1-C3306C657EFA}" type="slidenum">
              <a:rPr lang="en-US"/>
              <a:pPr/>
              <a:t>33</a:t>
            </a:fld>
            <a:endParaRPr lang="en-US"/>
          </a:p>
        </p:txBody>
      </p:sp>
      <p:sp>
        <p:nvSpPr>
          <p:cNvPr id="833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68C8F-D9BD-4398-A59D-064A9FC194AB}" type="slidenum">
              <a:rPr lang="en-US"/>
              <a:pPr/>
              <a:t>34</a:t>
            </a:fld>
            <a:endParaRPr lang="en-US"/>
          </a:p>
        </p:txBody>
      </p:sp>
      <p:sp>
        <p:nvSpPr>
          <p:cNvPr id="83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26B30-1EB8-4457-BFF3-C9C4FFB0616E}" type="slidenum">
              <a:rPr lang="en-US"/>
              <a:pPr/>
              <a:t>35</a:t>
            </a:fld>
            <a:endParaRPr lang="en-US"/>
          </a:p>
        </p:txBody>
      </p:sp>
      <p:sp>
        <p:nvSpPr>
          <p:cNvPr id="833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41CD8-98DA-41D0-B141-629C4AFFF066}" type="slidenum">
              <a:rPr lang="en-US"/>
              <a:pPr/>
              <a:t>36</a:t>
            </a:fld>
            <a:endParaRPr lang="en-US"/>
          </a:p>
        </p:txBody>
      </p:sp>
      <p:sp>
        <p:nvSpPr>
          <p:cNvPr id="834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07DBE-606A-4670-9786-5EA6BC15441F}" type="slidenum">
              <a:rPr lang="en-US"/>
              <a:pPr/>
              <a:t>37</a:t>
            </a:fld>
            <a:endParaRPr lang="en-US"/>
          </a:p>
        </p:txBody>
      </p:sp>
      <p:sp>
        <p:nvSpPr>
          <p:cNvPr id="834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0CDBC-ADC3-4E5D-A62A-F2F9D9E2AF18}" type="slidenum">
              <a:rPr lang="en-US"/>
              <a:pPr/>
              <a:t>38</a:t>
            </a:fld>
            <a:endParaRPr lang="en-US"/>
          </a:p>
        </p:txBody>
      </p:sp>
      <p:sp>
        <p:nvSpPr>
          <p:cNvPr id="834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4A18C-4D8C-44F9-9E42-2EC2DEA94C28}" type="slidenum">
              <a:rPr lang="en-US"/>
              <a:pPr/>
              <a:t>39</a:t>
            </a:fld>
            <a:endParaRPr lang="en-US"/>
          </a:p>
        </p:txBody>
      </p:sp>
      <p:sp>
        <p:nvSpPr>
          <p:cNvPr id="834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D258C-BECD-4859-BA1A-FAAE90B1ED34}" type="slidenum">
              <a:rPr lang="en-US"/>
              <a:pPr/>
              <a:t>4</a:t>
            </a:fld>
            <a:endParaRPr lang="en-US"/>
          </a:p>
        </p:txBody>
      </p:sp>
      <p:sp>
        <p:nvSpPr>
          <p:cNvPr id="830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F9B29-3AB7-417E-99FA-825D46D1C896}" type="slidenum">
              <a:rPr lang="en-US"/>
              <a:pPr/>
              <a:t>40</a:t>
            </a:fld>
            <a:endParaRPr lang="en-US"/>
          </a:p>
        </p:txBody>
      </p:sp>
      <p:sp>
        <p:nvSpPr>
          <p:cNvPr id="834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71464-2CB8-4A84-BC1B-D404771C4833}" type="slidenum">
              <a:rPr lang="en-US"/>
              <a:pPr/>
              <a:t>41</a:t>
            </a:fld>
            <a:endParaRPr lang="en-US"/>
          </a:p>
        </p:txBody>
      </p:sp>
      <p:sp>
        <p:nvSpPr>
          <p:cNvPr id="834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C1B7A-2D77-4E3E-A1AE-64AF8FBDE674}" type="slidenum">
              <a:rPr lang="en-US"/>
              <a:pPr/>
              <a:t>42</a:t>
            </a:fld>
            <a:endParaRPr lang="en-US"/>
          </a:p>
        </p:txBody>
      </p:sp>
      <p:sp>
        <p:nvSpPr>
          <p:cNvPr id="834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38B5A-00FF-4D58-87FE-545D2E5789C1}" type="slidenum">
              <a:rPr lang="en-US"/>
              <a:pPr/>
              <a:t>43</a:t>
            </a:fld>
            <a:endParaRPr lang="en-US"/>
          </a:p>
        </p:txBody>
      </p:sp>
      <p:sp>
        <p:nvSpPr>
          <p:cNvPr id="834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699BF-D668-4303-8E97-2E827933093B}" type="slidenum">
              <a:rPr lang="en-US"/>
              <a:pPr/>
              <a:t>44</a:t>
            </a:fld>
            <a:endParaRPr lang="en-US"/>
          </a:p>
        </p:txBody>
      </p:sp>
      <p:sp>
        <p:nvSpPr>
          <p:cNvPr id="83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DBD22-7279-4F48-9ABD-7D18E302FF8B}" type="slidenum">
              <a:rPr lang="en-US"/>
              <a:pPr/>
              <a:t>45</a:t>
            </a:fld>
            <a:endParaRPr lang="en-US"/>
          </a:p>
        </p:txBody>
      </p:sp>
      <p:sp>
        <p:nvSpPr>
          <p:cNvPr id="83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58625-840D-495A-AAB3-521A3D4E20CC}" type="slidenum">
              <a:rPr lang="en-US"/>
              <a:pPr/>
              <a:t>46</a:t>
            </a:fld>
            <a:endParaRPr lang="en-US"/>
          </a:p>
        </p:txBody>
      </p:sp>
      <p:sp>
        <p:nvSpPr>
          <p:cNvPr id="835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91793-38D4-40A6-980F-DF23AF6C9195}" type="slidenum">
              <a:rPr lang="en-US"/>
              <a:pPr/>
              <a:t>47</a:t>
            </a:fld>
            <a:endParaRPr lang="en-US"/>
          </a:p>
        </p:txBody>
      </p:sp>
      <p:sp>
        <p:nvSpPr>
          <p:cNvPr id="835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B07ED-93D2-4DA5-A672-39A3074C021D}" type="slidenum">
              <a:rPr lang="en-US"/>
              <a:pPr/>
              <a:t>48</a:t>
            </a:fld>
            <a:endParaRPr lang="en-US"/>
          </a:p>
        </p:txBody>
      </p:sp>
      <p:sp>
        <p:nvSpPr>
          <p:cNvPr id="835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409BB-42C7-4DA2-AF3C-ACC11925AFF7}" type="slidenum">
              <a:rPr lang="en-US"/>
              <a:pPr/>
              <a:t>49</a:t>
            </a:fld>
            <a:endParaRPr lang="en-US"/>
          </a:p>
        </p:txBody>
      </p:sp>
      <p:sp>
        <p:nvSpPr>
          <p:cNvPr id="835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74B9C-8995-43EC-B310-05F7F51B2205}" type="slidenum">
              <a:rPr lang="en-US"/>
              <a:pPr/>
              <a:t>5</a:t>
            </a:fld>
            <a:endParaRPr lang="en-US"/>
          </a:p>
        </p:txBody>
      </p:sp>
      <p:sp>
        <p:nvSpPr>
          <p:cNvPr id="830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E53F8-7D0D-4C79-A720-D1872955E14A}" type="slidenum">
              <a:rPr lang="en-US"/>
              <a:pPr/>
              <a:t>50</a:t>
            </a:fld>
            <a:endParaRPr lang="en-US"/>
          </a:p>
        </p:txBody>
      </p:sp>
      <p:sp>
        <p:nvSpPr>
          <p:cNvPr id="835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FD03B-5A5F-4AE8-A3AD-4E1854BDB0B6}" type="slidenum">
              <a:rPr lang="en-US"/>
              <a:pPr/>
              <a:t>51</a:t>
            </a:fld>
            <a:endParaRPr lang="en-US"/>
          </a:p>
        </p:txBody>
      </p:sp>
      <p:sp>
        <p:nvSpPr>
          <p:cNvPr id="835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1D6A5-BE32-4783-AFDA-2A3C285844C1}" type="slidenum">
              <a:rPr lang="en-US"/>
              <a:pPr/>
              <a:t>52</a:t>
            </a:fld>
            <a:endParaRPr lang="en-US"/>
          </a:p>
        </p:txBody>
      </p:sp>
      <p:sp>
        <p:nvSpPr>
          <p:cNvPr id="835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06C4B-7CF7-4A65-8208-FE94A1F2EA78}" type="slidenum">
              <a:rPr lang="en-US"/>
              <a:pPr/>
              <a:t>53</a:t>
            </a:fld>
            <a:endParaRPr lang="en-US"/>
          </a:p>
        </p:txBody>
      </p:sp>
      <p:sp>
        <p:nvSpPr>
          <p:cNvPr id="835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1BC02-B67D-4B07-ACBD-45D797B52357}" type="slidenum">
              <a:rPr lang="en-US"/>
              <a:pPr/>
              <a:t>54</a:t>
            </a:fld>
            <a:endParaRPr lang="en-US"/>
          </a:p>
        </p:txBody>
      </p:sp>
      <p:sp>
        <p:nvSpPr>
          <p:cNvPr id="835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175F0-18CC-4758-9F5F-404944D25F2F}" type="slidenum">
              <a:rPr lang="en-US"/>
              <a:pPr/>
              <a:t>55</a:t>
            </a:fld>
            <a:endParaRPr lang="en-US"/>
          </a:p>
        </p:txBody>
      </p:sp>
      <p:sp>
        <p:nvSpPr>
          <p:cNvPr id="835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F5A8B-D599-4949-BC78-296C1EB50096}" type="slidenum">
              <a:rPr lang="en-US"/>
              <a:pPr/>
              <a:t>56</a:t>
            </a:fld>
            <a:endParaRPr lang="en-US"/>
          </a:p>
        </p:txBody>
      </p:sp>
      <p:sp>
        <p:nvSpPr>
          <p:cNvPr id="836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6AA30-DF57-4EB4-B8F4-5E9BC7C5B1A9}" type="slidenum">
              <a:rPr lang="en-US"/>
              <a:pPr/>
              <a:t>57</a:t>
            </a:fld>
            <a:endParaRPr lang="en-US"/>
          </a:p>
        </p:txBody>
      </p:sp>
      <p:sp>
        <p:nvSpPr>
          <p:cNvPr id="836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9E2A0-1BF7-4ACE-9A82-06B7270C94D6}" type="slidenum">
              <a:rPr lang="en-US"/>
              <a:pPr/>
              <a:t>58</a:t>
            </a:fld>
            <a:endParaRPr lang="en-US"/>
          </a:p>
        </p:txBody>
      </p:sp>
      <p:sp>
        <p:nvSpPr>
          <p:cNvPr id="836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87311-5544-4B21-916C-B77FFCDF482F}" type="slidenum">
              <a:rPr lang="en-US"/>
              <a:pPr/>
              <a:t>59</a:t>
            </a:fld>
            <a:endParaRPr lang="en-US"/>
          </a:p>
        </p:txBody>
      </p:sp>
      <p:sp>
        <p:nvSpPr>
          <p:cNvPr id="836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E7B51-CC14-4499-BC2B-1B2150D11D73}" type="slidenum">
              <a:rPr lang="en-US"/>
              <a:pPr/>
              <a:t>6</a:t>
            </a:fld>
            <a:endParaRPr lang="en-US"/>
          </a:p>
        </p:txBody>
      </p:sp>
      <p:sp>
        <p:nvSpPr>
          <p:cNvPr id="830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D8289-64F4-40A1-9628-ABC11F50F754}" type="slidenum">
              <a:rPr lang="en-US"/>
              <a:pPr/>
              <a:t>60</a:t>
            </a:fld>
            <a:endParaRPr lang="en-US"/>
          </a:p>
        </p:txBody>
      </p:sp>
      <p:sp>
        <p:nvSpPr>
          <p:cNvPr id="836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01C73-7452-4DB7-8A15-AD4A326A022F}" type="slidenum">
              <a:rPr lang="en-US"/>
              <a:pPr/>
              <a:t>61</a:t>
            </a:fld>
            <a:endParaRPr lang="en-US"/>
          </a:p>
        </p:txBody>
      </p:sp>
      <p:sp>
        <p:nvSpPr>
          <p:cNvPr id="83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07969-42D9-4039-9A5A-5E1009BADE65}" type="slidenum">
              <a:rPr lang="en-US"/>
              <a:pPr/>
              <a:t>62</a:t>
            </a:fld>
            <a:endParaRPr lang="en-US"/>
          </a:p>
        </p:txBody>
      </p:sp>
      <p:sp>
        <p:nvSpPr>
          <p:cNvPr id="836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840F6-D389-4E22-B73D-77DE5025BB18}" type="slidenum">
              <a:rPr lang="en-US"/>
              <a:pPr/>
              <a:t>63</a:t>
            </a:fld>
            <a:endParaRPr lang="en-US"/>
          </a:p>
        </p:txBody>
      </p:sp>
      <p:sp>
        <p:nvSpPr>
          <p:cNvPr id="836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A1F54-E0AD-4CF7-9C34-9C1B05DD6909}" type="slidenum">
              <a:rPr lang="en-US"/>
              <a:pPr/>
              <a:t>64</a:t>
            </a:fld>
            <a:endParaRPr lang="en-US"/>
          </a:p>
        </p:txBody>
      </p:sp>
      <p:sp>
        <p:nvSpPr>
          <p:cNvPr id="836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CF1C7-C7D0-44FC-B199-E44236A10A3D}" type="slidenum">
              <a:rPr lang="en-US"/>
              <a:pPr/>
              <a:t>65</a:t>
            </a:fld>
            <a:endParaRPr lang="en-US"/>
          </a:p>
        </p:txBody>
      </p:sp>
      <p:sp>
        <p:nvSpPr>
          <p:cNvPr id="837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57857-2CD0-4329-9299-A499687ACCF1}" type="slidenum">
              <a:rPr lang="en-US"/>
              <a:pPr/>
              <a:t>66</a:t>
            </a:fld>
            <a:endParaRPr lang="en-US"/>
          </a:p>
        </p:txBody>
      </p:sp>
      <p:sp>
        <p:nvSpPr>
          <p:cNvPr id="837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BD6E5-2812-4182-BA41-4FAA468C9D64}" type="slidenum">
              <a:rPr lang="en-US"/>
              <a:pPr/>
              <a:t>67</a:t>
            </a:fld>
            <a:endParaRPr lang="en-US"/>
          </a:p>
        </p:txBody>
      </p:sp>
      <p:sp>
        <p:nvSpPr>
          <p:cNvPr id="83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AC25B-1A74-4D51-8E1D-2B67B84110B0}" type="slidenum">
              <a:rPr lang="en-US"/>
              <a:pPr/>
              <a:t>68</a:t>
            </a:fld>
            <a:endParaRPr lang="en-US"/>
          </a:p>
        </p:txBody>
      </p:sp>
      <p:sp>
        <p:nvSpPr>
          <p:cNvPr id="837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C6D58-80A9-4A9A-959E-C9736872787E}" type="slidenum">
              <a:rPr lang="en-US"/>
              <a:pPr/>
              <a:t>69</a:t>
            </a:fld>
            <a:endParaRPr lang="en-US"/>
          </a:p>
        </p:txBody>
      </p:sp>
      <p:sp>
        <p:nvSpPr>
          <p:cNvPr id="837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2CE00-9D50-4DEB-8D71-FA374404386B}" type="slidenum">
              <a:rPr lang="en-US"/>
              <a:pPr/>
              <a:t>7</a:t>
            </a:fld>
            <a:endParaRPr lang="en-US"/>
          </a:p>
        </p:txBody>
      </p:sp>
      <p:sp>
        <p:nvSpPr>
          <p:cNvPr id="831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4E49D-DBE0-47FC-B7B3-2FAA5FBC6535}" type="slidenum">
              <a:rPr lang="en-US"/>
              <a:pPr/>
              <a:t>70</a:t>
            </a:fld>
            <a:endParaRPr lang="en-US"/>
          </a:p>
        </p:txBody>
      </p:sp>
      <p:sp>
        <p:nvSpPr>
          <p:cNvPr id="837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B72DA-DD5C-4570-8CA2-DEFBC6D7DE9C}" type="slidenum">
              <a:rPr lang="en-US"/>
              <a:pPr/>
              <a:t>71</a:t>
            </a:fld>
            <a:endParaRPr lang="en-US"/>
          </a:p>
        </p:txBody>
      </p:sp>
      <p:sp>
        <p:nvSpPr>
          <p:cNvPr id="837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2A795-AC7E-42D0-97B3-1C80511DDC1A}" type="slidenum">
              <a:rPr lang="en-US"/>
              <a:pPr/>
              <a:t>72</a:t>
            </a:fld>
            <a:endParaRPr lang="en-US"/>
          </a:p>
        </p:txBody>
      </p:sp>
      <p:sp>
        <p:nvSpPr>
          <p:cNvPr id="837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C807A-D106-4B75-91DB-7513EC235DCF}" type="slidenum">
              <a:rPr lang="en-US"/>
              <a:pPr/>
              <a:t>73</a:t>
            </a:fld>
            <a:endParaRPr lang="en-US"/>
          </a:p>
        </p:txBody>
      </p:sp>
      <p:sp>
        <p:nvSpPr>
          <p:cNvPr id="837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171B4-165E-4018-9C1A-607188C36167}" type="slidenum">
              <a:rPr lang="en-US"/>
              <a:pPr/>
              <a:t>74</a:t>
            </a:fld>
            <a:endParaRPr lang="en-US"/>
          </a:p>
        </p:txBody>
      </p:sp>
      <p:sp>
        <p:nvSpPr>
          <p:cNvPr id="837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6E103-1626-411B-BB80-D2A0F7012E99}" type="slidenum">
              <a:rPr lang="en-US"/>
              <a:pPr/>
              <a:t>75</a:t>
            </a:fld>
            <a:endParaRPr lang="en-US"/>
          </a:p>
        </p:txBody>
      </p:sp>
      <p:sp>
        <p:nvSpPr>
          <p:cNvPr id="838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C405B-0B87-42D2-AA30-A7A6D3CDFAAB}" type="slidenum">
              <a:rPr lang="en-US"/>
              <a:pPr/>
              <a:t>76</a:t>
            </a:fld>
            <a:endParaRPr lang="en-US"/>
          </a:p>
        </p:txBody>
      </p:sp>
      <p:sp>
        <p:nvSpPr>
          <p:cNvPr id="838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AACFF-CF6D-4BD6-90DF-761207457BF3}" type="slidenum">
              <a:rPr lang="en-US"/>
              <a:pPr/>
              <a:t>77</a:t>
            </a:fld>
            <a:endParaRPr lang="en-US"/>
          </a:p>
        </p:txBody>
      </p:sp>
      <p:sp>
        <p:nvSpPr>
          <p:cNvPr id="838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5519B-A6CE-41FA-9BA5-A1FC5D973DB7}" type="slidenum">
              <a:rPr lang="en-US"/>
              <a:pPr/>
              <a:t>78</a:t>
            </a:fld>
            <a:endParaRPr lang="en-US"/>
          </a:p>
        </p:txBody>
      </p:sp>
      <p:sp>
        <p:nvSpPr>
          <p:cNvPr id="838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F0BEE-85EE-4916-9765-4F1ACE44716C}" type="slidenum">
              <a:rPr lang="en-US"/>
              <a:pPr/>
              <a:t>79</a:t>
            </a:fld>
            <a:endParaRPr lang="en-US"/>
          </a:p>
        </p:txBody>
      </p:sp>
      <p:sp>
        <p:nvSpPr>
          <p:cNvPr id="838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5EE1B-9AE2-436A-BF2E-0ECD1DCD3634}" type="slidenum">
              <a:rPr lang="en-US"/>
              <a:pPr/>
              <a:t>8</a:t>
            </a:fld>
            <a:endParaRPr lang="en-US"/>
          </a:p>
        </p:txBody>
      </p:sp>
      <p:sp>
        <p:nvSpPr>
          <p:cNvPr id="831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55874-3983-40E8-82E4-2D8CD720A9DC}" type="slidenum">
              <a:rPr lang="en-US"/>
              <a:pPr/>
              <a:t>80</a:t>
            </a:fld>
            <a:endParaRPr lang="en-US"/>
          </a:p>
        </p:txBody>
      </p:sp>
      <p:sp>
        <p:nvSpPr>
          <p:cNvPr id="838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4D823-A814-4CB6-B53C-E58964808771}" type="slidenum">
              <a:rPr lang="en-US"/>
              <a:pPr/>
              <a:t>81</a:t>
            </a:fld>
            <a:endParaRPr lang="en-US"/>
          </a:p>
        </p:txBody>
      </p:sp>
      <p:sp>
        <p:nvSpPr>
          <p:cNvPr id="838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31851-FFF5-4098-803A-0207A3FBA040}" type="slidenum">
              <a:rPr lang="en-US"/>
              <a:pPr/>
              <a:t>82</a:t>
            </a:fld>
            <a:endParaRPr lang="en-US"/>
          </a:p>
        </p:txBody>
      </p:sp>
      <p:sp>
        <p:nvSpPr>
          <p:cNvPr id="838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ABBD8-7AD1-45E8-BF7C-546F6A659052}" type="slidenum">
              <a:rPr lang="en-US"/>
              <a:pPr/>
              <a:t>83</a:t>
            </a:fld>
            <a:endParaRPr lang="en-US"/>
          </a:p>
        </p:txBody>
      </p:sp>
      <p:sp>
        <p:nvSpPr>
          <p:cNvPr id="83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4CC38-51D9-4A62-B6D4-FB74747BE2E0}" type="slidenum">
              <a:rPr lang="en-US"/>
              <a:pPr/>
              <a:t>84</a:t>
            </a:fld>
            <a:endParaRPr lang="en-US"/>
          </a:p>
        </p:txBody>
      </p:sp>
      <p:sp>
        <p:nvSpPr>
          <p:cNvPr id="838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1C62A-8828-4EE4-8222-3AB0B7E12437}" type="slidenum">
              <a:rPr lang="en-US"/>
              <a:pPr/>
              <a:t>85</a:t>
            </a:fld>
            <a:endParaRPr lang="en-US"/>
          </a:p>
        </p:txBody>
      </p:sp>
      <p:sp>
        <p:nvSpPr>
          <p:cNvPr id="839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D5113-ABD7-4F5A-8F44-17D1C7ED88A8}" type="slidenum">
              <a:rPr lang="en-US"/>
              <a:pPr/>
              <a:t>86</a:t>
            </a:fld>
            <a:endParaRPr lang="en-US"/>
          </a:p>
        </p:txBody>
      </p:sp>
      <p:sp>
        <p:nvSpPr>
          <p:cNvPr id="839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386C1-2F87-41F0-86A0-01AD664C9168}" type="slidenum">
              <a:rPr lang="en-US"/>
              <a:pPr/>
              <a:t>87</a:t>
            </a:fld>
            <a:endParaRPr lang="en-US"/>
          </a:p>
        </p:txBody>
      </p:sp>
      <p:sp>
        <p:nvSpPr>
          <p:cNvPr id="839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F887CB-9951-4787-9418-EDC28E3413AA}" type="slidenum">
              <a:rPr lang="en-US"/>
              <a:pPr/>
              <a:t>88</a:t>
            </a:fld>
            <a:endParaRPr lang="en-US"/>
          </a:p>
        </p:txBody>
      </p:sp>
      <p:sp>
        <p:nvSpPr>
          <p:cNvPr id="839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A33291-1FEF-4605-B668-7188B3D18C8B}" type="slidenum">
              <a:rPr lang="en-US"/>
              <a:pPr/>
              <a:t>89</a:t>
            </a:fld>
            <a:endParaRPr lang="en-US"/>
          </a:p>
        </p:txBody>
      </p:sp>
      <p:sp>
        <p:nvSpPr>
          <p:cNvPr id="839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BBE7E-0BA9-4DFF-9440-408AEC01A475}" type="slidenum">
              <a:rPr lang="en-US"/>
              <a:pPr/>
              <a:t>9</a:t>
            </a:fld>
            <a:endParaRPr lang="en-US"/>
          </a:p>
        </p:txBody>
      </p:sp>
      <p:sp>
        <p:nvSpPr>
          <p:cNvPr id="831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59838-3056-4963-AB6E-EDE5F7C0DC1A}" type="slidenum">
              <a:rPr lang="en-US"/>
              <a:pPr/>
              <a:t>90</a:t>
            </a:fld>
            <a:endParaRPr lang="en-US"/>
          </a:p>
        </p:txBody>
      </p:sp>
      <p:sp>
        <p:nvSpPr>
          <p:cNvPr id="839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BE93D-6886-40F1-910D-1B8568E02BF7}" type="slidenum">
              <a:rPr lang="en-US"/>
              <a:pPr/>
              <a:t>91</a:t>
            </a:fld>
            <a:endParaRPr lang="en-US"/>
          </a:p>
        </p:txBody>
      </p:sp>
      <p:sp>
        <p:nvSpPr>
          <p:cNvPr id="839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38368-C4BE-4086-A39C-BF9BDFFE2F8B}" type="slidenum">
              <a:rPr lang="en-US"/>
              <a:pPr/>
              <a:t>92</a:t>
            </a:fld>
            <a:endParaRPr lang="en-US"/>
          </a:p>
        </p:txBody>
      </p:sp>
      <p:sp>
        <p:nvSpPr>
          <p:cNvPr id="839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8B9CD-D2B2-44A3-A1EE-660DF897E1A5}" type="slidenum">
              <a:rPr lang="en-US"/>
              <a:pPr/>
              <a:t>93</a:t>
            </a:fld>
            <a:endParaRPr lang="en-US"/>
          </a:p>
        </p:txBody>
      </p:sp>
      <p:sp>
        <p:nvSpPr>
          <p:cNvPr id="839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157CA-BA22-46A1-9E05-3E6F3AD3DF89}" type="slidenum">
              <a:rPr lang="en-US"/>
              <a:pPr/>
              <a:t>94</a:t>
            </a:fld>
            <a:endParaRPr lang="en-US"/>
          </a:p>
        </p:txBody>
      </p:sp>
      <p:sp>
        <p:nvSpPr>
          <p:cNvPr id="83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3BE92-9210-4DC8-804F-36F0CFCCE654}" type="slidenum">
              <a:rPr lang="en-US"/>
              <a:pPr/>
              <a:t>95</a:t>
            </a:fld>
            <a:endParaRPr lang="en-US"/>
          </a:p>
        </p:txBody>
      </p:sp>
      <p:sp>
        <p:nvSpPr>
          <p:cNvPr id="840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7A125-7729-4B90-AB4F-273D49B0B534}" type="slidenum">
              <a:rPr lang="en-US"/>
              <a:pPr/>
              <a:t>96</a:t>
            </a:fld>
            <a:endParaRPr lang="en-US"/>
          </a:p>
        </p:txBody>
      </p:sp>
      <p:sp>
        <p:nvSpPr>
          <p:cNvPr id="840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17260-71B1-4956-8455-8C18BD75D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3E0BC-33B7-4351-9F4B-6F75D5C6B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423FF-FC57-480E-9F95-3FDF914E0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F6A8F-C934-4ADC-8059-DB3D63CC45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A5A94-1C3F-4CA9-90DB-7C983AA78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BA314-EB11-4DA7-8A7D-B320B3C03E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89B8F-4381-4A54-98C6-D98648DE6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6A155-3242-4A45-B089-2B1F2FE87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A8DDA-2EF6-4DB9-8F6F-D48883C804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E3D32-DCAC-4C96-A0CC-D0F31E7B1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2DC73-CD5C-4AB3-BD4D-6ADF9D82C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AE406-EEEA-4256-B285-C80936B49E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6E421-6CB2-4A3D-BBCA-6FFA8949D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D2F80-6786-48B9-9FC9-53053549C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A04A9-10A9-4767-9EA0-492402244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E344A-4FF4-4C08-82DD-36807BF18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D5D20-D17E-4733-80E3-B3AB05175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5854C-2A46-4ACB-B1D0-43B6FE63E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D8C30-97E9-40F3-BB9B-8928B9066E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25470-F697-472A-AEFB-2C681AEEF1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ABEE7-7650-4EC7-9853-B32428993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DB8DB-1C00-41A1-B946-F4E0AC84A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0D07D-7773-4EE4-BBF4-F567DDEE7D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0C9F6-8DD8-4F27-B83F-CCE78EDB0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8E47D-D5F1-4AC3-9D15-CDDAAE2DD8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94BE2-AFC5-42AC-BCCD-BB0078D369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3F857-D6C4-4D57-9BF8-924208FE54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B0B4B-5EB8-499D-9FCA-6815BD3A40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A3138-1CD5-4247-AB9F-2E873F9E10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59DC3-15F2-423D-AD8B-8BBFB99625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B7A20-91E7-4976-A73E-67F083255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4741D-11FF-4CB5-A034-A038A3C563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8B35A-D812-49CD-825F-A99167FA5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F894F-3024-4501-9520-205C8F9B9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CE448-C88D-4B7B-B492-56C1E76BCA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D8A63-547D-469F-8B35-0ABA6F7C43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CCAAB-2935-4EC7-92CD-EE96BFCAD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5DF96-9AB4-488D-BB7F-5E6DA6D5F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C616B-363D-41C7-BB42-816E5B4ED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FC0F0-D28E-4F33-913A-ABC7246CDE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F1AFC7-6239-4FEF-B4B9-4A930A24A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C2FF7-2390-4CAF-8FEC-DF62AE2CC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BE230-AC26-4F8B-9995-064C7C7C4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92B0B-002E-4BA8-9814-1E696BDAAF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AE745-8791-432B-A027-BABD365A3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2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2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782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782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fld id="{B699CB15-AE99-49EE-AAB1-6AB8DDDA42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4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6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64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64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64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9BBB32-A2F3-4445-B6A5-5722295279E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7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4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80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0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780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780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63D49C33-72D0-4D7B-B111-4DAB9940E45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1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11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11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111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111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D30BEC5-29D8-4387-961B-C91519DD3B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8.wmf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0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37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4.e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33.e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wmf"/><Relationship Id="rId5" Type="http://schemas.openxmlformats.org/officeDocument/2006/relationships/image" Target="../media/image9.png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png"/><Relationship Id="rId9" Type="http://schemas.openxmlformats.org/officeDocument/2006/relationships/image" Target="../media/image5.wmf"/><Relationship Id="rId1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6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4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2.png"/><Relationship Id="rId9" Type="http://schemas.openxmlformats.org/officeDocument/2006/relationships/image" Target="../media/image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13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5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13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5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.png"/><Relationship Id="rId9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13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5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58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6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4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oleObject" Target="../embeddings/oleObject70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57.wmf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69.bin"/><Relationship Id="rId5" Type="http://schemas.openxmlformats.org/officeDocument/2006/relationships/image" Target="../media/image56.wmf"/><Relationship Id="rId15" Type="http://schemas.openxmlformats.org/officeDocument/2006/relationships/oleObject" Target="../embeddings/oleObject71.bin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59.wmf"/><Relationship Id="rId14" Type="http://schemas.openxmlformats.org/officeDocument/2006/relationships/image" Target="../media/image6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74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64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63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64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82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64.wmf"/><Relationship Id="rId4" Type="http://schemas.openxmlformats.org/officeDocument/2006/relationships/image" Target="../media/image66.png"/><Relationship Id="rId9" Type="http://schemas.openxmlformats.org/officeDocument/2006/relationships/oleObject" Target="../embeddings/oleObject85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67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64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30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93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37.wmf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69.emf"/><Relationship Id="rId17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68.emf"/><Relationship Id="rId19" Type="http://schemas.openxmlformats.org/officeDocument/2006/relationships/oleObject" Target="../embeddings/oleObject102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35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7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.png"/><Relationship Id="rId9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60.xml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64.wmf"/><Relationship Id="rId4" Type="http://schemas.openxmlformats.org/officeDocument/2006/relationships/image" Target="../media/image66.png"/><Relationship Id="rId9" Type="http://schemas.openxmlformats.org/officeDocument/2006/relationships/oleObject" Target="../embeddings/oleObject10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2.wmf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0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3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0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78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77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4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6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69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67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6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7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.png"/><Relationship Id="rId9" Type="http://schemas.openxmlformats.org/officeDocument/2006/relationships/image" Target="../media/image5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81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85.wmf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84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83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6.png"/><Relationship Id="rId2" Type="http://schemas.openxmlformats.org/officeDocument/2006/relationships/tags" Target="../tags/tag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131.bin"/><Relationship Id="rId4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7.xml"/><Relationship Id="rId7" Type="http://schemas.openxmlformats.org/officeDocument/2006/relationships/image" Target="../media/image8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8.png"/><Relationship Id="rId5" Type="http://schemas.openxmlformats.org/officeDocument/2006/relationships/notesSlide" Target="../notesSlides/notesSlide74.xml"/><Relationship Id="rId4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10.xml"/><Relationship Id="rId7" Type="http://schemas.openxmlformats.org/officeDocument/2006/relationships/image" Target="../media/image8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8.png"/><Relationship Id="rId5" Type="http://schemas.openxmlformats.org/officeDocument/2006/relationships/notesSlide" Target="../notesSlides/notesSlide75.xml"/><Relationship Id="rId4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13.xml"/><Relationship Id="rId7" Type="http://schemas.openxmlformats.org/officeDocument/2006/relationships/image" Target="../media/image9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0.png"/><Relationship Id="rId5" Type="http://schemas.openxmlformats.org/officeDocument/2006/relationships/notesSlide" Target="../notesSlides/notesSlide76.xml"/><Relationship Id="rId4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32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notesSlide" Target="../notesSlides/notesSlide78.xml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4.wmf"/><Relationship Id="rId5" Type="http://schemas.openxmlformats.org/officeDocument/2006/relationships/image" Target="../media/image98.png"/><Relationship Id="rId4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notesSlide" Target="../notesSlides/notesSlide83.xml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02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38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02.wmf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39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40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104.wmf"/><Relationship Id="rId3" Type="http://schemas.openxmlformats.org/officeDocument/2006/relationships/notesSlide" Target="../notesSlides/notesSlide87.xml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45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07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47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46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112.e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111.emf"/><Relationship Id="rId4" Type="http://schemas.openxmlformats.org/officeDocument/2006/relationships/oleObject" Target="../embeddings/oleObject14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21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7" Type="http://schemas.openxmlformats.org/officeDocument/2006/relationships/image" Target="../media/image114.e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51.bin"/><Relationship Id="rId5" Type="http://schemas.openxmlformats.org/officeDocument/2006/relationships/image" Target="../media/image113.emf"/><Relationship Id="rId4" Type="http://schemas.openxmlformats.org/officeDocument/2006/relationships/oleObject" Target="../embeddings/oleObject150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15.emf"/><Relationship Id="rId4" Type="http://schemas.openxmlformats.org/officeDocument/2006/relationships/oleObject" Target="../embeddings/oleObject152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16.emf"/><Relationship Id="rId4" Type="http://schemas.openxmlformats.org/officeDocument/2006/relationships/oleObject" Target="../embeddings/oleObject153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118.e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55.bin"/><Relationship Id="rId5" Type="http://schemas.openxmlformats.org/officeDocument/2006/relationships/image" Target="../media/image117.emf"/><Relationship Id="rId4" Type="http://schemas.openxmlformats.org/officeDocument/2006/relationships/oleObject" Target="../embeddings/oleObject154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13" Type="http://schemas.openxmlformats.org/officeDocument/2006/relationships/image" Target="../media/image123.emf"/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120.emf"/><Relationship Id="rId12" Type="http://schemas.openxmlformats.org/officeDocument/2006/relationships/oleObject" Target="../embeddings/oleObject160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57.bin"/><Relationship Id="rId11" Type="http://schemas.openxmlformats.org/officeDocument/2006/relationships/image" Target="../media/image122.emf"/><Relationship Id="rId5" Type="http://schemas.openxmlformats.org/officeDocument/2006/relationships/image" Target="../media/image119.emf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159.bin"/><Relationship Id="rId4" Type="http://schemas.openxmlformats.org/officeDocument/2006/relationships/oleObject" Target="../embeddings/oleObject156.bin"/><Relationship Id="rId9" Type="http://schemas.openxmlformats.org/officeDocument/2006/relationships/image" Target="../media/image121.emf"/><Relationship Id="rId14" Type="http://schemas.openxmlformats.org/officeDocument/2006/relationships/oleObject" Target="../embeddings/oleObject161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126.e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63.bin"/><Relationship Id="rId5" Type="http://schemas.openxmlformats.org/officeDocument/2006/relationships/image" Target="../media/image125.emf"/><Relationship Id="rId4" Type="http://schemas.openxmlformats.org/officeDocument/2006/relationships/oleObject" Target="../embeddings/oleObject162.bin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3090" name="Picture 2"/>
          <p:cNvPicPr>
            <a:picLocks noChangeAspect="1" noChangeArrowheads="1"/>
          </p:cNvPicPr>
          <p:nvPr/>
        </p:nvPicPr>
        <p:blipFill>
          <a:blip r:embed="rId3" cstate="print"/>
          <a:srcRect t="11667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53091" name="Text Box 3"/>
          <p:cNvSpPr txBox="1">
            <a:spLocks noChangeArrowheads="1"/>
          </p:cNvSpPr>
          <p:nvPr/>
        </p:nvSpPr>
        <p:spPr bwMode="auto">
          <a:xfrm>
            <a:off x="2819400" y="1828800"/>
            <a:ext cx="358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Jokerman" pitchFamily="82" charset="0"/>
              </a:rPr>
              <a:t>Emergent complexity</a:t>
            </a:r>
          </a:p>
        </p:txBody>
      </p:sp>
      <p:sp>
        <p:nvSpPr>
          <p:cNvPr id="8153092" name="Text Box 4"/>
          <p:cNvSpPr txBox="1">
            <a:spLocks noChangeArrowheads="1"/>
          </p:cNvSpPr>
          <p:nvPr/>
        </p:nvSpPr>
        <p:spPr bwMode="auto">
          <a:xfrm>
            <a:off x="2743200" y="43434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Jokerman" pitchFamily="82" charset="0"/>
              </a:rPr>
              <a:t>Chaos and fractals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2674" name="Picture 2"/>
          <p:cNvPicPr>
            <a:picLocks noChangeAspect="1" noChangeArrowheads="1"/>
          </p:cNvPicPr>
          <p:nvPr/>
        </p:nvPicPr>
        <p:blipFill>
          <a:blip r:embed="rId4" cstate="print"/>
          <a:srcRect t="11667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2675" name="Text Box 3"/>
          <p:cNvSpPr txBox="1">
            <a:spLocks noChangeArrowheads="1"/>
          </p:cNvSpPr>
          <p:nvPr/>
        </p:nvSpPr>
        <p:spPr bwMode="auto">
          <a:xfrm>
            <a:off x="228600" y="273050"/>
            <a:ext cx="202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rgbClr val="FFFF00"/>
                </a:solidFill>
              </a:rPr>
              <a:t>Main idea</a:t>
            </a:r>
          </a:p>
        </p:txBody>
      </p:sp>
      <p:graphicFrame>
        <p:nvGraphicFramePr>
          <p:cNvPr id="8092676" name="Object 4"/>
          <p:cNvGraphicFramePr>
            <a:graphicFrameLocks noChangeAspect="1"/>
          </p:cNvGraphicFramePr>
          <p:nvPr/>
        </p:nvGraphicFramePr>
        <p:xfrm>
          <a:off x="2667000" y="1600200"/>
          <a:ext cx="3886200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677" name="Equation" r:id="rId5" imgW="1726920" imgH="914400" progId="Equation.DSMT4">
                  <p:embed/>
                </p:oleObj>
              </mc:Choice>
              <mc:Fallback>
                <p:oleObj name="Equation" r:id="rId5" imgW="172692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00200"/>
                        <a:ext cx="3886200" cy="205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2677" name="Text Box 5"/>
          <p:cNvSpPr txBox="1">
            <a:spLocks noChangeArrowheads="1"/>
          </p:cNvSpPr>
          <p:nvPr/>
        </p:nvSpPr>
        <p:spPr bwMode="auto">
          <a:xfrm>
            <a:off x="2590800" y="4419600"/>
            <a:ext cx="3756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e.g. the boundary moves.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3698" name="Picture 2"/>
          <p:cNvPicPr>
            <a:picLocks noChangeAspect="1" noChangeArrowheads="1"/>
          </p:cNvPicPr>
          <p:nvPr/>
        </p:nvPicPr>
        <p:blipFill>
          <a:blip r:embed="rId3" cstate="print"/>
          <a:srcRect t="11667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3699" name="Text Box 3"/>
          <p:cNvSpPr txBox="1">
            <a:spLocks noChangeArrowheads="1"/>
          </p:cNvSpPr>
          <p:nvPr/>
        </p:nvSpPr>
        <p:spPr bwMode="auto">
          <a:xfrm>
            <a:off x="228600" y="273050"/>
            <a:ext cx="202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rgbClr val="FFFF00"/>
                </a:solidFill>
              </a:rPr>
              <a:t>Main idea</a:t>
            </a:r>
          </a:p>
        </p:txBody>
      </p:sp>
      <p:sp>
        <p:nvSpPr>
          <p:cNvPr id="8093700" name="Text Box 4"/>
          <p:cNvSpPr txBox="1">
            <a:spLocks noChangeArrowheads="1"/>
          </p:cNvSpPr>
          <p:nvPr/>
        </p:nvSpPr>
        <p:spPr bwMode="auto">
          <a:xfrm>
            <a:off x="2822575" y="1331913"/>
            <a:ext cx="35623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Points near the boundary are “fragile.”</a:t>
            </a:r>
          </a:p>
        </p:txBody>
      </p:sp>
      <p:sp>
        <p:nvSpPr>
          <p:cNvPr id="8093701" name="Text Box 5"/>
          <p:cNvSpPr txBox="1">
            <a:spLocks noChangeArrowheads="1"/>
          </p:cNvSpPr>
          <p:nvPr/>
        </p:nvSpPr>
        <p:spPr bwMode="auto">
          <a:xfrm>
            <a:off x="2687638" y="3130550"/>
            <a:ext cx="6151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Merely stating the obvious in this case.</a:t>
            </a:r>
          </a:p>
        </p:txBody>
      </p:sp>
      <p:sp>
        <p:nvSpPr>
          <p:cNvPr id="8093702" name="Text Box 6"/>
          <p:cNvSpPr txBox="1">
            <a:spLocks noChangeArrowheads="1"/>
          </p:cNvSpPr>
          <p:nvPr/>
        </p:nvSpPr>
        <p:spPr bwMode="auto">
          <a:xfrm>
            <a:off x="2746375" y="3886200"/>
            <a:ext cx="3632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But illustrates general principle that can be exploited by the right algorithms.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4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4723" name="Rectangle 3"/>
          <p:cNvSpPr>
            <a:spLocks noChangeArrowheads="1"/>
          </p:cNvSpPr>
          <p:nvPr/>
        </p:nvSpPr>
        <p:spPr bwMode="auto">
          <a:xfrm>
            <a:off x="762000" y="676275"/>
            <a:ext cx="706438" cy="5710238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094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76275"/>
            <a:ext cx="477838" cy="571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094725" name="Rectangle 5"/>
          <p:cNvSpPr>
            <a:spLocks noChangeArrowheads="1"/>
          </p:cNvSpPr>
          <p:nvPr/>
        </p:nvSpPr>
        <p:spPr bwMode="auto">
          <a:xfrm>
            <a:off x="377825" y="1350963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5</a:t>
            </a:r>
            <a:endParaRPr lang="en-US"/>
          </a:p>
        </p:txBody>
      </p:sp>
      <p:sp>
        <p:nvSpPr>
          <p:cNvPr id="8094726" name="Rectangle 6"/>
          <p:cNvSpPr>
            <a:spLocks noChangeArrowheads="1"/>
          </p:cNvSpPr>
          <p:nvPr/>
        </p:nvSpPr>
        <p:spPr bwMode="auto">
          <a:xfrm>
            <a:off x="228600" y="2271713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/>
          </a:p>
        </p:txBody>
      </p:sp>
      <p:sp>
        <p:nvSpPr>
          <p:cNvPr id="8094727" name="Rectangle 7"/>
          <p:cNvSpPr>
            <a:spLocks noChangeArrowheads="1"/>
          </p:cNvSpPr>
          <p:nvPr/>
        </p:nvSpPr>
        <p:spPr bwMode="auto">
          <a:xfrm>
            <a:off x="228600" y="319405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15</a:t>
            </a:r>
            <a:endParaRPr lang="en-US"/>
          </a:p>
        </p:txBody>
      </p:sp>
      <p:sp>
        <p:nvSpPr>
          <p:cNvPr id="8094728" name="Rectangle 8"/>
          <p:cNvSpPr>
            <a:spLocks noChangeArrowheads="1"/>
          </p:cNvSpPr>
          <p:nvPr/>
        </p:nvSpPr>
        <p:spPr bwMode="auto">
          <a:xfrm>
            <a:off x="228600" y="411480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20</a:t>
            </a:r>
            <a:endParaRPr lang="en-US"/>
          </a:p>
        </p:txBody>
      </p:sp>
      <p:sp>
        <p:nvSpPr>
          <p:cNvPr id="8094729" name="Rectangle 9"/>
          <p:cNvSpPr>
            <a:spLocks noChangeArrowheads="1"/>
          </p:cNvSpPr>
          <p:nvPr/>
        </p:nvSpPr>
        <p:spPr bwMode="auto">
          <a:xfrm>
            <a:off x="228600" y="503713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25</a:t>
            </a:r>
            <a:endParaRPr lang="en-US"/>
          </a:p>
        </p:txBody>
      </p:sp>
      <p:sp>
        <p:nvSpPr>
          <p:cNvPr id="8094730" name="Rectangle 10"/>
          <p:cNvSpPr>
            <a:spLocks noChangeArrowheads="1"/>
          </p:cNvSpPr>
          <p:nvPr/>
        </p:nvSpPr>
        <p:spPr bwMode="auto">
          <a:xfrm>
            <a:off x="228600" y="595788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30</a:t>
            </a:r>
            <a:endParaRPr lang="en-US"/>
          </a:p>
        </p:txBody>
      </p:sp>
      <p:sp>
        <p:nvSpPr>
          <p:cNvPr id="8094731" name="Text Box 11"/>
          <p:cNvSpPr txBox="1">
            <a:spLocks noChangeArrowheads="1"/>
          </p:cNvSpPr>
          <p:nvPr/>
        </p:nvSpPr>
        <p:spPr bwMode="auto">
          <a:xfrm>
            <a:off x="361950" y="0"/>
            <a:ext cx="177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# iterations</a:t>
            </a:r>
          </a:p>
        </p:txBody>
      </p:sp>
      <p:sp>
        <p:nvSpPr>
          <p:cNvPr id="8094732" name="Text Box 12"/>
          <p:cNvSpPr txBox="1">
            <a:spLocks noChangeArrowheads="1"/>
          </p:cNvSpPr>
          <p:nvPr/>
        </p:nvSpPr>
        <p:spPr bwMode="auto">
          <a:xfrm>
            <a:off x="4495800" y="3048000"/>
            <a:ext cx="24749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Points not in </a:t>
            </a:r>
            <a:r>
              <a:rPr lang="en-US" b="1" i="1">
                <a:solidFill>
                  <a:schemeClr val="bg1"/>
                </a:solidFill>
              </a:rPr>
              <a:t>M.</a:t>
            </a:r>
          </a:p>
        </p:txBody>
      </p:sp>
      <p:sp>
        <p:nvSpPr>
          <p:cNvPr id="8094733" name="Line 13"/>
          <p:cNvSpPr>
            <a:spLocks noChangeShapeType="1"/>
          </p:cNvSpPr>
          <p:nvPr/>
        </p:nvSpPr>
        <p:spPr bwMode="auto">
          <a:xfrm flipV="1">
            <a:off x="6096000" y="2133600"/>
            <a:ext cx="38100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094734" name="Line 14"/>
          <p:cNvSpPr>
            <a:spLocks noChangeShapeType="1"/>
          </p:cNvSpPr>
          <p:nvPr/>
        </p:nvSpPr>
        <p:spPr bwMode="auto">
          <a:xfrm flipH="1" flipV="1">
            <a:off x="4876800" y="2209800"/>
            <a:ext cx="30480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4735" name="Line 15"/>
          <p:cNvSpPr>
            <a:spLocks noChangeShapeType="1"/>
          </p:cNvSpPr>
          <p:nvPr/>
        </p:nvSpPr>
        <p:spPr bwMode="auto">
          <a:xfrm flipH="1">
            <a:off x="4572000" y="3657600"/>
            <a:ext cx="685800" cy="838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4736" name="Line 16"/>
          <p:cNvSpPr>
            <a:spLocks noChangeShapeType="1"/>
          </p:cNvSpPr>
          <p:nvPr/>
        </p:nvSpPr>
        <p:spPr bwMode="auto">
          <a:xfrm>
            <a:off x="6096000" y="3733800"/>
            <a:ext cx="457200" cy="914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5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5747" name="Rectangle 3"/>
          <p:cNvSpPr>
            <a:spLocks noChangeArrowheads="1"/>
          </p:cNvSpPr>
          <p:nvPr/>
        </p:nvSpPr>
        <p:spPr bwMode="auto">
          <a:xfrm>
            <a:off x="762000" y="676275"/>
            <a:ext cx="706438" cy="5710238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095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76275"/>
            <a:ext cx="477838" cy="571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095749" name="Rectangle 5"/>
          <p:cNvSpPr>
            <a:spLocks noChangeArrowheads="1"/>
          </p:cNvSpPr>
          <p:nvPr/>
        </p:nvSpPr>
        <p:spPr bwMode="auto">
          <a:xfrm>
            <a:off x="377825" y="1350963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5</a:t>
            </a:r>
            <a:endParaRPr lang="en-US"/>
          </a:p>
        </p:txBody>
      </p:sp>
      <p:sp>
        <p:nvSpPr>
          <p:cNvPr id="8095750" name="Rectangle 6"/>
          <p:cNvSpPr>
            <a:spLocks noChangeArrowheads="1"/>
          </p:cNvSpPr>
          <p:nvPr/>
        </p:nvSpPr>
        <p:spPr bwMode="auto">
          <a:xfrm>
            <a:off x="228600" y="2271713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/>
          </a:p>
        </p:txBody>
      </p:sp>
      <p:sp>
        <p:nvSpPr>
          <p:cNvPr id="8095751" name="Rectangle 7"/>
          <p:cNvSpPr>
            <a:spLocks noChangeArrowheads="1"/>
          </p:cNvSpPr>
          <p:nvPr/>
        </p:nvSpPr>
        <p:spPr bwMode="auto">
          <a:xfrm>
            <a:off x="228600" y="319405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15</a:t>
            </a:r>
            <a:endParaRPr lang="en-US"/>
          </a:p>
        </p:txBody>
      </p:sp>
      <p:sp>
        <p:nvSpPr>
          <p:cNvPr id="8095752" name="Rectangle 8"/>
          <p:cNvSpPr>
            <a:spLocks noChangeArrowheads="1"/>
          </p:cNvSpPr>
          <p:nvPr/>
        </p:nvSpPr>
        <p:spPr bwMode="auto">
          <a:xfrm>
            <a:off x="228600" y="411480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20</a:t>
            </a:r>
            <a:endParaRPr lang="en-US"/>
          </a:p>
        </p:txBody>
      </p:sp>
      <p:sp>
        <p:nvSpPr>
          <p:cNvPr id="8095753" name="Rectangle 9"/>
          <p:cNvSpPr>
            <a:spLocks noChangeArrowheads="1"/>
          </p:cNvSpPr>
          <p:nvPr/>
        </p:nvSpPr>
        <p:spPr bwMode="auto">
          <a:xfrm>
            <a:off x="228600" y="503713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25</a:t>
            </a:r>
            <a:endParaRPr lang="en-US"/>
          </a:p>
        </p:txBody>
      </p:sp>
      <p:sp>
        <p:nvSpPr>
          <p:cNvPr id="8095754" name="Rectangle 10"/>
          <p:cNvSpPr>
            <a:spLocks noChangeArrowheads="1"/>
          </p:cNvSpPr>
          <p:nvPr/>
        </p:nvSpPr>
        <p:spPr bwMode="auto">
          <a:xfrm>
            <a:off x="228600" y="595788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30</a:t>
            </a:r>
            <a:endParaRPr lang="en-US"/>
          </a:p>
        </p:txBody>
      </p:sp>
      <p:sp>
        <p:nvSpPr>
          <p:cNvPr id="8095755" name="Text Box 11"/>
          <p:cNvSpPr txBox="1">
            <a:spLocks noChangeArrowheads="1"/>
          </p:cNvSpPr>
          <p:nvPr/>
        </p:nvSpPr>
        <p:spPr bwMode="auto">
          <a:xfrm>
            <a:off x="361950" y="0"/>
            <a:ext cx="177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# iterations</a:t>
            </a:r>
          </a:p>
        </p:txBody>
      </p:sp>
      <p:sp>
        <p:nvSpPr>
          <p:cNvPr id="8095756" name="Text Box 12"/>
          <p:cNvSpPr txBox="1">
            <a:spLocks noChangeArrowheads="1"/>
          </p:cNvSpPr>
          <p:nvPr/>
        </p:nvSpPr>
        <p:spPr bwMode="auto">
          <a:xfrm>
            <a:off x="4054475" y="2289175"/>
            <a:ext cx="3043238" cy="2227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Color indicates number of iterations of simulation to show point is not in </a:t>
            </a:r>
            <a:r>
              <a:rPr lang="en-US" b="1" i="1">
                <a:solidFill>
                  <a:schemeClr val="bg1"/>
                </a:solidFill>
              </a:rPr>
              <a:t>M</a:t>
            </a:r>
            <a:r>
              <a:rPr lang="en-US">
                <a:solidFill>
                  <a:schemeClr val="bg1"/>
                </a:solidFill>
              </a:rPr>
              <a:t>.</a:t>
            </a:r>
            <a:endParaRPr lang="en-US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6770" name="Picture 2"/>
          <p:cNvPicPr>
            <a:picLocks noChangeAspect="1" noChangeArrowheads="1"/>
          </p:cNvPicPr>
          <p:nvPr/>
        </p:nvPicPr>
        <p:blipFill>
          <a:blip r:embed="rId4" cstate="print"/>
          <a:srcRect t="11667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6771" name="Text Box 3"/>
          <p:cNvSpPr txBox="1">
            <a:spLocks noChangeArrowheads="1"/>
          </p:cNvSpPr>
          <p:nvPr/>
        </p:nvSpPr>
        <p:spPr bwMode="auto">
          <a:xfrm>
            <a:off x="3282950" y="1609725"/>
            <a:ext cx="28082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But simulation cannot show that points are in </a:t>
            </a:r>
            <a:r>
              <a:rPr lang="en-US" b="1" i="1">
                <a:solidFill>
                  <a:schemeClr val="bg1"/>
                </a:solidFill>
              </a:rPr>
              <a:t>M</a:t>
            </a: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8096772" name="Object 4"/>
          <p:cNvGraphicFramePr>
            <a:graphicFrameLocks noChangeAspect="1"/>
          </p:cNvGraphicFramePr>
          <p:nvPr/>
        </p:nvGraphicFramePr>
        <p:xfrm>
          <a:off x="2590800" y="3962400"/>
          <a:ext cx="3733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774" name="Equation" r:id="rId5" imgW="1434960" imgH="253800" progId="Equation.DSMT4">
                  <p:embed/>
                </p:oleObj>
              </mc:Choice>
              <mc:Fallback>
                <p:oleObj name="Equation" r:id="rId5" imgW="143496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3733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6773" name="Object 5"/>
          <p:cNvGraphicFramePr>
            <a:graphicFrameLocks noChangeAspect="1"/>
          </p:cNvGraphicFramePr>
          <p:nvPr/>
        </p:nvGraphicFramePr>
        <p:xfrm>
          <a:off x="2684463" y="3338513"/>
          <a:ext cx="4051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775" name="Equation" r:id="rId7" imgW="1625400" imgH="253800" progId="Equation.DSMT4">
                  <p:embed/>
                </p:oleObj>
              </mc:Choice>
              <mc:Fallback>
                <p:oleObj name="Equation" r:id="rId7" imgW="162540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3" y="3338513"/>
                        <a:ext cx="40513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7794" name="Object 2"/>
          <p:cNvGraphicFramePr>
            <a:graphicFrameLocks noChangeAspect="1"/>
          </p:cNvGraphicFramePr>
          <p:nvPr/>
        </p:nvGraphicFramePr>
        <p:xfrm>
          <a:off x="152400" y="1447800"/>
          <a:ext cx="1647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820" name="Equation" r:id="rId4" imgW="482400" imgH="203040" progId="Equation.DSMT4">
                  <p:embed/>
                </p:oleObj>
              </mc:Choice>
              <mc:Fallback>
                <p:oleObj name="Equation" r:id="rId4" imgW="48240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447800"/>
                        <a:ext cx="164782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7795" name="Object 3"/>
          <p:cNvGraphicFramePr>
            <a:graphicFrameLocks noChangeAspect="1"/>
          </p:cNvGraphicFramePr>
          <p:nvPr/>
        </p:nvGraphicFramePr>
        <p:xfrm>
          <a:off x="4800600" y="2438400"/>
          <a:ext cx="36004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821" name="Equation" r:id="rId6" imgW="1054080" imgH="253800" progId="Equation.DSMT4">
                  <p:embed/>
                </p:oleObj>
              </mc:Choice>
              <mc:Fallback>
                <p:oleObj name="Equation" r:id="rId6" imgW="10540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36004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7796" name="Line 4"/>
          <p:cNvSpPr>
            <a:spLocks noChangeShapeType="1"/>
          </p:cNvSpPr>
          <p:nvPr/>
        </p:nvSpPr>
        <p:spPr bwMode="auto">
          <a:xfrm>
            <a:off x="6705600" y="1524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97797" name="Line 5"/>
          <p:cNvSpPr>
            <a:spLocks noChangeShapeType="1"/>
          </p:cNvSpPr>
          <p:nvPr/>
        </p:nvSpPr>
        <p:spPr bwMode="auto">
          <a:xfrm>
            <a:off x="5410200" y="12192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097798" name="Group 6"/>
          <p:cNvGrpSpPr>
            <a:grpSpLocks/>
          </p:cNvGrpSpPr>
          <p:nvPr/>
        </p:nvGrpSpPr>
        <p:grpSpPr bwMode="auto">
          <a:xfrm>
            <a:off x="1828800" y="152400"/>
            <a:ext cx="2459038" cy="3048000"/>
            <a:chOff x="88" y="-6"/>
            <a:chExt cx="2168" cy="2688"/>
          </a:xfrm>
        </p:grpSpPr>
        <p:pic>
          <p:nvPicPr>
            <p:cNvPr id="8097799" name="Picture 7" descr="FRACT1"/>
            <p:cNvPicPr>
              <a:picLocks noChangeAspect="1" noChangeArrowheads="1"/>
            </p:cNvPicPr>
            <p:nvPr/>
          </p:nvPicPr>
          <p:blipFill>
            <a:blip r:embed="rId8" cstate="print"/>
            <a:srcRect l="23438" t="15625" r="49219" b="15625"/>
            <a:stretch>
              <a:fillRect/>
            </a:stretch>
          </p:blipFill>
          <p:spPr bwMode="auto">
            <a:xfrm>
              <a:off x="88" y="-6"/>
              <a:ext cx="2138" cy="2688"/>
            </a:xfrm>
            <a:prstGeom prst="rect">
              <a:avLst/>
            </a:prstGeom>
            <a:noFill/>
          </p:spPr>
        </p:pic>
        <p:sp>
          <p:nvSpPr>
            <p:cNvPr id="8097800" name="Line 8"/>
            <p:cNvSpPr>
              <a:spLocks noChangeShapeType="1"/>
            </p:cNvSpPr>
            <p:nvPr/>
          </p:nvSpPr>
          <p:spPr bwMode="auto">
            <a:xfrm>
              <a:off x="1187" y="351"/>
              <a:ext cx="0" cy="196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01" name="Line 9"/>
            <p:cNvSpPr>
              <a:spLocks noChangeShapeType="1"/>
            </p:cNvSpPr>
            <p:nvPr/>
          </p:nvSpPr>
          <p:spPr bwMode="auto">
            <a:xfrm>
              <a:off x="110" y="1311"/>
              <a:ext cx="211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02" name="Line 10"/>
            <p:cNvSpPr>
              <a:spLocks noChangeShapeType="1"/>
            </p:cNvSpPr>
            <p:nvPr/>
          </p:nvSpPr>
          <p:spPr bwMode="auto">
            <a:xfrm>
              <a:off x="1392" y="384"/>
              <a:ext cx="0" cy="196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03" name="Line 11"/>
            <p:cNvSpPr>
              <a:spLocks noChangeShapeType="1"/>
            </p:cNvSpPr>
            <p:nvPr/>
          </p:nvSpPr>
          <p:spPr bwMode="auto">
            <a:xfrm>
              <a:off x="1632" y="384"/>
              <a:ext cx="0" cy="196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04" name="Line 12"/>
            <p:cNvSpPr>
              <a:spLocks noChangeShapeType="1"/>
            </p:cNvSpPr>
            <p:nvPr/>
          </p:nvSpPr>
          <p:spPr bwMode="auto">
            <a:xfrm>
              <a:off x="1872" y="384"/>
              <a:ext cx="0" cy="196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05" name="Line 13"/>
            <p:cNvSpPr>
              <a:spLocks noChangeShapeType="1"/>
            </p:cNvSpPr>
            <p:nvPr/>
          </p:nvSpPr>
          <p:spPr bwMode="auto">
            <a:xfrm>
              <a:off x="2064" y="384"/>
              <a:ext cx="0" cy="196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06" name="Line 14"/>
            <p:cNvSpPr>
              <a:spLocks noChangeShapeType="1"/>
            </p:cNvSpPr>
            <p:nvPr/>
          </p:nvSpPr>
          <p:spPr bwMode="auto">
            <a:xfrm>
              <a:off x="960" y="384"/>
              <a:ext cx="0" cy="196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07" name="Line 15"/>
            <p:cNvSpPr>
              <a:spLocks noChangeShapeType="1"/>
            </p:cNvSpPr>
            <p:nvPr/>
          </p:nvSpPr>
          <p:spPr bwMode="auto">
            <a:xfrm>
              <a:off x="720" y="384"/>
              <a:ext cx="0" cy="196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08" name="Line 16"/>
            <p:cNvSpPr>
              <a:spLocks noChangeShapeType="1"/>
            </p:cNvSpPr>
            <p:nvPr/>
          </p:nvSpPr>
          <p:spPr bwMode="auto">
            <a:xfrm>
              <a:off x="480" y="384"/>
              <a:ext cx="0" cy="196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09" name="Line 17"/>
            <p:cNvSpPr>
              <a:spLocks noChangeShapeType="1"/>
            </p:cNvSpPr>
            <p:nvPr/>
          </p:nvSpPr>
          <p:spPr bwMode="auto">
            <a:xfrm>
              <a:off x="240" y="384"/>
              <a:ext cx="0" cy="196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10" name="Line 18"/>
            <p:cNvSpPr>
              <a:spLocks noChangeShapeType="1"/>
            </p:cNvSpPr>
            <p:nvPr/>
          </p:nvSpPr>
          <p:spPr bwMode="auto">
            <a:xfrm>
              <a:off x="144" y="432"/>
              <a:ext cx="206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11" name="Line 19"/>
            <p:cNvSpPr>
              <a:spLocks noChangeShapeType="1"/>
            </p:cNvSpPr>
            <p:nvPr/>
          </p:nvSpPr>
          <p:spPr bwMode="auto">
            <a:xfrm>
              <a:off x="144" y="672"/>
              <a:ext cx="206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12" name="Line 20"/>
            <p:cNvSpPr>
              <a:spLocks noChangeShapeType="1"/>
            </p:cNvSpPr>
            <p:nvPr/>
          </p:nvSpPr>
          <p:spPr bwMode="auto">
            <a:xfrm>
              <a:off x="144" y="912"/>
              <a:ext cx="206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13" name="Line 21"/>
            <p:cNvSpPr>
              <a:spLocks noChangeShapeType="1"/>
            </p:cNvSpPr>
            <p:nvPr/>
          </p:nvSpPr>
          <p:spPr bwMode="auto">
            <a:xfrm>
              <a:off x="144" y="1104"/>
              <a:ext cx="206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14" name="Line 22"/>
            <p:cNvSpPr>
              <a:spLocks noChangeShapeType="1"/>
            </p:cNvSpPr>
            <p:nvPr/>
          </p:nvSpPr>
          <p:spPr bwMode="auto">
            <a:xfrm>
              <a:off x="144" y="1536"/>
              <a:ext cx="206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15" name="Line 23"/>
            <p:cNvSpPr>
              <a:spLocks noChangeShapeType="1"/>
            </p:cNvSpPr>
            <p:nvPr/>
          </p:nvSpPr>
          <p:spPr bwMode="auto">
            <a:xfrm>
              <a:off x="144" y="1776"/>
              <a:ext cx="206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16" name="Line 24"/>
            <p:cNvSpPr>
              <a:spLocks noChangeShapeType="1"/>
            </p:cNvSpPr>
            <p:nvPr/>
          </p:nvSpPr>
          <p:spPr bwMode="auto">
            <a:xfrm>
              <a:off x="144" y="2016"/>
              <a:ext cx="206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817" name="Line 25"/>
            <p:cNvSpPr>
              <a:spLocks noChangeShapeType="1"/>
            </p:cNvSpPr>
            <p:nvPr/>
          </p:nvSpPr>
          <p:spPr bwMode="auto">
            <a:xfrm>
              <a:off x="192" y="2256"/>
              <a:ext cx="206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7818" name="Text Box 26"/>
          <p:cNvSpPr txBox="1">
            <a:spLocks noChangeArrowheads="1"/>
          </p:cNvSpPr>
          <p:nvPr/>
        </p:nvSpPr>
        <p:spPr bwMode="auto">
          <a:xfrm>
            <a:off x="990600" y="4114800"/>
            <a:ext cx="70643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>
                <a:latin typeface="Arial" charset="0"/>
                <a:cs typeface="Arial" charset="0"/>
              </a:rPr>
              <a:t>But simulation is fundamentally limited</a:t>
            </a:r>
          </a:p>
          <a:p>
            <a:pPr algn="l">
              <a:buFontTx/>
              <a:buChar char="•"/>
            </a:pPr>
            <a:r>
              <a:rPr lang="en-US" sz="3200">
                <a:latin typeface="Arial" charset="0"/>
                <a:cs typeface="Arial" charset="0"/>
              </a:rPr>
              <a:t> Gridding is not scalable</a:t>
            </a:r>
          </a:p>
          <a:p>
            <a:pPr algn="l">
              <a:buFontTx/>
              <a:buChar char="•"/>
            </a:pPr>
            <a:r>
              <a:rPr lang="en-US" sz="3200">
                <a:latin typeface="Arial" charset="0"/>
                <a:cs typeface="Arial" charset="0"/>
              </a:rPr>
              <a:t> Finite simulation inconclusive</a:t>
            </a:r>
          </a:p>
        </p:txBody>
      </p:sp>
      <p:graphicFrame>
        <p:nvGraphicFramePr>
          <p:cNvPr id="8097819" name="Object 27"/>
          <p:cNvGraphicFramePr>
            <a:graphicFrameLocks noChangeAspect="1"/>
          </p:cNvGraphicFramePr>
          <p:nvPr/>
        </p:nvGraphicFramePr>
        <p:xfrm>
          <a:off x="7010400" y="228600"/>
          <a:ext cx="93662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822" name="Equation" r:id="rId9" imgW="431640" imgH="393480" progId="Equation.DSMT4">
                  <p:embed/>
                </p:oleObj>
              </mc:Choice>
              <mc:Fallback>
                <p:oleObj name="Equation" r:id="rId9" imgW="431640" imgH="39348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28600"/>
                        <a:ext cx="936625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8818" name="Picture 2"/>
          <p:cNvPicPr>
            <a:picLocks noChangeAspect="1" noChangeArrowheads="1"/>
          </p:cNvPicPr>
          <p:nvPr/>
        </p:nvPicPr>
        <p:blipFill>
          <a:blip r:embed="rId4" cstate="print"/>
          <a:srcRect t="11667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8819" name="Oval 3"/>
          <p:cNvSpPr>
            <a:spLocks noChangeArrowheads="1"/>
          </p:cNvSpPr>
          <p:nvPr/>
        </p:nvSpPr>
        <p:spPr bwMode="auto">
          <a:xfrm>
            <a:off x="2249488" y="1203325"/>
            <a:ext cx="4648200" cy="464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8820" name="Text Box 4"/>
          <p:cNvSpPr txBox="1">
            <a:spLocks noChangeArrowheads="1"/>
          </p:cNvSpPr>
          <p:nvPr/>
        </p:nvSpPr>
        <p:spPr bwMode="auto">
          <a:xfrm>
            <a:off x="2971800" y="1600200"/>
            <a:ext cx="3216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It’s easy to </a:t>
            </a:r>
            <a:r>
              <a:rPr lang="en-US" b="1" i="1"/>
              <a:t>prove</a:t>
            </a:r>
            <a:r>
              <a:rPr lang="en-US"/>
              <a:t> that this disk is in </a:t>
            </a:r>
            <a:r>
              <a:rPr lang="en-US" i="1"/>
              <a:t>M</a:t>
            </a:r>
            <a:r>
              <a:rPr lang="en-US"/>
              <a:t>. </a:t>
            </a:r>
          </a:p>
        </p:txBody>
      </p:sp>
      <p:sp>
        <p:nvSpPr>
          <p:cNvPr id="8098821" name="Text Box 5"/>
          <p:cNvSpPr txBox="1">
            <a:spLocks noChangeArrowheads="1"/>
          </p:cNvSpPr>
          <p:nvPr/>
        </p:nvSpPr>
        <p:spPr bwMode="auto">
          <a:xfrm>
            <a:off x="2438400" y="3016250"/>
            <a:ext cx="434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Other points in </a:t>
            </a:r>
            <a:r>
              <a:rPr lang="en-US" i="1"/>
              <a:t>M</a:t>
            </a:r>
            <a:r>
              <a:rPr lang="en-US"/>
              <a:t> are fragile to the definition of the map.</a:t>
            </a:r>
          </a:p>
        </p:txBody>
      </p:sp>
      <p:graphicFrame>
        <p:nvGraphicFramePr>
          <p:cNvPr id="8098822" name="Object 6"/>
          <p:cNvGraphicFramePr>
            <a:graphicFrameLocks noChangeAspect="1"/>
          </p:cNvGraphicFramePr>
          <p:nvPr/>
        </p:nvGraphicFramePr>
        <p:xfrm>
          <a:off x="2590800" y="3962400"/>
          <a:ext cx="3733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823" name="Equation" r:id="rId5" imgW="1434960" imgH="253800" progId="Equation.DSMT4">
                  <p:embed/>
                </p:oleObj>
              </mc:Choice>
              <mc:Fallback>
                <p:oleObj name="Equation" r:id="rId5" imgW="143496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3733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8823" name="Text Box 7"/>
          <p:cNvSpPr txBox="1">
            <a:spLocks noChangeArrowheads="1"/>
          </p:cNvSpPr>
          <p:nvPr/>
        </p:nvSpPr>
        <p:spPr bwMode="auto">
          <a:xfrm>
            <a:off x="3138488" y="5029200"/>
            <a:ext cx="2957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Merely stating the obvious.</a:t>
            </a:r>
          </a:p>
        </p:txBody>
      </p:sp>
      <p:sp>
        <p:nvSpPr>
          <p:cNvPr id="8098824" name="Text Box 8"/>
          <p:cNvSpPr txBox="1">
            <a:spLocks noChangeArrowheads="1"/>
          </p:cNvSpPr>
          <p:nvPr/>
        </p:nvSpPr>
        <p:spPr bwMode="auto">
          <a:xfrm>
            <a:off x="228600" y="273050"/>
            <a:ext cx="202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rgbClr val="FFFF00"/>
                </a:solidFill>
              </a:rPr>
              <a:t>Main idea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2546" name="Picture 2" descr="FRACT1"/>
          <p:cNvPicPr>
            <a:picLocks noChangeAspect="1" noChangeArrowheads="1"/>
          </p:cNvPicPr>
          <p:nvPr/>
        </p:nvPicPr>
        <p:blipFill>
          <a:blip r:embed="rId4" cstate="print"/>
          <a:srcRect l="23438" t="15625" r="49219" b="15625"/>
          <a:stretch>
            <a:fillRect/>
          </a:stretch>
        </p:blipFill>
        <p:spPr bwMode="auto">
          <a:xfrm>
            <a:off x="139700" y="-9525"/>
            <a:ext cx="3394075" cy="4267200"/>
          </a:xfrm>
          <a:prstGeom prst="rect">
            <a:avLst/>
          </a:prstGeom>
          <a:noFill/>
        </p:spPr>
      </p:pic>
      <p:graphicFrame>
        <p:nvGraphicFramePr>
          <p:cNvPr id="8172547" name="Object 3"/>
          <p:cNvGraphicFramePr>
            <a:graphicFrameLocks noChangeAspect="1"/>
          </p:cNvGraphicFramePr>
          <p:nvPr/>
        </p:nvGraphicFramePr>
        <p:xfrm>
          <a:off x="5334000" y="0"/>
          <a:ext cx="36004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554" name="Equation" r:id="rId5" imgW="1054080" imgH="253800" progId="Equation.DSMT4">
                  <p:embed/>
                </p:oleObj>
              </mc:Choice>
              <mc:Fallback>
                <p:oleObj name="Equation" r:id="rId5" imgW="10540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0"/>
                        <a:ext cx="36004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72548" name="Line 4"/>
          <p:cNvSpPr>
            <a:spLocks noChangeShapeType="1"/>
          </p:cNvSpPr>
          <p:nvPr/>
        </p:nvSpPr>
        <p:spPr bwMode="auto">
          <a:xfrm>
            <a:off x="1884363" y="557213"/>
            <a:ext cx="0" cy="3124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72549" name="Line 5"/>
          <p:cNvSpPr>
            <a:spLocks noChangeShapeType="1"/>
          </p:cNvSpPr>
          <p:nvPr/>
        </p:nvSpPr>
        <p:spPr bwMode="auto">
          <a:xfrm>
            <a:off x="174625" y="2081213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172550" name="Object 6"/>
          <p:cNvGraphicFramePr>
            <a:graphicFrameLocks noChangeAspect="1"/>
          </p:cNvGraphicFramePr>
          <p:nvPr/>
        </p:nvGraphicFramePr>
        <p:xfrm>
          <a:off x="914400" y="4495800"/>
          <a:ext cx="1647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555" name="Equation" r:id="rId7" imgW="482400" imgH="203040" progId="Equation.DSMT4">
                  <p:embed/>
                </p:oleObj>
              </mc:Choice>
              <mc:Fallback>
                <p:oleObj name="Equation" r:id="rId7" imgW="48240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164782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72551" name="AutoShape 7"/>
          <p:cNvSpPr>
            <a:spLocks noChangeArrowheads="1"/>
          </p:cNvSpPr>
          <p:nvPr/>
        </p:nvSpPr>
        <p:spPr bwMode="auto">
          <a:xfrm>
            <a:off x="3810000" y="1524000"/>
            <a:ext cx="1295400" cy="1219200"/>
          </a:xfrm>
          <a:prstGeom prst="rightArrow">
            <a:avLst>
              <a:gd name="adj1" fmla="val 50000"/>
              <a:gd name="adj2" fmla="val 265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72552" name="Object 8"/>
          <p:cNvGraphicFramePr>
            <a:graphicFrameLocks noChangeAspect="1"/>
          </p:cNvGraphicFramePr>
          <p:nvPr/>
        </p:nvGraphicFramePr>
        <p:xfrm>
          <a:off x="5121275" y="1143000"/>
          <a:ext cx="4006850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556" name="Equation" r:id="rId9" imgW="1600200" imgH="1117440" progId="Equation.DSMT4">
                  <p:embed/>
                </p:oleObj>
              </mc:Choice>
              <mc:Fallback>
                <p:oleObj name="Equation" r:id="rId9" imgW="1600200" imgH="1117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1143000"/>
                        <a:ext cx="4006850" cy="27987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2553" name="Object 9"/>
          <p:cNvGraphicFramePr>
            <a:graphicFrameLocks noChangeAspect="1"/>
          </p:cNvGraphicFramePr>
          <p:nvPr/>
        </p:nvGraphicFramePr>
        <p:xfrm>
          <a:off x="4267200" y="4343400"/>
          <a:ext cx="3962400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2557" name="Equation" r:id="rId11" imgW="1346040" imgH="558720" progId="Equation.DSMT4">
                  <p:embed/>
                </p:oleObj>
              </mc:Choice>
              <mc:Fallback>
                <p:oleObj name="Equation" r:id="rId11" imgW="1346040" imgH="5587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343400"/>
                        <a:ext cx="3962400" cy="16462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72554" name="Text Box 10"/>
          <p:cNvSpPr txBox="1">
            <a:spLocks noChangeArrowheads="1"/>
          </p:cNvSpPr>
          <p:nvPr/>
        </p:nvSpPr>
        <p:spPr bwMode="auto">
          <a:xfrm>
            <a:off x="5181600" y="61722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Sufficient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3570" name="Oval 2"/>
          <p:cNvSpPr>
            <a:spLocks noChangeArrowheads="1"/>
          </p:cNvSpPr>
          <p:nvPr/>
        </p:nvSpPr>
        <p:spPr bwMode="auto">
          <a:xfrm>
            <a:off x="6172200" y="1784350"/>
            <a:ext cx="1676400" cy="1600200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73571" name="Picture 3" descr="FRACT1"/>
          <p:cNvPicPr>
            <a:picLocks noChangeAspect="1" noChangeArrowheads="1"/>
          </p:cNvPicPr>
          <p:nvPr/>
        </p:nvPicPr>
        <p:blipFill>
          <a:blip r:embed="rId4" cstate="print"/>
          <a:srcRect l="23438" t="15625" r="49219" b="15625"/>
          <a:stretch>
            <a:fillRect/>
          </a:stretch>
        </p:blipFill>
        <p:spPr bwMode="auto">
          <a:xfrm>
            <a:off x="139700" y="-9525"/>
            <a:ext cx="3394075" cy="4267200"/>
          </a:xfrm>
          <a:prstGeom prst="rect">
            <a:avLst/>
          </a:prstGeom>
          <a:noFill/>
        </p:spPr>
      </p:pic>
      <p:graphicFrame>
        <p:nvGraphicFramePr>
          <p:cNvPr id="8173572" name="Object 4"/>
          <p:cNvGraphicFramePr>
            <a:graphicFrameLocks noChangeAspect="1"/>
          </p:cNvGraphicFramePr>
          <p:nvPr/>
        </p:nvGraphicFramePr>
        <p:xfrm>
          <a:off x="5334000" y="0"/>
          <a:ext cx="36004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586" name="Equation" r:id="rId5" imgW="1054080" imgH="253800" progId="Equation.DSMT4">
                  <p:embed/>
                </p:oleObj>
              </mc:Choice>
              <mc:Fallback>
                <p:oleObj name="Equation" r:id="rId5" imgW="10540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0"/>
                        <a:ext cx="36004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73573" name="AutoShape 5"/>
          <p:cNvSpPr>
            <a:spLocks noChangeArrowheads="1"/>
          </p:cNvSpPr>
          <p:nvPr/>
        </p:nvSpPr>
        <p:spPr bwMode="auto">
          <a:xfrm>
            <a:off x="3810000" y="1524000"/>
            <a:ext cx="1295400" cy="1219200"/>
          </a:xfrm>
          <a:prstGeom prst="rightArrow">
            <a:avLst>
              <a:gd name="adj1" fmla="val 50000"/>
              <a:gd name="adj2" fmla="val 26563"/>
            </a:avLst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73574" name="Line 6"/>
          <p:cNvSpPr>
            <a:spLocks noChangeShapeType="1"/>
          </p:cNvSpPr>
          <p:nvPr/>
        </p:nvSpPr>
        <p:spPr bwMode="auto">
          <a:xfrm>
            <a:off x="7010400" y="10668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73575" name="Line 7"/>
          <p:cNvSpPr>
            <a:spLocks noChangeShapeType="1"/>
          </p:cNvSpPr>
          <p:nvPr/>
        </p:nvSpPr>
        <p:spPr bwMode="auto">
          <a:xfrm>
            <a:off x="5334000" y="25908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73576" name="Oval 8"/>
          <p:cNvSpPr>
            <a:spLocks noChangeArrowheads="1"/>
          </p:cNvSpPr>
          <p:nvPr/>
        </p:nvSpPr>
        <p:spPr bwMode="auto">
          <a:xfrm>
            <a:off x="457200" y="714375"/>
            <a:ext cx="2828925" cy="2828925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73577" name="Object 9"/>
          <p:cNvGraphicFramePr>
            <a:graphicFrameLocks noChangeAspect="1"/>
          </p:cNvGraphicFramePr>
          <p:nvPr/>
        </p:nvGraphicFramePr>
        <p:xfrm>
          <a:off x="5334000" y="5181600"/>
          <a:ext cx="320040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587" name="Equation" r:id="rId7" imgW="1346040" imgH="558720" progId="Equation.DSMT4">
                  <p:embed/>
                </p:oleObj>
              </mc:Choice>
              <mc:Fallback>
                <p:oleObj name="Equation" r:id="rId7" imgW="1346040" imgH="5587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181600"/>
                        <a:ext cx="3200400" cy="13303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73578" name="Line 10"/>
          <p:cNvSpPr>
            <a:spLocks noChangeShapeType="1"/>
          </p:cNvSpPr>
          <p:nvPr/>
        </p:nvSpPr>
        <p:spPr bwMode="auto">
          <a:xfrm flipV="1">
            <a:off x="1828800" y="1066800"/>
            <a:ext cx="9144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73579" name="Line 11"/>
          <p:cNvSpPr>
            <a:spLocks noChangeShapeType="1"/>
          </p:cNvSpPr>
          <p:nvPr/>
        </p:nvSpPr>
        <p:spPr bwMode="auto">
          <a:xfrm flipV="1">
            <a:off x="7010400" y="2057400"/>
            <a:ext cx="60960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173580" name="Object 12"/>
          <p:cNvGraphicFramePr>
            <a:graphicFrameLocks noChangeAspect="1"/>
          </p:cNvGraphicFramePr>
          <p:nvPr/>
        </p:nvGraphicFramePr>
        <p:xfrm>
          <a:off x="2265363" y="1524000"/>
          <a:ext cx="56356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588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1524000"/>
                        <a:ext cx="563562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3581" name="Object 13"/>
          <p:cNvGraphicFramePr>
            <a:graphicFrameLocks noChangeAspect="1"/>
          </p:cNvGraphicFramePr>
          <p:nvPr/>
        </p:nvGraphicFramePr>
        <p:xfrm>
          <a:off x="6553200" y="1828800"/>
          <a:ext cx="5207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589" name="Equation" r:id="rId11" imgW="152280" imgH="228600" progId="Equation.DSMT4">
                  <p:embed/>
                </p:oleObj>
              </mc:Choice>
              <mc:Fallback>
                <p:oleObj name="Equation" r:id="rId11" imgW="15228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828800"/>
                        <a:ext cx="520700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3582" name="Object 14"/>
          <p:cNvGraphicFramePr>
            <a:graphicFrameLocks noChangeAspect="1"/>
          </p:cNvGraphicFramePr>
          <p:nvPr/>
        </p:nvGraphicFramePr>
        <p:xfrm>
          <a:off x="3733800" y="3048000"/>
          <a:ext cx="19812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590" name="Equation" r:id="rId13" imgW="812520" imgH="253800" progId="Equation.DSMT4">
                  <p:embed/>
                </p:oleObj>
              </mc:Choice>
              <mc:Fallback>
                <p:oleObj name="Equation" r:id="rId13" imgW="812520" imgH="253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48000"/>
                        <a:ext cx="1981200" cy="6175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3583" name="Object 15"/>
          <p:cNvGraphicFramePr>
            <a:graphicFrameLocks noChangeAspect="1"/>
          </p:cNvGraphicFramePr>
          <p:nvPr/>
        </p:nvGraphicFramePr>
        <p:xfrm>
          <a:off x="7467600" y="3505200"/>
          <a:ext cx="11430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591" name="Equation" r:id="rId15" imgW="482400" imgH="253800" progId="Equation.DSMT4">
                  <p:embed/>
                </p:oleObj>
              </mc:Choice>
              <mc:Fallback>
                <p:oleObj name="Equation" r:id="rId15" imgW="482400" imgH="253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505200"/>
                        <a:ext cx="1143000" cy="598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3584" name="Object 16"/>
          <p:cNvGraphicFramePr>
            <a:graphicFrameLocks noChangeAspect="1"/>
          </p:cNvGraphicFramePr>
          <p:nvPr/>
        </p:nvGraphicFramePr>
        <p:xfrm>
          <a:off x="914400" y="4419600"/>
          <a:ext cx="10668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592" name="Equation" r:id="rId17" imgW="431640" imgH="253800" progId="Equation.DSMT4">
                  <p:embed/>
                </p:oleObj>
              </mc:Choice>
              <mc:Fallback>
                <p:oleObj name="Equation" r:id="rId17" imgW="431640" imgH="253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19600"/>
                        <a:ext cx="1066800" cy="625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3585" name="Object 17"/>
          <p:cNvGraphicFramePr>
            <a:graphicFrameLocks noChangeAspect="1"/>
          </p:cNvGraphicFramePr>
          <p:nvPr/>
        </p:nvGraphicFramePr>
        <p:xfrm>
          <a:off x="914400" y="5486400"/>
          <a:ext cx="32004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3593" name="Equation" r:id="rId19" imgW="965160" imgH="279360" progId="Equation.DSMT4">
                  <p:embed/>
                </p:oleObj>
              </mc:Choice>
              <mc:Fallback>
                <p:oleObj name="Equation" r:id="rId19" imgW="965160" imgH="2793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86400"/>
                        <a:ext cx="3200400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7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7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4594" name="Picture 2" descr="FRACT1"/>
          <p:cNvPicPr>
            <a:picLocks noChangeAspect="1" noChangeArrowheads="1"/>
          </p:cNvPicPr>
          <p:nvPr/>
        </p:nvPicPr>
        <p:blipFill>
          <a:blip r:embed="rId4" cstate="print"/>
          <a:srcRect l="3906" r="2344"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</p:spPr>
      </p:pic>
      <p:sp>
        <p:nvSpPr>
          <p:cNvPr id="8174595" name="Oval 3"/>
          <p:cNvSpPr>
            <a:spLocks noChangeArrowheads="1"/>
          </p:cNvSpPr>
          <p:nvPr/>
        </p:nvSpPr>
        <p:spPr bwMode="auto">
          <a:xfrm>
            <a:off x="2057400" y="1219200"/>
            <a:ext cx="2443163" cy="24384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74596" name="Oval 4"/>
          <p:cNvSpPr>
            <a:spLocks noChangeArrowheads="1"/>
          </p:cNvSpPr>
          <p:nvPr/>
        </p:nvSpPr>
        <p:spPr bwMode="auto">
          <a:xfrm>
            <a:off x="4495800" y="1219200"/>
            <a:ext cx="2443163" cy="24384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74597" name="Text Box 5"/>
          <p:cNvSpPr txBox="1">
            <a:spLocks noChangeArrowheads="1"/>
          </p:cNvSpPr>
          <p:nvPr/>
        </p:nvSpPr>
        <p:spPr bwMode="auto">
          <a:xfrm>
            <a:off x="2133600" y="5378450"/>
            <a:ext cx="434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Trivial to prove that these points are in Mandelbrot set.</a:t>
            </a:r>
          </a:p>
        </p:txBody>
      </p:sp>
      <p:graphicFrame>
        <p:nvGraphicFramePr>
          <p:cNvPr id="8174598" name="Object 6"/>
          <p:cNvGraphicFramePr>
            <a:graphicFrameLocks noChangeAspect="1"/>
          </p:cNvGraphicFramePr>
          <p:nvPr/>
        </p:nvGraphicFramePr>
        <p:xfrm>
          <a:off x="2701925" y="2032000"/>
          <a:ext cx="10318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4600" name="Equation" r:id="rId5" imgW="368280" imgH="253800" progId="Equation.DSMT4">
                  <p:embed/>
                </p:oleObj>
              </mc:Choice>
              <mc:Fallback>
                <p:oleObj name="Equation" r:id="rId5" imgW="36828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2032000"/>
                        <a:ext cx="103187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4599" name="Object 7"/>
          <p:cNvGraphicFramePr>
            <a:graphicFrameLocks noChangeAspect="1"/>
          </p:cNvGraphicFramePr>
          <p:nvPr/>
        </p:nvGraphicFramePr>
        <p:xfrm>
          <a:off x="4911725" y="2047875"/>
          <a:ext cx="15652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4601" name="Equation" r:id="rId7" imgW="571320" imgH="253800" progId="Equation.DSMT4">
                  <p:embed/>
                </p:oleObj>
              </mc:Choice>
              <mc:Fallback>
                <p:oleObj name="Equation" r:id="rId7" imgW="57132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2047875"/>
                        <a:ext cx="156527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4114" name="Picture 2" descr="FRACT1"/>
          <p:cNvPicPr>
            <a:picLocks noChangeAspect="1" noChangeArrowheads="1"/>
          </p:cNvPicPr>
          <p:nvPr/>
        </p:nvPicPr>
        <p:blipFill>
          <a:blip r:embed="rId4" cstate="print"/>
          <a:srcRect l="3906" r="2344"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</p:spPr>
      </p:pic>
      <p:sp>
        <p:nvSpPr>
          <p:cNvPr id="8154115" name="Text Box 3"/>
          <p:cNvSpPr txBox="1">
            <a:spLocks noChangeArrowheads="1"/>
          </p:cNvSpPr>
          <p:nvPr/>
        </p:nvSpPr>
        <p:spPr bwMode="auto">
          <a:xfrm>
            <a:off x="1828800" y="19050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Uncertain Dynamical Systems</a:t>
            </a:r>
          </a:p>
        </p:txBody>
      </p:sp>
      <p:sp>
        <p:nvSpPr>
          <p:cNvPr id="8154116" name="Text Box 4"/>
          <p:cNvSpPr txBox="1">
            <a:spLocks noChangeArrowheads="1"/>
          </p:cNvSpPr>
          <p:nvPr/>
        </p:nvSpPr>
        <p:spPr bwMode="auto">
          <a:xfrm>
            <a:off x="365125" y="142875"/>
            <a:ext cx="1228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cs typeface="Times New Roman" pitchFamily="18" charset="0"/>
              </a:rPr>
              <a:t>c</a:t>
            </a:r>
            <a:r>
              <a:rPr lang="en-US"/>
              <a:t>-plane</a:t>
            </a:r>
          </a:p>
        </p:txBody>
      </p:sp>
      <p:pic>
        <p:nvPicPr>
          <p:cNvPr id="815411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4400" y="5181600"/>
            <a:ext cx="4775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54118" name="Line 6"/>
          <p:cNvSpPr>
            <a:spLocks noChangeShapeType="1"/>
          </p:cNvSpPr>
          <p:nvPr/>
        </p:nvSpPr>
        <p:spPr bwMode="auto">
          <a:xfrm>
            <a:off x="3276600" y="0"/>
            <a:ext cx="0" cy="487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54119" name="Line 7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9842" name="Picture 2"/>
          <p:cNvPicPr>
            <a:picLocks noChangeAspect="1" noChangeArrowheads="1"/>
          </p:cNvPicPr>
          <p:nvPr/>
        </p:nvPicPr>
        <p:blipFill>
          <a:blip r:embed="rId3" cstate="print"/>
          <a:srcRect t="11667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9843" name="Text Box 3"/>
          <p:cNvSpPr txBox="1">
            <a:spLocks noChangeArrowheads="1"/>
          </p:cNvSpPr>
          <p:nvPr/>
        </p:nvSpPr>
        <p:spPr bwMode="auto">
          <a:xfrm>
            <a:off x="228600" y="273050"/>
            <a:ext cx="202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rgbClr val="FFFF00"/>
                </a:solidFill>
              </a:rPr>
              <a:t>Main idea</a:t>
            </a:r>
          </a:p>
        </p:txBody>
      </p:sp>
      <p:sp>
        <p:nvSpPr>
          <p:cNvPr id="8099844" name="Text Box 4"/>
          <p:cNvSpPr txBox="1">
            <a:spLocks noChangeArrowheads="1"/>
          </p:cNvSpPr>
          <p:nvPr/>
        </p:nvSpPr>
        <p:spPr bwMode="auto">
          <a:xfrm>
            <a:off x="2819400" y="4038600"/>
            <a:ext cx="3522663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The longer the proof, the more fragile the remaining regions.</a:t>
            </a:r>
          </a:p>
        </p:txBody>
      </p:sp>
      <p:sp>
        <p:nvSpPr>
          <p:cNvPr id="8099845" name="Oval 5"/>
          <p:cNvSpPr>
            <a:spLocks noChangeArrowheads="1"/>
          </p:cNvSpPr>
          <p:nvPr/>
        </p:nvSpPr>
        <p:spPr bwMode="auto">
          <a:xfrm>
            <a:off x="1227138" y="2971800"/>
            <a:ext cx="1066800" cy="1066800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99846" name="Text Box 6"/>
          <p:cNvSpPr txBox="1">
            <a:spLocks noChangeArrowheads="1"/>
          </p:cNvSpPr>
          <p:nvPr/>
        </p:nvSpPr>
        <p:spPr bwMode="auto">
          <a:xfrm>
            <a:off x="2905125" y="2006600"/>
            <a:ext cx="339407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The proof of this region is a bit longer.</a:t>
            </a:r>
          </a:p>
        </p:txBody>
      </p:sp>
      <p:sp>
        <p:nvSpPr>
          <p:cNvPr id="8099847" name="Line 7"/>
          <p:cNvSpPr>
            <a:spLocks noChangeShapeType="1"/>
          </p:cNvSpPr>
          <p:nvPr/>
        </p:nvSpPr>
        <p:spPr bwMode="auto">
          <a:xfrm flipH="1">
            <a:off x="2362200" y="3003550"/>
            <a:ext cx="657225" cy="65405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0866" name="Picture 2"/>
          <p:cNvPicPr>
            <a:picLocks noChangeAspect="1" noChangeArrowheads="1"/>
          </p:cNvPicPr>
          <p:nvPr/>
        </p:nvPicPr>
        <p:blipFill>
          <a:blip r:embed="rId3" cstate="print"/>
          <a:srcRect t="11667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00867" name="Text Box 3"/>
          <p:cNvSpPr txBox="1">
            <a:spLocks noChangeArrowheads="1"/>
          </p:cNvSpPr>
          <p:nvPr/>
        </p:nvSpPr>
        <p:spPr bwMode="auto">
          <a:xfrm>
            <a:off x="228600" y="273050"/>
            <a:ext cx="202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rgbClr val="FFFF00"/>
                </a:solidFill>
              </a:rPr>
              <a:t>Main idea</a:t>
            </a:r>
          </a:p>
        </p:txBody>
      </p:sp>
      <p:sp>
        <p:nvSpPr>
          <p:cNvPr id="8100868" name="Text Box 4"/>
          <p:cNvSpPr txBox="1">
            <a:spLocks noChangeArrowheads="1"/>
          </p:cNvSpPr>
          <p:nvPr/>
        </p:nvSpPr>
        <p:spPr bwMode="auto">
          <a:xfrm>
            <a:off x="4519613" y="4298950"/>
            <a:ext cx="200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And so on…</a:t>
            </a:r>
          </a:p>
        </p:txBody>
      </p:sp>
      <p:sp>
        <p:nvSpPr>
          <p:cNvPr id="8100869" name="Text Box 5"/>
          <p:cNvSpPr txBox="1">
            <a:spLocks noChangeArrowheads="1"/>
          </p:cNvSpPr>
          <p:nvPr/>
        </p:nvSpPr>
        <p:spPr bwMode="auto">
          <a:xfrm>
            <a:off x="2497138" y="3200400"/>
            <a:ext cx="3394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Proof even longer.</a:t>
            </a:r>
          </a:p>
        </p:txBody>
      </p:sp>
      <p:sp>
        <p:nvSpPr>
          <p:cNvPr id="8100870" name="Line 6"/>
          <p:cNvSpPr>
            <a:spLocks noChangeShapeType="1"/>
          </p:cNvSpPr>
          <p:nvPr/>
        </p:nvSpPr>
        <p:spPr bwMode="auto">
          <a:xfrm flipH="1" flipV="1">
            <a:off x="3352800" y="1600200"/>
            <a:ext cx="3048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00871" name="Oval 7"/>
          <p:cNvSpPr>
            <a:spLocks noChangeArrowheads="1"/>
          </p:cNvSpPr>
          <p:nvPr/>
        </p:nvSpPr>
        <p:spPr bwMode="auto">
          <a:xfrm>
            <a:off x="3040063" y="1050925"/>
            <a:ext cx="533400" cy="533400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00872" name="Oval 8"/>
          <p:cNvSpPr>
            <a:spLocks noChangeArrowheads="1"/>
          </p:cNvSpPr>
          <p:nvPr/>
        </p:nvSpPr>
        <p:spPr bwMode="auto">
          <a:xfrm>
            <a:off x="3048000" y="5434013"/>
            <a:ext cx="533400" cy="533400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00873" name="Line 9"/>
          <p:cNvSpPr>
            <a:spLocks noChangeShapeType="1"/>
          </p:cNvSpPr>
          <p:nvPr/>
        </p:nvSpPr>
        <p:spPr bwMode="auto">
          <a:xfrm flipH="1">
            <a:off x="3429000" y="3733800"/>
            <a:ext cx="304800" cy="1600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1890" name="Picture 2"/>
          <p:cNvPicPr>
            <a:picLocks noChangeAspect="1" noChangeArrowheads="1"/>
          </p:cNvPicPr>
          <p:nvPr/>
        </p:nvPicPr>
        <p:blipFill>
          <a:blip r:embed="rId3" cstate="print"/>
          <a:srcRect t="11667" b="13333"/>
          <a:stretch>
            <a:fillRect/>
          </a:stretch>
        </p:blipFill>
        <p:spPr bwMode="auto">
          <a:xfrm>
            <a:off x="2971800" y="238125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01891" name="Group 3"/>
          <p:cNvGrpSpPr>
            <a:grpSpLocks/>
          </p:cNvGrpSpPr>
          <p:nvPr/>
        </p:nvGrpSpPr>
        <p:grpSpPr bwMode="auto">
          <a:xfrm>
            <a:off x="3314700" y="2720975"/>
            <a:ext cx="3476625" cy="1404938"/>
            <a:chOff x="2088" y="1714"/>
            <a:chExt cx="2190" cy="885"/>
          </a:xfrm>
        </p:grpSpPr>
        <p:sp>
          <p:nvSpPr>
            <p:cNvPr id="8101892" name="Freeform 4" descr="Wide upward diagonal"/>
            <p:cNvSpPr>
              <a:spLocks/>
            </p:cNvSpPr>
            <p:nvPr/>
          </p:nvSpPr>
          <p:spPr bwMode="auto">
            <a:xfrm>
              <a:off x="2288" y="1714"/>
              <a:ext cx="896" cy="885"/>
            </a:xfrm>
            <a:custGeom>
              <a:avLst/>
              <a:gdLst/>
              <a:ahLst/>
              <a:cxnLst>
                <a:cxn ang="0">
                  <a:pos x="0" y="494"/>
                </a:cxn>
                <a:cxn ang="0">
                  <a:pos x="20" y="571"/>
                </a:cxn>
                <a:cxn ang="0">
                  <a:pos x="39" y="608"/>
                </a:cxn>
                <a:cxn ang="0">
                  <a:pos x="57" y="655"/>
                </a:cxn>
                <a:cxn ang="0">
                  <a:pos x="86" y="703"/>
                </a:cxn>
                <a:cxn ang="0">
                  <a:pos x="125" y="751"/>
                </a:cxn>
                <a:cxn ang="0">
                  <a:pos x="173" y="790"/>
                </a:cxn>
                <a:cxn ang="0">
                  <a:pos x="209" y="817"/>
                </a:cxn>
                <a:cxn ang="0">
                  <a:pos x="257" y="846"/>
                </a:cxn>
                <a:cxn ang="0">
                  <a:pos x="305" y="865"/>
                </a:cxn>
                <a:cxn ang="0">
                  <a:pos x="371" y="885"/>
                </a:cxn>
                <a:cxn ang="0">
                  <a:pos x="439" y="885"/>
                </a:cxn>
                <a:cxn ang="0">
                  <a:pos x="505" y="885"/>
                </a:cxn>
                <a:cxn ang="0">
                  <a:pos x="571" y="874"/>
                </a:cxn>
                <a:cxn ang="0">
                  <a:pos x="619" y="856"/>
                </a:cxn>
                <a:cxn ang="0">
                  <a:pos x="666" y="837"/>
                </a:cxn>
                <a:cxn ang="0">
                  <a:pos x="705" y="808"/>
                </a:cxn>
                <a:cxn ang="0">
                  <a:pos x="753" y="769"/>
                </a:cxn>
                <a:cxn ang="0">
                  <a:pos x="801" y="722"/>
                </a:cxn>
                <a:cxn ang="0">
                  <a:pos x="828" y="676"/>
                </a:cxn>
                <a:cxn ang="0">
                  <a:pos x="848" y="637"/>
                </a:cxn>
                <a:cxn ang="0">
                  <a:pos x="876" y="571"/>
                </a:cxn>
                <a:cxn ang="0">
                  <a:pos x="896" y="494"/>
                </a:cxn>
                <a:cxn ang="0">
                  <a:pos x="885" y="342"/>
                </a:cxn>
                <a:cxn ang="0">
                  <a:pos x="867" y="285"/>
                </a:cxn>
                <a:cxn ang="0">
                  <a:pos x="848" y="228"/>
                </a:cxn>
                <a:cxn ang="0">
                  <a:pos x="819" y="198"/>
                </a:cxn>
                <a:cxn ang="0">
                  <a:pos x="790" y="162"/>
                </a:cxn>
                <a:cxn ang="0">
                  <a:pos x="733" y="94"/>
                </a:cxn>
                <a:cxn ang="0">
                  <a:pos x="696" y="66"/>
                </a:cxn>
                <a:cxn ang="0">
                  <a:pos x="657" y="46"/>
                </a:cxn>
                <a:cxn ang="0">
                  <a:pos x="610" y="28"/>
                </a:cxn>
                <a:cxn ang="0">
                  <a:pos x="553" y="9"/>
                </a:cxn>
                <a:cxn ang="0">
                  <a:pos x="487" y="0"/>
                </a:cxn>
                <a:cxn ang="0">
                  <a:pos x="409" y="0"/>
                </a:cxn>
                <a:cxn ang="0">
                  <a:pos x="343" y="9"/>
                </a:cxn>
                <a:cxn ang="0">
                  <a:pos x="286" y="28"/>
                </a:cxn>
                <a:cxn ang="0">
                  <a:pos x="239" y="46"/>
                </a:cxn>
                <a:cxn ang="0">
                  <a:pos x="200" y="66"/>
                </a:cxn>
                <a:cxn ang="0">
                  <a:pos x="162" y="94"/>
                </a:cxn>
                <a:cxn ang="0">
                  <a:pos x="105" y="162"/>
                </a:cxn>
                <a:cxn ang="0">
                  <a:pos x="77" y="198"/>
                </a:cxn>
                <a:cxn ang="0">
                  <a:pos x="9" y="362"/>
                </a:cxn>
              </a:cxnLst>
              <a:rect l="0" t="0" r="r" b="b"/>
              <a:pathLst>
                <a:path w="896" h="885">
                  <a:moveTo>
                    <a:pt x="9" y="362"/>
                  </a:moveTo>
                  <a:lnTo>
                    <a:pt x="0" y="389"/>
                  </a:lnTo>
                  <a:lnTo>
                    <a:pt x="0" y="494"/>
                  </a:lnTo>
                  <a:lnTo>
                    <a:pt x="9" y="523"/>
                  </a:lnTo>
                  <a:lnTo>
                    <a:pt x="9" y="542"/>
                  </a:lnTo>
                  <a:lnTo>
                    <a:pt x="20" y="571"/>
                  </a:lnTo>
                  <a:lnTo>
                    <a:pt x="29" y="589"/>
                  </a:lnTo>
                  <a:lnTo>
                    <a:pt x="29" y="599"/>
                  </a:lnTo>
                  <a:lnTo>
                    <a:pt x="39" y="608"/>
                  </a:lnTo>
                  <a:lnTo>
                    <a:pt x="57" y="655"/>
                  </a:lnTo>
                  <a:lnTo>
                    <a:pt x="48" y="655"/>
                  </a:lnTo>
                  <a:lnTo>
                    <a:pt x="57" y="655"/>
                  </a:lnTo>
                  <a:lnTo>
                    <a:pt x="68" y="676"/>
                  </a:lnTo>
                  <a:lnTo>
                    <a:pt x="77" y="685"/>
                  </a:lnTo>
                  <a:lnTo>
                    <a:pt x="86" y="703"/>
                  </a:lnTo>
                  <a:lnTo>
                    <a:pt x="95" y="722"/>
                  </a:lnTo>
                  <a:lnTo>
                    <a:pt x="105" y="722"/>
                  </a:lnTo>
                  <a:lnTo>
                    <a:pt x="125" y="751"/>
                  </a:lnTo>
                  <a:lnTo>
                    <a:pt x="143" y="769"/>
                  </a:lnTo>
                  <a:lnTo>
                    <a:pt x="162" y="790"/>
                  </a:lnTo>
                  <a:lnTo>
                    <a:pt x="173" y="790"/>
                  </a:lnTo>
                  <a:lnTo>
                    <a:pt x="191" y="808"/>
                  </a:lnTo>
                  <a:lnTo>
                    <a:pt x="200" y="817"/>
                  </a:lnTo>
                  <a:lnTo>
                    <a:pt x="209" y="817"/>
                  </a:lnTo>
                  <a:lnTo>
                    <a:pt x="230" y="837"/>
                  </a:lnTo>
                  <a:lnTo>
                    <a:pt x="239" y="837"/>
                  </a:lnTo>
                  <a:lnTo>
                    <a:pt x="257" y="846"/>
                  </a:lnTo>
                  <a:lnTo>
                    <a:pt x="277" y="856"/>
                  </a:lnTo>
                  <a:lnTo>
                    <a:pt x="286" y="856"/>
                  </a:lnTo>
                  <a:lnTo>
                    <a:pt x="305" y="865"/>
                  </a:lnTo>
                  <a:lnTo>
                    <a:pt x="325" y="874"/>
                  </a:lnTo>
                  <a:lnTo>
                    <a:pt x="343" y="874"/>
                  </a:lnTo>
                  <a:lnTo>
                    <a:pt x="371" y="885"/>
                  </a:lnTo>
                  <a:lnTo>
                    <a:pt x="391" y="885"/>
                  </a:lnTo>
                  <a:lnTo>
                    <a:pt x="409" y="885"/>
                  </a:lnTo>
                  <a:lnTo>
                    <a:pt x="439" y="885"/>
                  </a:lnTo>
                  <a:lnTo>
                    <a:pt x="457" y="885"/>
                  </a:lnTo>
                  <a:lnTo>
                    <a:pt x="487" y="885"/>
                  </a:lnTo>
                  <a:lnTo>
                    <a:pt x="505" y="885"/>
                  </a:lnTo>
                  <a:lnTo>
                    <a:pt x="523" y="885"/>
                  </a:lnTo>
                  <a:lnTo>
                    <a:pt x="553" y="874"/>
                  </a:lnTo>
                  <a:lnTo>
                    <a:pt x="571" y="874"/>
                  </a:lnTo>
                  <a:lnTo>
                    <a:pt x="591" y="865"/>
                  </a:lnTo>
                  <a:lnTo>
                    <a:pt x="610" y="856"/>
                  </a:lnTo>
                  <a:lnTo>
                    <a:pt x="619" y="856"/>
                  </a:lnTo>
                  <a:lnTo>
                    <a:pt x="639" y="846"/>
                  </a:lnTo>
                  <a:lnTo>
                    <a:pt x="657" y="837"/>
                  </a:lnTo>
                  <a:lnTo>
                    <a:pt x="666" y="837"/>
                  </a:lnTo>
                  <a:lnTo>
                    <a:pt x="685" y="817"/>
                  </a:lnTo>
                  <a:lnTo>
                    <a:pt x="696" y="817"/>
                  </a:lnTo>
                  <a:lnTo>
                    <a:pt x="705" y="808"/>
                  </a:lnTo>
                  <a:lnTo>
                    <a:pt x="723" y="790"/>
                  </a:lnTo>
                  <a:lnTo>
                    <a:pt x="733" y="790"/>
                  </a:lnTo>
                  <a:lnTo>
                    <a:pt x="753" y="769"/>
                  </a:lnTo>
                  <a:lnTo>
                    <a:pt x="771" y="751"/>
                  </a:lnTo>
                  <a:lnTo>
                    <a:pt x="790" y="722"/>
                  </a:lnTo>
                  <a:lnTo>
                    <a:pt x="801" y="722"/>
                  </a:lnTo>
                  <a:lnTo>
                    <a:pt x="810" y="703"/>
                  </a:lnTo>
                  <a:lnTo>
                    <a:pt x="819" y="685"/>
                  </a:lnTo>
                  <a:lnTo>
                    <a:pt x="828" y="676"/>
                  </a:lnTo>
                  <a:lnTo>
                    <a:pt x="837" y="655"/>
                  </a:lnTo>
                  <a:lnTo>
                    <a:pt x="848" y="655"/>
                  </a:lnTo>
                  <a:lnTo>
                    <a:pt x="848" y="637"/>
                  </a:lnTo>
                  <a:lnTo>
                    <a:pt x="857" y="608"/>
                  </a:lnTo>
                  <a:lnTo>
                    <a:pt x="867" y="589"/>
                  </a:lnTo>
                  <a:lnTo>
                    <a:pt x="876" y="571"/>
                  </a:lnTo>
                  <a:lnTo>
                    <a:pt x="885" y="542"/>
                  </a:lnTo>
                  <a:lnTo>
                    <a:pt x="885" y="523"/>
                  </a:lnTo>
                  <a:lnTo>
                    <a:pt x="896" y="494"/>
                  </a:lnTo>
                  <a:lnTo>
                    <a:pt x="896" y="389"/>
                  </a:lnTo>
                  <a:lnTo>
                    <a:pt x="885" y="362"/>
                  </a:lnTo>
                  <a:lnTo>
                    <a:pt x="885" y="342"/>
                  </a:lnTo>
                  <a:lnTo>
                    <a:pt x="876" y="314"/>
                  </a:lnTo>
                  <a:lnTo>
                    <a:pt x="867" y="294"/>
                  </a:lnTo>
                  <a:lnTo>
                    <a:pt x="867" y="285"/>
                  </a:lnTo>
                  <a:lnTo>
                    <a:pt x="857" y="275"/>
                  </a:lnTo>
                  <a:lnTo>
                    <a:pt x="837" y="228"/>
                  </a:lnTo>
                  <a:lnTo>
                    <a:pt x="848" y="228"/>
                  </a:lnTo>
                  <a:lnTo>
                    <a:pt x="837" y="228"/>
                  </a:lnTo>
                  <a:lnTo>
                    <a:pt x="828" y="209"/>
                  </a:lnTo>
                  <a:lnTo>
                    <a:pt x="819" y="198"/>
                  </a:lnTo>
                  <a:lnTo>
                    <a:pt x="810" y="180"/>
                  </a:lnTo>
                  <a:lnTo>
                    <a:pt x="801" y="162"/>
                  </a:lnTo>
                  <a:lnTo>
                    <a:pt x="790" y="162"/>
                  </a:lnTo>
                  <a:lnTo>
                    <a:pt x="771" y="132"/>
                  </a:lnTo>
                  <a:lnTo>
                    <a:pt x="753" y="114"/>
                  </a:lnTo>
                  <a:lnTo>
                    <a:pt x="733" y="94"/>
                  </a:lnTo>
                  <a:lnTo>
                    <a:pt x="723" y="94"/>
                  </a:lnTo>
                  <a:lnTo>
                    <a:pt x="705" y="75"/>
                  </a:lnTo>
                  <a:lnTo>
                    <a:pt x="696" y="66"/>
                  </a:lnTo>
                  <a:lnTo>
                    <a:pt x="685" y="66"/>
                  </a:lnTo>
                  <a:lnTo>
                    <a:pt x="666" y="46"/>
                  </a:lnTo>
                  <a:lnTo>
                    <a:pt x="657" y="46"/>
                  </a:lnTo>
                  <a:lnTo>
                    <a:pt x="639" y="37"/>
                  </a:lnTo>
                  <a:lnTo>
                    <a:pt x="619" y="28"/>
                  </a:lnTo>
                  <a:lnTo>
                    <a:pt x="610" y="28"/>
                  </a:lnTo>
                  <a:lnTo>
                    <a:pt x="591" y="18"/>
                  </a:lnTo>
                  <a:lnTo>
                    <a:pt x="571" y="9"/>
                  </a:lnTo>
                  <a:lnTo>
                    <a:pt x="553" y="9"/>
                  </a:lnTo>
                  <a:lnTo>
                    <a:pt x="523" y="0"/>
                  </a:lnTo>
                  <a:lnTo>
                    <a:pt x="505" y="0"/>
                  </a:lnTo>
                  <a:lnTo>
                    <a:pt x="487" y="0"/>
                  </a:lnTo>
                  <a:lnTo>
                    <a:pt x="457" y="0"/>
                  </a:lnTo>
                  <a:lnTo>
                    <a:pt x="439" y="0"/>
                  </a:lnTo>
                  <a:lnTo>
                    <a:pt x="409" y="0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43" y="9"/>
                  </a:lnTo>
                  <a:lnTo>
                    <a:pt x="325" y="9"/>
                  </a:lnTo>
                  <a:lnTo>
                    <a:pt x="305" y="18"/>
                  </a:lnTo>
                  <a:lnTo>
                    <a:pt x="286" y="28"/>
                  </a:lnTo>
                  <a:lnTo>
                    <a:pt x="277" y="28"/>
                  </a:lnTo>
                  <a:lnTo>
                    <a:pt x="257" y="37"/>
                  </a:lnTo>
                  <a:lnTo>
                    <a:pt x="239" y="46"/>
                  </a:lnTo>
                  <a:lnTo>
                    <a:pt x="230" y="46"/>
                  </a:lnTo>
                  <a:lnTo>
                    <a:pt x="209" y="66"/>
                  </a:lnTo>
                  <a:lnTo>
                    <a:pt x="200" y="66"/>
                  </a:lnTo>
                  <a:lnTo>
                    <a:pt x="191" y="75"/>
                  </a:lnTo>
                  <a:lnTo>
                    <a:pt x="173" y="94"/>
                  </a:lnTo>
                  <a:lnTo>
                    <a:pt x="162" y="94"/>
                  </a:lnTo>
                  <a:lnTo>
                    <a:pt x="143" y="114"/>
                  </a:lnTo>
                  <a:lnTo>
                    <a:pt x="125" y="132"/>
                  </a:lnTo>
                  <a:lnTo>
                    <a:pt x="105" y="162"/>
                  </a:lnTo>
                  <a:lnTo>
                    <a:pt x="95" y="162"/>
                  </a:lnTo>
                  <a:lnTo>
                    <a:pt x="86" y="180"/>
                  </a:lnTo>
                  <a:lnTo>
                    <a:pt x="77" y="198"/>
                  </a:lnTo>
                  <a:lnTo>
                    <a:pt x="68" y="209"/>
                  </a:lnTo>
                  <a:lnTo>
                    <a:pt x="57" y="228"/>
                  </a:lnTo>
                  <a:lnTo>
                    <a:pt x="9" y="362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rgbClr val="FFFFFF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893" name="Freeform 5" descr="Wide upward diagonal"/>
            <p:cNvSpPr>
              <a:spLocks/>
            </p:cNvSpPr>
            <p:nvPr/>
          </p:nvSpPr>
          <p:spPr bwMode="auto">
            <a:xfrm>
              <a:off x="3184" y="1714"/>
              <a:ext cx="894" cy="885"/>
            </a:xfrm>
            <a:custGeom>
              <a:avLst/>
              <a:gdLst/>
              <a:ahLst/>
              <a:cxnLst>
                <a:cxn ang="0">
                  <a:pos x="855" y="275"/>
                </a:cxn>
                <a:cxn ang="0">
                  <a:pos x="826" y="209"/>
                </a:cxn>
                <a:cxn ang="0">
                  <a:pos x="789" y="162"/>
                </a:cxn>
                <a:cxn ang="0">
                  <a:pos x="760" y="123"/>
                </a:cxn>
                <a:cxn ang="0">
                  <a:pos x="721" y="94"/>
                </a:cxn>
                <a:cxn ang="0">
                  <a:pos x="665" y="57"/>
                </a:cxn>
                <a:cxn ang="0">
                  <a:pos x="628" y="28"/>
                </a:cxn>
                <a:cxn ang="0">
                  <a:pos x="580" y="18"/>
                </a:cxn>
                <a:cxn ang="0">
                  <a:pos x="512" y="0"/>
                </a:cxn>
                <a:cxn ang="0">
                  <a:pos x="446" y="0"/>
                </a:cxn>
                <a:cxn ang="0">
                  <a:pos x="380" y="0"/>
                </a:cxn>
                <a:cxn ang="0">
                  <a:pos x="332" y="9"/>
                </a:cxn>
                <a:cxn ang="0">
                  <a:pos x="266" y="37"/>
                </a:cxn>
                <a:cxn ang="0">
                  <a:pos x="198" y="75"/>
                </a:cxn>
                <a:cxn ang="0">
                  <a:pos x="151" y="105"/>
                </a:cxn>
                <a:cxn ang="0">
                  <a:pos x="105" y="151"/>
                </a:cxn>
                <a:cxn ang="0">
                  <a:pos x="66" y="209"/>
                </a:cxn>
                <a:cxn ang="0">
                  <a:pos x="46" y="246"/>
                </a:cxn>
                <a:cxn ang="0">
                  <a:pos x="28" y="294"/>
                </a:cxn>
                <a:cxn ang="0">
                  <a:pos x="9" y="342"/>
                </a:cxn>
                <a:cxn ang="0">
                  <a:pos x="0" y="494"/>
                </a:cxn>
                <a:cxn ang="0">
                  <a:pos x="18" y="560"/>
                </a:cxn>
                <a:cxn ang="0">
                  <a:pos x="37" y="608"/>
                </a:cxn>
                <a:cxn ang="0">
                  <a:pos x="57" y="655"/>
                </a:cxn>
                <a:cxn ang="0">
                  <a:pos x="84" y="703"/>
                </a:cxn>
                <a:cxn ang="0">
                  <a:pos x="123" y="751"/>
                </a:cxn>
                <a:cxn ang="0">
                  <a:pos x="171" y="790"/>
                </a:cxn>
                <a:cxn ang="0">
                  <a:pos x="198" y="817"/>
                </a:cxn>
                <a:cxn ang="0">
                  <a:pos x="266" y="846"/>
                </a:cxn>
                <a:cxn ang="0">
                  <a:pos x="332" y="874"/>
                </a:cxn>
                <a:cxn ang="0">
                  <a:pos x="398" y="885"/>
                </a:cxn>
                <a:cxn ang="0">
                  <a:pos x="466" y="885"/>
                </a:cxn>
                <a:cxn ang="0">
                  <a:pos x="523" y="885"/>
                </a:cxn>
                <a:cxn ang="0">
                  <a:pos x="580" y="865"/>
                </a:cxn>
                <a:cxn ang="0">
                  <a:pos x="628" y="856"/>
                </a:cxn>
                <a:cxn ang="0">
                  <a:pos x="665" y="828"/>
                </a:cxn>
                <a:cxn ang="0">
                  <a:pos x="721" y="790"/>
                </a:cxn>
                <a:cxn ang="0">
                  <a:pos x="760" y="760"/>
                </a:cxn>
                <a:cxn ang="0">
                  <a:pos x="789" y="722"/>
                </a:cxn>
                <a:cxn ang="0">
                  <a:pos x="837" y="655"/>
                </a:cxn>
                <a:cxn ang="0">
                  <a:pos x="865" y="589"/>
                </a:cxn>
                <a:cxn ang="0">
                  <a:pos x="885" y="542"/>
                </a:cxn>
                <a:cxn ang="0">
                  <a:pos x="874" y="303"/>
                </a:cxn>
              </a:cxnLst>
              <a:rect l="0" t="0" r="r" b="b"/>
              <a:pathLst>
                <a:path w="894" h="885">
                  <a:moveTo>
                    <a:pt x="874" y="303"/>
                  </a:moveTo>
                  <a:lnTo>
                    <a:pt x="865" y="294"/>
                  </a:lnTo>
                  <a:lnTo>
                    <a:pt x="855" y="275"/>
                  </a:lnTo>
                  <a:lnTo>
                    <a:pt x="846" y="246"/>
                  </a:lnTo>
                  <a:lnTo>
                    <a:pt x="837" y="228"/>
                  </a:lnTo>
                  <a:lnTo>
                    <a:pt x="826" y="209"/>
                  </a:lnTo>
                  <a:lnTo>
                    <a:pt x="808" y="180"/>
                  </a:lnTo>
                  <a:lnTo>
                    <a:pt x="808" y="171"/>
                  </a:lnTo>
                  <a:lnTo>
                    <a:pt x="789" y="162"/>
                  </a:lnTo>
                  <a:lnTo>
                    <a:pt x="780" y="141"/>
                  </a:lnTo>
                  <a:lnTo>
                    <a:pt x="769" y="132"/>
                  </a:lnTo>
                  <a:lnTo>
                    <a:pt x="760" y="123"/>
                  </a:lnTo>
                  <a:lnTo>
                    <a:pt x="751" y="114"/>
                  </a:lnTo>
                  <a:lnTo>
                    <a:pt x="742" y="105"/>
                  </a:lnTo>
                  <a:lnTo>
                    <a:pt x="721" y="94"/>
                  </a:lnTo>
                  <a:lnTo>
                    <a:pt x="712" y="84"/>
                  </a:lnTo>
                  <a:lnTo>
                    <a:pt x="694" y="66"/>
                  </a:lnTo>
                  <a:lnTo>
                    <a:pt x="665" y="57"/>
                  </a:lnTo>
                  <a:lnTo>
                    <a:pt x="655" y="46"/>
                  </a:lnTo>
                  <a:lnTo>
                    <a:pt x="646" y="37"/>
                  </a:lnTo>
                  <a:lnTo>
                    <a:pt x="628" y="28"/>
                  </a:lnTo>
                  <a:lnTo>
                    <a:pt x="608" y="28"/>
                  </a:lnTo>
                  <a:lnTo>
                    <a:pt x="598" y="18"/>
                  </a:lnTo>
                  <a:lnTo>
                    <a:pt x="580" y="18"/>
                  </a:lnTo>
                  <a:lnTo>
                    <a:pt x="560" y="9"/>
                  </a:lnTo>
                  <a:lnTo>
                    <a:pt x="523" y="0"/>
                  </a:lnTo>
                  <a:lnTo>
                    <a:pt x="512" y="0"/>
                  </a:lnTo>
                  <a:lnTo>
                    <a:pt x="485" y="0"/>
                  </a:lnTo>
                  <a:lnTo>
                    <a:pt x="466" y="0"/>
                  </a:lnTo>
                  <a:lnTo>
                    <a:pt x="446" y="0"/>
                  </a:lnTo>
                  <a:lnTo>
                    <a:pt x="419" y="0"/>
                  </a:lnTo>
                  <a:lnTo>
                    <a:pt x="398" y="0"/>
                  </a:lnTo>
                  <a:lnTo>
                    <a:pt x="380" y="0"/>
                  </a:lnTo>
                  <a:lnTo>
                    <a:pt x="371" y="0"/>
                  </a:lnTo>
                  <a:lnTo>
                    <a:pt x="351" y="9"/>
                  </a:lnTo>
                  <a:lnTo>
                    <a:pt x="332" y="9"/>
                  </a:lnTo>
                  <a:lnTo>
                    <a:pt x="303" y="18"/>
                  </a:lnTo>
                  <a:lnTo>
                    <a:pt x="285" y="28"/>
                  </a:lnTo>
                  <a:lnTo>
                    <a:pt x="266" y="37"/>
                  </a:lnTo>
                  <a:lnTo>
                    <a:pt x="237" y="46"/>
                  </a:lnTo>
                  <a:lnTo>
                    <a:pt x="218" y="57"/>
                  </a:lnTo>
                  <a:lnTo>
                    <a:pt x="198" y="75"/>
                  </a:lnTo>
                  <a:lnTo>
                    <a:pt x="171" y="84"/>
                  </a:lnTo>
                  <a:lnTo>
                    <a:pt x="171" y="94"/>
                  </a:lnTo>
                  <a:lnTo>
                    <a:pt x="151" y="105"/>
                  </a:lnTo>
                  <a:lnTo>
                    <a:pt x="141" y="114"/>
                  </a:lnTo>
                  <a:lnTo>
                    <a:pt x="123" y="132"/>
                  </a:lnTo>
                  <a:lnTo>
                    <a:pt x="105" y="151"/>
                  </a:lnTo>
                  <a:lnTo>
                    <a:pt x="105" y="162"/>
                  </a:lnTo>
                  <a:lnTo>
                    <a:pt x="84" y="180"/>
                  </a:lnTo>
                  <a:lnTo>
                    <a:pt x="66" y="209"/>
                  </a:lnTo>
                  <a:lnTo>
                    <a:pt x="57" y="218"/>
                  </a:lnTo>
                  <a:lnTo>
                    <a:pt x="57" y="228"/>
                  </a:lnTo>
                  <a:lnTo>
                    <a:pt x="46" y="246"/>
                  </a:lnTo>
                  <a:lnTo>
                    <a:pt x="37" y="266"/>
                  </a:lnTo>
                  <a:lnTo>
                    <a:pt x="37" y="275"/>
                  </a:lnTo>
                  <a:lnTo>
                    <a:pt x="28" y="294"/>
                  </a:lnTo>
                  <a:lnTo>
                    <a:pt x="18" y="314"/>
                  </a:lnTo>
                  <a:lnTo>
                    <a:pt x="18" y="323"/>
                  </a:lnTo>
                  <a:lnTo>
                    <a:pt x="9" y="342"/>
                  </a:lnTo>
                  <a:lnTo>
                    <a:pt x="9" y="362"/>
                  </a:lnTo>
                  <a:lnTo>
                    <a:pt x="0" y="389"/>
                  </a:lnTo>
                  <a:lnTo>
                    <a:pt x="0" y="494"/>
                  </a:lnTo>
                  <a:lnTo>
                    <a:pt x="9" y="523"/>
                  </a:lnTo>
                  <a:lnTo>
                    <a:pt x="9" y="542"/>
                  </a:lnTo>
                  <a:lnTo>
                    <a:pt x="18" y="560"/>
                  </a:lnTo>
                  <a:lnTo>
                    <a:pt x="18" y="571"/>
                  </a:lnTo>
                  <a:lnTo>
                    <a:pt x="28" y="589"/>
                  </a:lnTo>
                  <a:lnTo>
                    <a:pt x="37" y="608"/>
                  </a:lnTo>
                  <a:lnTo>
                    <a:pt x="37" y="617"/>
                  </a:lnTo>
                  <a:lnTo>
                    <a:pt x="46" y="637"/>
                  </a:lnTo>
                  <a:lnTo>
                    <a:pt x="57" y="655"/>
                  </a:lnTo>
                  <a:lnTo>
                    <a:pt x="57" y="665"/>
                  </a:lnTo>
                  <a:lnTo>
                    <a:pt x="66" y="676"/>
                  </a:lnTo>
                  <a:lnTo>
                    <a:pt x="84" y="703"/>
                  </a:lnTo>
                  <a:lnTo>
                    <a:pt x="105" y="722"/>
                  </a:lnTo>
                  <a:lnTo>
                    <a:pt x="105" y="733"/>
                  </a:lnTo>
                  <a:lnTo>
                    <a:pt x="123" y="751"/>
                  </a:lnTo>
                  <a:lnTo>
                    <a:pt x="141" y="769"/>
                  </a:lnTo>
                  <a:lnTo>
                    <a:pt x="151" y="780"/>
                  </a:lnTo>
                  <a:lnTo>
                    <a:pt x="171" y="790"/>
                  </a:lnTo>
                  <a:lnTo>
                    <a:pt x="171" y="799"/>
                  </a:lnTo>
                  <a:lnTo>
                    <a:pt x="198" y="808"/>
                  </a:lnTo>
                  <a:lnTo>
                    <a:pt x="198" y="817"/>
                  </a:lnTo>
                  <a:lnTo>
                    <a:pt x="218" y="828"/>
                  </a:lnTo>
                  <a:lnTo>
                    <a:pt x="237" y="837"/>
                  </a:lnTo>
                  <a:lnTo>
                    <a:pt x="266" y="846"/>
                  </a:lnTo>
                  <a:lnTo>
                    <a:pt x="285" y="856"/>
                  </a:lnTo>
                  <a:lnTo>
                    <a:pt x="303" y="865"/>
                  </a:lnTo>
                  <a:lnTo>
                    <a:pt x="332" y="874"/>
                  </a:lnTo>
                  <a:lnTo>
                    <a:pt x="351" y="874"/>
                  </a:lnTo>
                  <a:lnTo>
                    <a:pt x="380" y="885"/>
                  </a:lnTo>
                  <a:lnTo>
                    <a:pt x="398" y="885"/>
                  </a:lnTo>
                  <a:lnTo>
                    <a:pt x="419" y="885"/>
                  </a:lnTo>
                  <a:lnTo>
                    <a:pt x="446" y="885"/>
                  </a:lnTo>
                  <a:lnTo>
                    <a:pt x="466" y="885"/>
                  </a:lnTo>
                  <a:lnTo>
                    <a:pt x="485" y="885"/>
                  </a:lnTo>
                  <a:lnTo>
                    <a:pt x="512" y="885"/>
                  </a:lnTo>
                  <a:lnTo>
                    <a:pt x="523" y="885"/>
                  </a:lnTo>
                  <a:lnTo>
                    <a:pt x="532" y="885"/>
                  </a:lnTo>
                  <a:lnTo>
                    <a:pt x="560" y="874"/>
                  </a:lnTo>
                  <a:lnTo>
                    <a:pt x="580" y="865"/>
                  </a:lnTo>
                  <a:lnTo>
                    <a:pt x="598" y="865"/>
                  </a:lnTo>
                  <a:lnTo>
                    <a:pt x="608" y="856"/>
                  </a:lnTo>
                  <a:lnTo>
                    <a:pt x="628" y="856"/>
                  </a:lnTo>
                  <a:lnTo>
                    <a:pt x="646" y="846"/>
                  </a:lnTo>
                  <a:lnTo>
                    <a:pt x="655" y="837"/>
                  </a:lnTo>
                  <a:lnTo>
                    <a:pt x="665" y="828"/>
                  </a:lnTo>
                  <a:lnTo>
                    <a:pt x="694" y="817"/>
                  </a:lnTo>
                  <a:lnTo>
                    <a:pt x="712" y="799"/>
                  </a:lnTo>
                  <a:lnTo>
                    <a:pt x="721" y="790"/>
                  </a:lnTo>
                  <a:lnTo>
                    <a:pt x="742" y="780"/>
                  </a:lnTo>
                  <a:lnTo>
                    <a:pt x="751" y="769"/>
                  </a:lnTo>
                  <a:lnTo>
                    <a:pt x="760" y="760"/>
                  </a:lnTo>
                  <a:lnTo>
                    <a:pt x="769" y="751"/>
                  </a:lnTo>
                  <a:lnTo>
                    <a:pt x="780" y="742"/>
                  </a:lnTo>
                  <a:lnTo>
                    <a:pt x="789" y="722"/>
                  </a:lnTo>
                  <a:lnTo>
                    <a:pt x="808" y="703"/>
                  </a:lnTo>
                  <a:lnTo>
                    <a:pt x="826" y="676"/>
                  </a:lnTo>
                  <a:lnTo>
                    <a:pt x="837" y="655"/>
                  </a:lnTo>
                  <a:lnTo>
                    <a:pt x="846" y="637"/>
                  </a:lnTo>
                  <a:lnTo>
                    <a:pt x="855" y="608"/>
                  </a:lnTo>
                  <a:lnTo>
                    <a:pt x="865" y="589"/>
                  </a:lnTo>
                  <a:lnTo>
                    <a:pt x="874" y="580"/>
                  </a:lnTo>
                  <a:lnTo>
                    <a:pt x="874" y="571"/>
                  </a:lnTo>
                  <a:lnTo>
                    <a:pt x="885" y="542"/>
                  </a:lnTo>
                  <a:lnTo>
                    <a:pt x="885" y="523"/>
                  </a:lnTo>
                  <a:lnTo>
                    <a:pt x="894" y="494"/>
                  </a:lnTo>
                  <a:lnTo>
                    <a:pt x="874" y="303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rgbClr val="FFFFFF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894" name="Freeform 6" descr="Wide upward diagonal"/>
            <p:cNvSpPr>
              <a:spLocks/>
            </p:cNvSpPr>
            <p:nvPr/>
          </p:nvSpPr>
          <p:spPr bwMode="auto">
            <a:xfrm>
              <a:off x="4078" y="2055"/>
              <a:ext cx="200" cy="201"/>
            </a:xfrm>
            <a:custGeom>
              <a:avLst/>
              <a:gdLst/>
              <a:ahLst/>
              <a:cxnLst>
                <a:cxn ang="0">
                  <a:pos x="98" y="21"/>
                </a:cxn>
                <a:cxn ang="0">
                  <a:pos x="88" y="11"/>
                </a:cxn>
                <a:cxn ang="0">
                  <a:pos x="72" y="5"/>
                </a:cxn>
                <a:cxn ang="0">
                  <a:pos x="62" y="0"/>
                </a:cxn>
                <a:cxn ang="0">
                  <a:pos x="52" y="0"/>
                </a:cxn>
                <a:cxn ang="0">
                  <a:pos x="36" y="5"/>
                </a:cxn>
                <a:cxn ang="0">
                  <a:pos x="26" y="11"/>
                </a:cxn>
                <a:cxn ang="0">
                  <a:pos x="21" y="11"/>
                </a:cxn>
                <a:cxn ang="0">
                  <a:pos x="15" y="21"/>
                </a:cxn>
                <a:cxn ang="0">
                  <a:pos x="10" y="26"/>
                </a:cxn>
                <a:cxn ang="0">
                  <a:pos x="5" y="36"/>
                </a:cxn>
                <a:cxn ang="0">
                  <a:pos x="0" y="47"/>
                </a:cxn>
                <a:cxn ang="0">
                  <a:pos x="0" y="62"/>
                </a:cxn>
                <a:cxn ang="0">
                  <a:pos x="5" y="73"/>
                </a:cxn>
                <a:cxn ang="0">
                  <a:pos x="10" y="83"/>
                </a:cxn>
                <a:cxn ang="0">
                  <a:pos x="15" y="88"/>
                </a:cxn>
                <a:cxn ang="0">
                  <a:pos x="21" y="99"/>
                </a:cxn>
                <a:cxn ang="0">
                  <a:pos x="26" y="99"/>
                </a:cxn>
                <a:cxn ang="0">
                  <a:pos x="36" y="104"/>
                </a:cxn>
                <a:cxn ang="0">
                  <a:pos x="52" y="109"/>
                </a:cxn>
                <a:cxn ang="0">
                  <a:pos x="62" y="109"/>
                </a:cxn>
                <a:cxn ang="0">
                  <a:pos x="72" y="104"/>
                </a:cxn>
                <a:cxn ang="0">
                  <a:pos x="88" y="99"/>
                </a:cxn>
                <a:cxn ang="0">
                  <a:pos x="98" y="83"/>
                </a:cxn>
                <a:cxn ang="0">
                  <a:pos x="103" y="73"/>
                </a:cxn>
                <a:cxn ang="0">
                  <a:pos x="109" y="62"/>
                </a:cxn>
                <a:cxn ang="0">
                  <a:pos x="109" y="47"/>
                </a:cxn>
                <a:cxn ang="0">
                  <a:pos x="103" y="36"/>
                </a:cxn>
                <a:cxn ang="0">
                  <a:pos x="98" y="26"/>
                </a:cxn>
                <a:cxn ang="0">
                  <a:pos x="98" y="21"/>
                </a:cxn>
              </a:cxnLst>
              <a:rect l="0" t="0" r="r" b="b"/>
              <a:pathLst>
                <a:path w="109" h="109">
                  <a:moveTo>
                    <a:pt x="98" y="21"/>
                  </a:moveTo>
                  <a:lnTo>
                    <a:pt x="88" y="11"/>
                  </a:lnTo>
                  <a:lnTo>
                    <a:pt x="72" y="5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36" y="5"/>
                  </a:lnTo>
                  <a:lnTo>
                    <a:pt x="26" y="11"/>
                  </a:lnTo>
                  <a:lnTo>
                    <a:pt x="21" y="11"/>
                  </a:lnTo>
                  <a:lnTo>
                    <a:pt x="15" y="21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0" y="47"/>
                  </a:lnTo>
                  <a:lnTo>
                    <a:pt x="0" y="62"/>
                  </a:lnTo>
                  <a:lnTo>
                    <a:pt x="5" y="73"/>
                  </a:lnTo>
                  <a:lnTo>
                    <a:pt x="10" y="83"/>
                  </a:lnTo>
                  <a:lnTo>
                    <a:pt x="15" y="88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6" y="104"/>
                  </a:lnTo>
                  <a:lnTo>
                    <a:pt x="52" y="109"/>
                  </a:lnTo>
                  <a:lnTo>
                    <a:pt x="62" y="109"/>
                  </a:lnTo>
                  <a:lnTo>
                    <a:pt x="72" y="104"/>
                  </a:lnTo>
                  <a:lnTo>
                    <a:pt x="88" y="99"/>
                  </a:lnTo>
                  <a:lnTo>
                    <a:pt x="98" y="83"/>
                  </a:lnTo>
                  <a:lnTo>
                    <a:pt x="103" y="73"/>
                  </a:lnTo>
                  <a:lnTo>
                    <a:pt x="109" y="62"/>
                  </a:lnTo>
                  <a:lnTo>
                    <a:pt x="109" y="47"/>
                  </a:lnTo>
                  <a:lnTo>
                    <a:pt x="103" y="36"/>
                  </a:lnTo>
                  <a:lnTo>
                    <a:pt x="98" y="26"/>
                  </a:lnTo>
                  <a:lnTo>
                    <a:pt x="98" y="21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rgbClr val="FFFFFF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895" name="Freeform 7" descr="Wide upward diagonal"/>
            <p:cNvSpPr>
              <a:spLocks/>
            </p:cNvSpPr>
            <p:nvPr/>
          </p:nvSpPr>
          <p:spPr bwMode="auto">
            <a:xfrm>
              <a:off x="2088" y="2055"/>
              <a:ext cx="200" cy="20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73"/>
                </a:cxn>
                <a:cxn ang="0">
                  <a:pos x="6" y="73"/>
                </a:cxn>
                <a:cxn ang="0">
                  <a:pos x="11" y="83"/>
                </a:cxn>
                <a:cxn ang="0">
                  <a:pos x="16" y="93"/>
                </a:cxn>
                <a:cxn ang="0">
                  <a:pos x="21" y="99"/>
                </a:cxn>
                <a:cxn ang="0">
                  <a:pos x="26" y="104"/>
                </a:cxn>
                <a:cxn ang="0">
                  <a:pos x="42" y="109"/>
                </a:cxn>
                <a:cxn ang="0">
                  <a:pos x="52" y="109"/>
                </a:cxn>
                <a:cxn ang="0">
                  <a:pos x="63" y="109"/>
                </a:cxn>
                <a:cxn ang="0">
                  <a:pos x="78" y="104"/>
                </a:cxn>
                <a:cxn ang="0">
                  <a:pos x="89" y="99"/>
                </a:cxn>
                <a:cxn ang="0">
                  <a:pos x="99" y="83"/>
                </a:cxn>
                <a:cxn ang="0">
                  <a:pos x="104" y="73"/>
                </a:cxn>
                <a:cxn ang="0">
                  <a:pos x="109" y="62"/>
                </a:cxn>
                <a:cxn ang="0">
                  <a:pos x="109" y="47"/>
                </a:cxn>
                <a:cxn ang="0">
                  <a:pos x="104" y="36"/>
                </a:cxn>
                <a:cxn ang="0">
                  <a:pos x="99" y="26"/>
                </a:cxn>
                <a:cxn ang="0">
                  <a:pos x="89" y="11"/>
                </a:cxn>
                <a:cxn ang="0">
                  <a:pos x="78" y="5"/>
                </a:cxn>
                <a:cxn ang="0">
                  <a:pos x="63" y="0"/>
                </a:cxn>
                <a:cxn ang="0">
                  <a:pos x="52" y="0"/>
                </a:cxn>
                <a:cxn ang="0">
                  <a:pos x="42" y="0"/>
                </a:cxn>
                <a:cxn ang="0">
                  <a:pos x="26" y="5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1" y="26"/>
                </a:cxn>
                <a:cxn ang="0">
                  <a:pos x="6" y="36"/>
                </a:cxn>
                <a:cxn ang="0">
                  <a:pos x="0" y="36"/>
                </a:cxn>
              </a:cxnLst>
              <a:rect l="0" t="0" r="r" b="b"/>
              <a:pathLst>
                <a:path w="109" h="109">
                  <a:moveTo>
                    <a:pt x="0" y="36"/>
                  </a:moveTo>
                  <a:lnTo>
                    <a:pt x="0" y="73"/>
                  </a:lnTo>
                  <a:lnTo>
                    <a:pt x="6" y="73"/>
                  </a:lnTo>
                  <a:lnTo>
                    <a:pt x="11" y="83"/>
                  </a:lnTo>
                  <a:lnTo>
                    <a:pt x="16" y="93"/>
                  </a:lnTo>
                  <a:lnTo>
                    <a:pt x="21" y="99"/>
                  </a:lnTo>
                  <a:lnTo>
                    <a:pt x="26" y="104"/>
                  </a:lnTo>
                  <a:lnTo>
                    <a:pt x="42" y="109"/>
                  </a:lnTo>
                  <a:lnTo>
                    <a:pt x="52" y="109"/>
                  </a:lnTo>
                  <a:lnTo>
                    <a:pt x="63" y="109"/>
                  </a:lnTo>
                  <a:lnTo>
                    <a:pt x="78" y="104"/>
                  </a:lnTo>
                  <a:lnTo>
                    <a:pt x="89" y="99"/>
                  </a:lnTo>
                  <a:lnTo>
                    <a:pt x="99" y="83"/>
                  </a:lnTo>
                  <a:lnTo>
                    <a:pt x="104" y="73"/>
                  </a:lnTo>
                  <a:lnTo>
                    <a:pt x="109" y="62"/>
                  </a:lnTo>
                  <a:lnTo>
                    <a:pt x="109" y="47"/>
                  </a:lnTo>
                  <a:lnTo>
                    <a:pt x="104" y="36"/>
                  </a:lnTo>
                  <a:lnTo>
                    <a:pt x="99" y="26"/>
                  </a:lnTo>
                  <a:lnTo>
                    <a:pt x="89" y="11"/>
                  </a:lnTo>
                  <a:lnTo>
                    <a:pt x="78" y="5"/>
                  </a:lnTo>
                  <a:lnTo>
                    <a:pt x="63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26" y="5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1" y="26"/>
                  </a:lnTo>
                  <a:lnTo>
                    <a:pt x="6" y="36"/>
                  </a:lnTo>
                  <a:lnTo>
                    <a:pt x="0" y="36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rgbClr val="FFFFFF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0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0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0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2914" name="Freeform 2" descr="Wide upward diagonal"/>
          <p:cNvSpPr>
            <a:spLocks/>
          </p:cNvSpPr>
          <p:nvPr/>
        </p:nvSpPr>
        <p:spPr bwMode="auto">
          <a:xfrm>
            <a:off x="3632200" y="2720975"/>
            <a:ext cx="1422400" cy="1404938"/>
          </a:xfrm>
          <a:custGeom>
            <a:avLst/>
            <a:gdLst/>
            <a:ahLst/>
            <a:cxnLst>
              <a:cxn ang="0">
                <a:pos x="0" y="494"/>
              </a:cxn>
              <a:cxn ang="0">
                <a:pos x="20" y="571"/>
              </a:cxn>
              <a:cxn ang="0">
                <a:pos x="39" y="608"/>
              </a:cxn>
              <a:cxn ang="0">
                <a:pos x="57" y="655"/>
              </a:cxn>
              <a:cxn ang="0">
                <a:pos x="86" y="703"/>
              </a:cxn>
              <a:cxn ang="0">
                <a:pos x="125" y="751"/>
              </a:cxn>
              <a:cxn ang="0">
                <a:pos x="173" y="790"/>
              </a:cxn>
              <a:cxn ang="0">
                <a:pos x="209" y="817"/>
              </a:cxn>
              <a:cxn ang="0">
                <a:pos x="257" y="846"/>
              </a:cxn>
              <a:cxn ang="0">
                <a:pos x="305" y="865"/>
              </a:cxn>
              <a:cxn ang="0">
                <a:pos x="371" y="885"/>
              </a:cxn>
              <a:cxn ang="0">
                <a:pos x="439" y="885"/>
              </a:cxn>
              <a:cxn ang="0">
                <a:pos x="505" y="885"/>
              </a:cxn>
              <a:cxn ang="0">
                <a:pos x="571" y="874"/>
              </a:cxn>
              <a:cxn ang="0">
                <a:pos x="619" y="856"/>
              </a:cxn>
              <a:cxn ang="0">
                <a:pos x="666" y="837"/>
              </a:cxn>
              <a:cxn ang="0">
                <a:pos x="705" y="808"/>
              </a:cxn>
              <a:cxn ang="0">
                <a:pos x="753" y="769"/>
              </a:cxn>
              <a:cxn ang="0">
                <a:pos x="801" y="722"/>
              </a:cxn>
              <a:cxn ang="0">
                <a:pos x="828" y="676"/>
              </a:cxn>
              <a:cxn ang="0">
                <a:pos x="848" y="637"/>
              </a:cxn>
              <a:cxn ang="0">
                <a:pos x="876" y="571"/>
              </a:cxn>
              <a:cxn ang="0">
                <a:pos x="896" y="494"/>
              </a:cxn>
              <a:cxn ang="0">
                <a:pos x="885" y="342"/>
              </a:cxn>
              <a:cxn ang="0">
                <a:pos x="867" y="285"/>
              </a:cxn>
              <a:cxn ang="0">
                <a:pos x="848" y="228"/>
              </a:cxn>
              <a:cxn ang="0">
                <a:pos x="819" y="198"/>
              </a:cxn>
              <a:cxn ang="0">
                <a:pos x="790" y="162"/>
              </a:cxn>
              <a:cxn ang="0">
                <a:pos x="733" y="94"/>
              </a:cxn>
              <a:cxn ang="0">
                <a:pos x="696" y="66"/>
              </a:cxn>
              <a:cxn ang="0">
                <a:pos x="657" y="46"/>
              </a:cxn>
              <a:cxn ang="0">
                <a:pos x="610" y="28"/>
              </a:cxn>
              <a:cxn ang="0">
                <a:pos x="553" y="9"/>
              </a:cxn>
              <a:cxn ang="0">
                <a:pos x="487" y="0"/>
              </a:cxn>
              <a:cxn ang="0">
                <a:pos x="409" y="0"/>
              </a:cxn>
              <a:cxn ang="0">
                <a:pos x="343" y="9"/>
              </a:cxn>
              <a:cxn ang="0">
                <a:pos x="286" y="28"/>
              </a:cxn>
              <a:cxn ang="0">
                <a:pos x="239" y="46"/>
              </a:cxn>
              <a:cxn ang="0">
                <a:pos x="200" y="66"/>
              </a:cxn>
              <a:cxn ang="0">
                <a:pos x="162" y="94"/>
              </a:cxn>
              <a:cxn ang="0">
                <a:pos x="105" y="162"/>
              </a:cxn>
              <a:cxn ang="0">
                <a:pos x="77" y="198"/>
              </a:cxn>
              <a:cxn ang="0">
                <a:pos x="9" y="362"/>
              </a:cxn>
            </a:cxnLst>
            <a:rect l="0" t="0" r="r" b="b"/>
            <a:pathLst>
              <a:path w="896" h="885">
                <a:moveTo>
                  <a:pt x="9" y="362"/>
                </a:moveTo>
                <a:lnTo>
                  <a:pt x="0" y="389"/>
                </a:lnTo>
                <a:lnTo>
                  <a:pt x="0" y="494"/>
                </a:lnTo>
                <a:lnTo>
                  <a:pt x="9" y="523"/>
                </a:lnTo>
                <a:lnTo>
                  <a:pt x="9" y="542"/>
                </a:lnTo>
                <a:lnTo>
                  <a:pt x="20" y="571"/>
                </a:lnTo>
                <a:lnTo>
                  <a:pt x="29" y="589"/>
                </a:lnTo>
                <a:lnTo>
                  <a:pt x="29" y="599"/>
                </a:lnTo>
                <a:lnTo>
                  <a:pt x="39" y="608"/>
                </a:lnTo>
                <a:lnTo>
                  <a:pt x="57" y="655"/>
                </a:lnTo>
                <a:lnTo>
                  <a:pt x="48" y="655"/>
                </a:lnTo>
                <a:lnTo>
                  <a:pt x="57" y="655"/>
                </a:lnTo>
                <a:lnTo>
                  <a:pt x="68" y="676"/>
                </a:lnTo>
                <a:lnTo>
                  <a:pt x="77" y="685"/>
                </a:lnTo>
                <a:lnTo>
                  <a:pt x="86" y="703"/>
                </a:lnTo>
                <a:lnTo>
                  <a:pt x="95" y="722"/>
                </a:lnTo>
                <a:lnTo>
                  <a:pt x="105" y="722"/>
                </a:lnTo>
                <a:lnTo>
                  <a:pt x="125" y="751"/>
                </a:lnTo>
                <a:lnTo>
                  <a:pt x="143" y="769"/>
                </a:lnTo>
                <a:lnTo>
                  <a:pt x="162" y="790"/>
                </a:lnTo>
                <a:lnTo>
                  <a:pt x="173" y="790"/>
                </a:lnTo>
                <a:lnTo>
                  <a:pt x="191" y="808"/>
                </a:lnTo>
                <a:lnTo>
                  <a:pt x="200" y="817"/>
                </a:lnTo>
                <a:lnTo>
                  <a:pt x="209" y="817"/>
                </a:lnTo>
                <a:lnTo>
                  <a:pt x="230" y="837"/>
                </a:lnTo>
                <a:lnTo>
                  <a:pt x="239" y="837"/>
                </a:lnTo>
                <a:lnTo>
                  <a:pt x="257" y="846"/>
                </a:lnTo>
                <a:lnTo>
                  <a:pt x="277" y="856"/>
                </a:lnTo>
                <a:lnTo>
                  <a:pt x="286" y="856"/>
                </a:lnTo>
                <a:lnTo>
                  <a:pt x="305" y="865"/>
                </a:lnTo>
                <a:lnTo>
                  <a:pt x="325" y="874"/>
                </a:lnTo>
                <a:lnTo>
                  <a:pt x="343" y="874"/>
                </a:lnTo>
                <a:lnTo>
                  <a:pt x="371" y="885"/>
                </a:lnTo>
                <a:lnTo>
                  <a:pt x="391" y="885"/>
                </a:lnTo>
                <a:lnTo>
                  <a:pt x="409" y="885"/>
                </a:lnTo>
                <a:lnTo>
                  <a:pt x="439" y="885"/>
                </a:lnTo>
                <a:lnTo>
                  <a:pt x="457" y="885"/>
                </a:lnTo>
                <a:lnTo>
                  <a:pt x="487" y="885"/>
                </a:lnTo>
                <a:lnTo>
                  <a:pt x="505" y="885"/>
                </a:lnTo>
                <a:lnTo>
                  <a:pt x="523" y="885"/>
                </a:lnTo>
                <a:lnTo>
                  <a:pt x="553" y="874"/>
                </a:lnTo>
                <a:lnTo>
                  <a:pt x="571" y="874"/>
                </a:lnTo>
                <a:lnTo>
                  <a:pt x="591" y="865"/>
                </a:lnTo>
                <a:lnTo>
                  <a:pt x="610" y="856"/>
                </a:lnTo>
                <a:lnTo>
                  <a:pt x="619" y="856"/>
                </a:lnTo>
                <a:lnTo>
                  <a:pt x="639" y="846"/>
                </a:lnTo>
                <a:lnTo>
                  <a:pt x="657" y="837"/>
                </a:lnTo>
                <a:lnTo>
                  <a:pt x="666" y="837"/>
                </a:lnTo>
                <a:lnTo>
                  <a:pt x="685" y="817"/>
                </a:lnTo>
                <a:lnTo>
                  <a:pt x="696" y="817"/>
                </a:lnTo>
                <a:lnTo>
                  <a:pt x="705" y="808"/>
                </a:lnTo>
                <a:lnTo>
                  <a:pt x="723" y="790"/>
                </a:lnTo>
                <a:lnTo>
                  <a:pt x="733" y="790"/>
                </a:lnTo>
                <a:lnTo>
                  <a:pt x="753" y="769"/>
                </a:lnTo>
                <a:lnTo>
                  <a:pt x="771" y="751"/>
                </a:lnTo>
                <a:lnTo>
                  <a:pt x="790" y="722"/>
                </a:lnTo>
                <a:lnTo>
                  <a:pt x="801" y="722"/>
                </a:lnTo>
                <a:lnTo>
                  <a:pt x="810" y="703"/>
                </a:lnTo>
                <a:lnTo>
                  <a:pt x="819" y="685"/>
                </a:lnTo>
                <a:lnTo>
                  <a:pt x="828" y="676"/>
                </a:lnTo>
                <a:lnTo>
                  <a:pt x="837" y="655"/>
                </a:lnTo>
                <a:lnTo>
                  <a:pt x="848" y="655"/>
                </a:lnTo>
                <a:lnTo>
                  <a:pt x="848" y="637"/>
                </a:lnTo>
                <a:lnTo>
                  <a:pt x="857" y="608"/>
                </a:lnTo>
                <a:lnTo>
                  <a:pt x="867" y="589"/>
                </a:lnTo>
                <a:lnTo>
                  <a:pt x="876" y="571"/>
                </a:lnTo>
                <a:lnTo>
                  <a:pt x="885" y="542"/>
                </a:lnTo>
                <a:lnTo>
                  <a:pt x="885" y="523"/>
                </a:lnTo>
                <a:lnTo>
                  <a:pt x="896" y="494"/>
                </a:lnTo>
                <a:lnTo>
                  <a:pt x="896" y="389"/>
                </a:lnTo>
                <a:lnTo>
                  <a:pt x="885" y="362"/>
                </a:lnTo>
                <a:lnTo>
                  <a:pt x="885" y="342"/>
                </a:lnTo>
                <a:lnTo>
                  <a:pt x="876" y="314"/>
                </a:lnTo>
                <a:lnTo>
                  <a:pt x="867" y="294"/>
                </a:lnTo>
                <a:lnTo>
                  <a:pt x="867" y="285"/>
                </a:lnTo>
                <a:lnTo>
                  <a:pt x="857" y="275"/>
                </a:lnTo>
                <a:lnTo>
                  <a:pt x="837" y="228"/>
                </a:lnTo>
                <a:lnTo>
                  <a:pt x="848" y="228"/>
                </a:lnTo>
                <a:lnTo>
                  <a:pt x="837" y="228"/>
                </a:lnTo>
                <a:lnTo>
                  <a:pt x="828" y="209"/>
                </a:lnTo>
                <a:lnTo>
                  <a:pt x="819" y="198"/>
                </a:lnTo>
                <a:lnTo>
                  <a:pt x="810" y="180"/>
                </a:lnTo>
                <a:lnTo>
                  <a:pt x="801" y="162"/>
                </a:lnTo>
                <a:lnTo>
                  <a:pt x="790" y="162"/>
                </a:lnTo>
                <a:lnTo>
                  <a:pt x="771" y="132"/>
                </a:lnTo>
                <a:lnTo>
                  <a:pt x="753" y="114"/>
                </a:lnTo>
                <a:lnTo>
                  <a:pt x="733" y="94"/>
                </a:lnTo>
                <a:lnTo>
                  <a:pt x="723" y="94"/>
                </a:lnTo>
                <a:lnTo>
                  <a:pt x="705" y="75"/>
                </a:lnTo>
                <a:lnTo>
                  <a:pt x="696" y="66"/>
                </a:lnTo>
                <a:lnTo>
                  <a:pt x="685" y="66"/>
                </a:lnTo>
                <a:lnTo>
                  <a:pt x="666" y="46"/>
                </a:lnTo>
                <a:lnTo>
                  <a:pt x="657" y="46"/>
                </a:lnTo>
                <a:lnTo>
                  <a:pt x="639" y="37"/>
                </a:lnTo>
                <a:lnTo>
                  <a:pt x="619" y="28"/>
                </a:lnTo>
                <a:lnTo>
                  <a:pt x="610" y="28"/>
                </a:lnTo>
                <a:lnTo>
                  <a:pt x="591" y="18"/>
                </a:lnTo>
                <a:lnTo>
                  <a:pt x="571" y="9"/>
                </a:lnTo>
                <a:lnTo>
                  <a:pt x="553" y="9"/>
                </a:lnTo>
                <a:lnTo>
                  <a:pt x="523" y="0"/>
                </a:lnTo>
                <a:lnTo>
                  <a:pt x="505" y="0"/>
                </a:lnTo>
                <a:lnTo>
                  <a:pt x="487" y="0"/>
                </a:lnTo>
                <a:lnTo>
                  <a:pt x="457" y="0"/>
                </a:lnTo>
                <a:lnTo>
                  <a:pt x="439" y="0"/>
                </a:lnTo>
                <a:lnTo>
                  <a:pt x="409" y="0"/>
                </a:lnTo>
                <a:lnTo>
                  <a:pt x="391" y="0"/>
                </a:lnTo>
                <a:lnTo>
                  <a:pt x="371" y="0"/>
                </a:lnTo>
                <a:lnTo>
                  <a:pt x="343" y="9"/>
                </a:lnTo>
                <a:lnTo>
                  <a:pt x="325" y="9"/>
                </a:lnTo>
                <a:lnTo>
                  <a:pt x="305" y="18"/>
                </a:lnTo>
                <a:lnTo>
                  <a:pt x="286" y="28"/>
                </a:lnTo>
                <a:lnTo>
                  <a:pt x="277" y="28"/>
                </a:lnTo>
                <a:lnTo>
                  <a:pt x="257" y="37"/>
                </a:lnTo>
                <a:lnTo>
                  <a:pt x="239" y="46"/>
                </a:lnTo>
                <a:lnTo>
                  <a:pt x="230" y="46"/>
                </a:lnTo>
                <a:lnTo>
                  <a:pt x="209" y="66"/>
                </a:lnTo>
                <a:lnTo>
                  <a:pt x="200" y="66"/>
                </a:lnTo>
                <a:lnTo>
                  <a:pt x="191" y="75"/>
                </a:lnTo>
                <a:lnTo>
                  <a:pt x="173" y="94"/>
                </a:lnTo>
                <a:lnTo>
                  <a:pt x="162" y="94"/>
                </a:lnTo>
                <a:lnTo>
                  <a:pt x="143" y="114"/>
                </a:lnTo>
                <a:lnTo>
                  <a:pt x="125" y="132"/>
                </a:lnTo>
                <a:lnTo>
                  <a:pt x="105" y="162"/>
                </a:lnTo>
                <a:lnTo>
                  <a:pt x="95" y="162"/>
                </a:lnTo>
                <a:lnTo>
                  <a:pt x="86" y="180"/>
                </a:lnTo>
                <a:lnTo>
                  <a:pt x="77" y="198"/>
                </a:lnTo>
                <a:lnTo>
                  <a:pt x="68" y="209"/>
                </a:lnTo>
                <a:lnTo>
                  <a:pt x="57" y="228"/>
                </a:lnTo>
                <a:lnTo>
                  <a:pt x="9" y="362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FFFF"/>
            </a:bgClr>
          </a:patt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2915" name="Freeform 3" descr="Wide upward diagonal"/>
          <p:cNvSpPr>
            <a:spLocks/>
          </p:cNvSpPr>
          <p:nvPr/>
        </p:nvSpPr>
        <p:spPr bwMode="auto">
          <a:xfrm>
            <a:off x="5054600" y="2720975"/>
            <a:ext cx="1419225" cy="1404938"/>
          </a:xfrm>
          <a:custGeom>
            <a:avLst/>
            <a:gdLst/>
            <a:ahLst/>
            <a:cxnLst>
              <a:cxn ang="0">
                <a:pos x="855" y="275"/>
              </a:cxn>
              <a:cxn ang="0">
                <a:pos x="826" y="209"/>
              </a:cxn>
              <a:cxn ang="0">
                <a:pos x="789" y="162"/>
              </a:cxn>
              <a:cxn ang="0">
                <a:pos x="760" y="123"/>
              </a:cxn>
              <a:cxn ang="0">
                <a:pos x="721" y="94"/>
              </a:cxn>
              <a:cxn ang="0">
                <a:pos x="665" y="57"/>
              </a:cxn>
              <a:cxn ang="0">
                <a:pos x="628" y="28"/>
              </a:cxn>
              <a:cxn ang="0">
                <a:pos x="580" y="18"/>
              </a:cxn>
              <a:cxn ang="0">
                <a:pos x="512" y="0"/>
              </a:cxn>
              <a:cxn ang="0">
                <a:pos x="446" y="0"/>
              </a:cxn>
              <a:cxn ang="0">
                <a:pos x="380" y="0"/>
              </a:cxn>
              <a:cxn ang="0">
                <a:pos x="332" y="9"/>
              </a:cxn>
              <a:cxn ang="0">
                <a:pos x="266" y="37"/>
              </a:cxn>
              <a:cxn ang="0">
                <a:pos x="198" y="75"/>
              </a:cxn>
              <a:cxn ang="0">
                <a:pos x="151" y="105"/>
              </a:cxn>
              <a:cxn ang="0">
                <a:pos x="105" y="151"/>
              </a:cxn>
              <a:cxn ang="0">
                <a:pos x="66" y="209"/>
              </a:cxn>
              <a:cxn ang="0">
                <a:pos x="46" y="246"/>
              </a:cxn>
              <a:cxn ang="0">
                <a:pos x="28" y="294"/>
              </a:cxn>
              <a:cxn ang="0">
                <a:pos x="9" y="342"/>
              </a:cxn>
              <a:cxn ang="0">
                <a:pos x="0" y="494"/>
              </a:cxn>
              <a:cxn ang="0">
                <a:pos x="18" y="560"/>
              </a:cxn>
              <a:cxn ang="0">
                <a:pos x="37" y="608"/>
              </a:cxn>
              <a:cxn ang="0">
                <a:pos x="57" y="655"/>
              </a:cxn>
              <a:cxn ang="0">
                <a:pos x="84" y="703"/>
              </a:cxn>
              <a:cxn ang="0">
                <a:pos x="123" y="751"/>
              </a:cxn>
              <a:cxn ang="0">
                <a:pos x="171" y="790"/>
              </a:cxn>
              <a:cxn ang="0">
                <a:pos x="198" y="817"/>
              </a:cxn>
              <a:cxn ang="0">
                <a:pos x="266" y="846"/>
              </a:cxn>
              <a:cxn ang="0">
                <a:pos x="332" y="874"/>
              </a:cxn>
              <a:cxn ang="0">
                <a:pos x="398" y="885"/>
              </a:cxn>
              <a:cxn ang="0">
                <a:pos x="466" y="885"/>
              </a:cxn>
              <a:cxn ang="0">
                <a:pos x="523" y="885"/>
              </a:cxn>
              <a:cxn ang="0">
                <a:pos x="580" y="865"/>
              </a:cxn>
              <a:cxn ang="0">
                <a:pos x="628" y="856"/>
              </a:cxn>
              <a:cxn ang="0">
                <a:pos x="665" y="828"/>
              </a:cxn>
              <a:cxn ang="0">
                <a:pos x="721" y="790"/>
              </a:cxn>
              <a:cxn ang="0">
                <a:pos x="760" y="760"/>
              </a:cxn>
              <a:cxn ang="0">
                <a:pos x="789" y="722"/>
              </a:cxn>
              <a:cxn ang="0">
                <a:pos x="837" y="655"/>
              </a:cxn>
              <a:cxn ang="0">
                <a:pos x="865" y="589"/>
              </a:cxn>
              <a:cxn ang="0">
                <a:pos x="885" y="542"/>
              </a:cxn>
              <a:cxn ang="0">
                <a:pos x="874" y="303"/>
              </a:cxn>
            </a:cxnLst>
            <a:rect l="0" t="0" r="r" b="b"/>
            <a:pathLst>
              <a:path w="894" h="885">
                <a:moveTo>
                  <a:pt x="874" y="303"/>
                </a:moveTo>
                <a:lnTo>
                  <a:pt x="865" y="294"/>
                </a:lnTo>
                <a:lnTo>
                  <a:pt x="855" y="275"/>
                </a:lnTo>
                <a:lnTo>
                  <a:pt x="846" y="246"/>
                </a:lnTo>
                <a:lnTo>
                  <a:pt x="837" y="228"/>
                </a:lnTo>
                <a:lnTo>
                  <a:pt x="826" y="209"/>
                </a:lnTo>
                <a:lnTo>
                  <a:pt x="808" y="180"/>
                </a:lnTo>
                <a:lnTo>
                  <a:pt x="808" y="171"/>
                </a:lnTo>
                <a:lnTo>
                  <a:pt x="789" y="162"/>
                </a:lnTo>
                <a:lnTo>
                  <a:pt x="780" y="141"/>
                </a:lnTo>
                <a:lnTo>
                  <a:pt x="769" y="132"/>
                </a:lnTo>
                <a:lnTo>
                  <a:pt x="760" y="123"/>
                </a:lnTo>
                <a:lnTo>
                  <a:pt x="751" y="114"/>
                </a:lnTo>
                <a:lnTo>
                  <a:pt x="742" y="105"/>
                </a:lnTo>
                <a:lnTo>
                  <a:pt x="721" y="94"/>
                </a:lnTo>
                <a:lnTo>
                  <a:pt x="712" y="84"/>
                </a:lnTo>
                <a:lnTo>
                  <a:pt x="694" y="66"/>
                </a:lnTo>
                <a:lnTo>
                  <a:pt x="665" y="57"/>
                </a:lnTo>
                <a:lnTo>
                  <a:pt x="655" y="46"/>
                </a:lnTo>
                <a:lnTo>
                  <a:pt x="646" y="37"/>
                </a:lnTo>
                <a:lnTo>
                  <a:pt x="628" y="28"/>
                </a:lnTo>
                <a:lnTo>
                  <a:pt x="608" y="28"/>
                </a:lnTo>
                <a:lnTo>
                  <a:pt x="598" y="18"/>
                </a:lnTo>
                <a:lnTo>
                  <a:pt x="580" y="18"/>
                </a:lnTo>
                <a:lnTo>
                  <a:pt x="560" y="9"/>
                </a:lnTo>
                <a:lnTo>
                  <a:pt x="523" y="0"/>
                </a:lnTo>
                <a:lnTo>
                  <a:pt x="512" y="0"/>
                </a:lnTo>
                <a:lnTo>
                  <a:pt x="485" y="0"/>
                </a:lnTo>
                <a:lnTo>
                  <a:pt x="466" y="0"/>
                </a:lnTo>
                <a:lnTo>
                  <a:pt x="446" y="0"/>
                </a:lnTo>
                <a:lnTo>
                  <a:pt x="419" y="0"/>
                </a:lnTo>
                <a:lnTo>
                  <a:pt x="398" y="0"/>
                </a:lnTo>
                <a:lnTo>
                  <a:pt x="380" y="0"/>
                </a:lnTo>
                <a:lnTo>
                  <a:pt x="371" y="0"/>
                </a:lnTo>
                <a:lnTo>
                  <a:pt x="351" y="9"/>
                </a:lnTo>
                <a:lnTo>
                  <a:pt x="332" y="9"/>
                </a:lnTo>
                <a:lnTo>
                  <a:pt x="303" y="18"/>
                </a:lnTo>
                <a:lnTo>
                  <a:pt x="285" y="28"/>
                </a:lnTo>
                <a:lnTo>
                  <a:pt x="266" y="37"/>
                </a:lnTo>
                <a:lnTo>
                  <a:pt x="237" y="46"/>
                </a:lnTo>
                <a:lnTo>
                  <a:pt x="218" y="57"/>
                </a:lnTo>
                <a:lnTo>
                  <a:pt x="198" y="75"/>
                </a:lnTo>
                <a:lnTo>
                  <a:pt x="171" y="84"/>
                </a:lnTo>
                <a:lnTo>
                  <a:pt x="171" y="94"/>
                </a:lnTo>
                <a:lnTo>
                  <a:pt x="151" y="105"/>
                </a:lnTo>
                <a:lnTo>
                  <a:pt x="141" y="114"/>
                </a:lnTo>
                <a:lnTo>
                  <a:pt x="123" y="132"/>
                </a:lnTo>
                <a:lnTo>
                  <a:pt x="105" y="151"/>
                </a:lnTo>
                <a:lnTo>
                  <a:pt x="105" y="162"/>
                </a:lnTo>
                <a:lnTo>
                  <a:pt x="84" y="180"/>
                </a:lnTo>
                <a:lnTo>
                  <a:pt x="66" y="209"/>
                </a:lnTo>
                <a:lnTo>
                  <a:pt x="57" y="218"/>
                </a:lnTo>
                <a:lnTo>
                  <a:pt x="57" y="228"/>
                </a:lnTo>
                <a:lnTo>
                  <a:pt x="46" y="246"/>
                </a:lnTo>
                <a:lnTo>
                  <a:pt x="37" y="266"/>
                </a:lnTo>
                <a:lnTo>
                  <a:pt x="37" y="275"/>
                </a:lnTo>
                <a:lnTo>
                  <a:pt x="28" y="294"/>
                </a:lnTo>
                <a:lnTo>
                  <a:pt x="18" y="314"/>
                </a:lnTo>
                <a:lnTo>
                  <a:pt x="18" y="323"/>
                </a:lnTo>
                <a:lnTo>
                  <a:pt x="9" y="342"/>
                </a:lnTo>
                <a:lnTo>
                  <a:pt x="9" y="362"/>
                </a:lnTo>
                <a:lnTo>
                  <a:pt x="0" y="389"/>
                </a:lnTo>
                <a:lnTo>
                  <a:pt x="0" y="494"/>
                </a:lnTo>
                <a:lnTo>
                  <a:pt x="9" y="523"/>
                </a:lnTo>
                <a:lnTo>
                  <a:pt x="9" y="542"/>
                </a:lnTo>
                <a:lnTo>
                  <a:pt x="18" y="560"/>
                </a:lnTo>
                <a:lnTo>
                  <a:pt x="18" y="571"/>
                </a:lnTo>
                <a:lnTo>
                  <a:pt x="28" y="589"/>
                </a:lnTo>
                <a:lnTo>
                  <a:pt x="37" y="608"/>
                </a:lnTo>
                <a:lnTo>
                  <a:pt x="37" y="617"/>
                </a:lnTo>
                <a:lnTo>
                  <a:pt x="46" y="637"/>
                </a:lnTo>
                <a:lnTo>
                  <a:pt x="57" y="655"/>
                </a:lnTo>
                <a:lnTo>
                  <a:pt x="57" y="665"/>
                </a:lnTo>
                <a:lnTo>
                  <a:pt x="66" y="676"/>
                </a:lnTo>
                <a:lnTo>
                  <a:pt x="84" y="703"/>
                </a:lnTo>
                <a:lnTo>
                  <a:pt x="105" y="722"/>
                </a:lnTo>
                <a:lnTo>
                  <a:pt x="105" y="733"/>
                </a:lnTo>
                <a:lnTo>
                  <a:pt x="123" y="751"/>
                </a:lnTo>
                <a:lnTo>
                  <a:pt x="141" y="769"/>
                </a:lnTo>
                <a:lnTo>
                  <a:pt x="151" y="780"/>
                </a:lnTo>
                <a:lnTo>
                  <a:pt x="171" y="790"/>
                </a:lnTo>
                <a:lnTo>
                  <a:pt x="171" y="799"/>
                </a:lnTo>
                <a:lnTo>
                  <a:pt x="198" y="808"/>
                </a:lnTo>
                <a:lnTo>
                  <a:pt x="198" y="817"/>
                </a:lnTo>
                <a:lnTo>
                  <a:pt x="218" y="828"/>
                </a:lnTo>
                <a:lnTo>
                  <a:pt x="237" y="837"/>
                </a:lnTo>
                <a:lnTo>
                  <a:pt x="266" y="846"/>
                </a:lnTo>
                <a:lnTo>
                  <a:pt x="285" y="856"/>
                </a:lnTo>
                <a:lnTo>
                  <a:pt x="303" y="865"/>
                </a:lnTo>
                <a:lnTo>
                  <a:pt x="332" y="874"/>
                </a:lnTo>
                <a:lnTo>
                  <a:pt x="351" y="874"/>
                </a:lnTo>
                <a:lnTo>
                  <a:pt x="380" y="885"/>
                </a:lnTo>
                <a:lnTo>
                  <a:pt x="398" y="885"/>
                </a:lnTo>
                <a:lnTo>
                  <a:pt x="419" y="885"/>
                </a:lnTo>
                <a:lnTo>
                  <a:pt x="446" y="885"/>
                </a:lnTo>
                <a:lnTo>
                  <a:pt x="466" y="885"/>
                </a:lnTo>
                <a:lnTo>
                  <a:pt x="485" y="885"/>
                </a:lnTo>
                <a:lnTo>
                  <a:pt x="512" y="885"/>
                </a:lnTo>
                <a:lnTo>
                  <a:pt x="523" y="885"/>
                </a:lnTo>
                <a:lnTo>
                  <a:pt x="532" y="885"/>
                </a:lnTo>
                <a:lnTo>
                  <a:pt x="560" y="874"/>
                </a:lnTo>
                <a:lnTo>
                  <a:pt x="580" y="865"/>
                </a:lnTo>
                <a:lnTo>
                  <a:pt x="598" y="865"/>
                </a:lnTo>
                <a:lnTo>
                  <a:pt x="608" y="856"/>
                </a:lnTo>
                <a:lnTo>
                  <a:pt x="628" y="856"/>
                </a:lnTo>
                <a:lnTo>
                  <a:pt x="646" y="846"/>
                </a:lnTo>
                <a:lnTo>
                  <a:pt x="655" y="837"/>
                </a:lnTo>
                <a:lnTo>
                  <a:pt x="665" y="828"/>
                </a:lnTo>
                <a:lnTo>
                  <a:pt x="694" y="817"/>
                </a:lnTo>
                <a:lnTo>
                  <a:pt x="712" y="799"/>
                </a:lnTo>
                <a:lnTo>
                  <a:pt x="721" y="790"/>
                </a:lnTo>
                <a:lnTo>
                  <a:pt x="742" y="780"/>
                </a:lnTo>
                <a:lnTo>
                  <a:pt x="751" y="769"/>
                </a:lnTo>
                <a:lnTo>
                  <a:pt x="760" y="760"/>
                </a:lnTo>
                <a:lnTo>
                  <a:pt x="769" y="751"/>
                </a:lnTo>
                <a:lnTo>
                  <a:pt x="780" y="742"/>
                </a:lnTo>
                <a:lnTo>
                  <a:pt x="789" y="722"/>
                </a:lnTo>
                <a:lnTo>
                  <a:pt x="808" y="703"/>
                </a:lnTo>
                <a:lnTo>
                  <a:pt x="826" y="676"/>
                </a:lnTo>
                <a:lnTo>
                  <a:pt x="837" y="655"/>
                </a:lnTo>
                <a:lnTo>
                  <a:pt x="846" y="637"/>
                </a:lnTo>
                <a:lnTo>
                  <a:pt x="855" y="608"/>
                </a:lnTo>
                <a:lnTo>
                  <a:pt x="865" y="589"/>
                </a:lnTo>
                <a:lnTo>
                  <a:pt x="874" y="580"/>
                </a:lnTo>
                <a:lnTo>
                  <a:pt x="874" y="571"/>
                </a:lnTo>
                <a:lnTo>
                  <a:pt x="885" y="542"/>
                </a:lnTo>
                <a:lnTo>
                  <a:pt x="885" y="523"/>
                </a:lnTo>
                <a:lnTo>
                  <a:pt x="894" y="494"/>
                </a:lnTo>
                <a:lnTo>
                  <a:pt x="874" y="303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FFFF"/>
            </a:bgClr>
          </a:patt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2916" name="Freeform 4" descr="Wide upward diagonal"/>
          <p:cNvSpPr>
            <a:spLocks/>
          </p:cNvSpPr>
          <p:nvPr/>
        </p:nvSpPr>
        <p:spPr bwMode="auto">
          <a:xfrm>
            <a:off x="6473825" y="3262313"/>
            <a:ext cx="317500" cy="319087"/>
          </a:xfrm>
          <a:custGeom>
            <a:avLst/>
            <a:gdLst/>
            <a:ahLst/>
            <a:cxnLst>
              <a:cxn ang="0">
                <a:pos x="98" y="21"/>
              </a:cxn>
              <a:cxn ang="0">
                <a:pos x="88" y="11"/>
              </a:cxn>
              <a:cxn ang="0">
                <a:pos x="72" y="5"/>
              </a:cxn>
              <a:cxn ang="0">
                <a:pos x="62" y="0"/>
              </a:cxn>
              <a:cxn ang="0">
                <a:pos x="52" y="0"/>
              </a:cxn>
              <a:cxn ang="0">
                <a:pos x="36" y="5"/>
              </a:cxn>
              <a:cxn ang="0">
                <a:pos x="26" y="11"/>
              </a:cxn>
              <a:cxn ang="0">
                <a:pos x="21" y="11"/>
              </a:cxn>
              <a:cxn ang="0">
                <a:pos x="15" y="21"/>
              </a:cxn>
              <a:cxn ang="0">
                <a:pos x="10" y="26"/>
              </a:cxn>
              <a:cxn ang="0">
                <a:pos x="5" y="36"/>
              </a:cxn>
              <a:cxn ang="0">
                <a:pos x="0" y="47"/>
              </a:cxn>
              <a:cxn ang="0">
                <a:pos x="0" y="62"/>
              </a:cxn>
              <a:cxn ang="0">
                <a:pos x="5" y="73"/>
              </a:cxn>
              <a:cxn ang="0">
                <a:pos x="10" y="83"/>
              </a:cxn>
              <a:cxn ang="0">
                <a:pos x="15" y="88"/>
              </a:cxn>
              <a:cxn ang="0">
                <a:pos x="21" y="99"/>
              </a:cxn>
              <a:cxn ang="0">
                <a:pos x="26" y="99"/>
              </a:cxn>
              <a:cxn ang="0">
                <a:pos x="36" y="104"/>
              </a:cxn>
              <a:cxn ang="0">
                <a:pos x="52" y="109"/>
              </a:cxn>
              <a:cxn ang="0">
                <a:pos x="62" y="109"/>
              </a:cxn>
              <a:cxn ang="0">
                <a:pos x="72" y="104"/>
              </a:cxn>
              <a:cxn ang="0">
                <a:pos x="88" y="99"/>
              </a:cxn>
              <a:cxn ang="0">
                <a:pos x="98" y="83"/>
              </a:cxn>
              <a:cxn ang="0">
                <a:pos x="103" y="73"/>
              </a:cxn>
              <a:cxn ang="0">
                <a:pos x="109" y="62"/>
              </a:cxn>
              <a:cxn ang="0">
                <a:pos x="109" y="47"/>
              </a:cxn>
              <a:cxn ang="0">
                <a:pos x="103" y="36"/>
              </a:cxn>
              <a:cxn ang="0">
                <a:pos x="98" y="26"/>
              </a:cxn>
              <a:cxn ang="0">
                <a:pos x="98" y="21"/>
              </a:cxn>
            </a:cxnLst>
            <a:rect l="0" t="0" r="r" b="b"/>
            <a:pathLst>
              <a:path w="109" h="109">
                <a:moveTo>
                  <a:pt x="98" y="21"/>
                </a:moveTo>
                <a:lnTo>
                  <a:pt x="88" y="11"/>
                </a:lnTo>
                <a:lnTo>
                  <a:pt x="72" y="5"/>
                </a:lnTo>
                <a:lnTo>
                  <a:pt x="62" y="0"/>
                </a:lnTo>
                <a:lnTo>
                  <a:pt x="52" y="0"/>
                </a:lnTo>
                <a:lnTo>
                  <a:pt x="36" y="5"/>
                </a:lnTo>
                <a:lnTo>
                  <a:pt x="26" y="11"/>
                </a:lnTo>
                <a:lnTo>
                  <a:pt x="21" y="11"/>
                </a:lnTo>
                <a:lnTo>
                  <a:pt x="15" y="21"/>
                </a:lnTo>
                <a:lnTo>
                  <a:pt x="10" y="26"/>
                </a:lnTo>
                <a:lnTo>
                  <a:pt x="5" y="36"/>
                </a:lnTo>
                <a:lnTo>
                  <a:pt x="0" y="47"/>
                </a:lnTo>
                <a:lnTo>
                  <a:pt x="0" y="62"/>
                </a:lnTo>
                <a:lnTo>
                  <a:pt x="5" y="73"/>
                </a:lnTo>
                <a:lnTo>
                  <a:pt x="10" y="83"/>
                </a:lnTo>
                <a:lnTo>
                  <a:pt x="15" y="88"/>
                </a:lnTo>
                <a:lnTo>
                  <a:pt x="21" y="99"/>
                </a:lnTo>
                <a:lnTo>
                  <a:pt x="26" y="99"/>
                </a:lnTo>
                <a:lnTo>
                  <a:pt x="36" y="104"/>
                </a:lnTo>
                <a:lnTo>
                  <a:pt x="52" y="109"/>
                </a:lnTo>
                <a:lnTo>
                  <a:pt x="62" y="109"/>
                </a:lnTo>
                <a:lnTo>
                  <a:pt x="72" y="104"/>
                </a:lnTo>
                <a:lnTo>
                  <a:pt x="88" y="99"/>
                </a:lnTo>
                <a:lnTo>
                  <a:pt x="98" y="83"/>
                </a:lnTo>
                <a:lnTo>
                  <a:pt x="103" y="73"/>
                </a:lnTo>
                <a:lnTo>
                  <a:pt x="109" y="62"/>
                </a:lnTo>
                <a:lnTo>
                  <a:pt x="109" y="47"/>
                </a:lnTo>
                <a:lnTo>
                  <a:pt x="103" y="36"/>
                </a:lnTo>
                <a:lnTo>
                  <a:pt x="98" y="26"/>
                </a:lnTo>
                <a:lnTo>
                  <a:pt x="98" y="21"/>
                </a:lnTo>
              </a:path>
            </a:pathLst>
          </a:custGeom>
          <a:pattFill prst="wdUpDiag">
            <a:fgClr>
              <a:schemeClr val="tx1"/>
            </a:fgClr>
            <a:bgClr>
              <a:srgbClr val="FFFFFF"/>
            </a:bgClr>
          </a:patt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2917" name="Freeform 5" descr="Wide upward diagonal"/>
          <p:cNvSpPr>
            <a:spLocks/>
          </p:cNvSpPr>
          <p:nvPr/>
        </p:nvSpPr>
        <p:spPr bwMode="auto">
          <a:xfrm>
            <a:off x="3314700" y="3262313"/>
            <a:ext cx="317500" cy="319087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0" y="73"/>
              </a:cxn>
              <a:cxn ang="0">
                <a:pos x="6" y="73"/>
              </a:cxn>
              <a:cxn ang="0">
                <a:pos x="11" y="83"/>
              </a:cxn>
              <a:cxn ang="0">
                <a:pos x="16" y="93"/>
              </a:cxn>
              <a:cxn ang="0">
                <a:pos x="21" y="99"/>
              </a:cxn>
              <a:cxn ang="0">
                <a:pos x="26" y="104"/>
              </a:cxn>
              <a:cxn ang="0">
                <a:pos x="42" y="109"/>
              </a:cxn>
              <a:cxn ang="0">
                <a:pos x="52" y="109"/>
              </a:cxn>
              <a:cxn ang="0">
                <a:pos x="63" y="109"/>
              </a:cxn>
              <a:cxn ang="0">
                <a:pos x="78" y="104"/>
              </a:cxn>
              <a:cxn ang="0">
                <a:pos x="89" y="99"/>
              </a:cxn>
              <a:cxn ang="0">
                <a:pos x="99" y="83"/>
              </a:cxn>
              <a:cxn ang="0">
                <a:pos x="104" y="73"/>
              </a:cxn>
              <a:cxn ang="0">
                <a:pos x="109" y="62"/>
              </a:cxn>
              <a:cxn ang="0">
                <a:pos x="109" y="47"/>
              </a:cxn>
              <a:cxn ang="0">
                <a:pos x="104" y="36"/>
              </a:cxn>
              <a:cxn ang="0">
                <a:pos x="99" y="26"/>
              </a:cxn>
              <a:cxn ang="0">
                <a:pos x="89" y="11"/>
              </a:cxn>
              <a:cxn ang="0">
                <a:pos x="78" y="5"/>
              </a:cxn>
              <a:cxn ang="0">
                <a:pos x="63" y="0"/>
              </a:cxn>
              <a:cxn ang="0">
                <a:pos x="52" y="0"/>
              </a:cxn>
              <a:cxn ang="0">
                <a:pos x="42" y="0"/>
              </a:cxn>
              <a:cxn ang="0">
                <a:pos x="26" y="5"/>
              </a:cxn>
              <a:cxn ang="0">
                <a:pos x="21" y="11"/>
              </a:cxn>
              <a:cxn ang="0">
                <a:pos x="16" y="16"/>
              </a:cxn>
              <a:cxn ang="0">
                <a:pos x="11" y="26"/>
              </a:cxn>
              <a:cxn ang="0">
                <a:pos x="6" y="36"/>
              </a:cxn>
              <a:cxn ang="0">
                <a:pos x="0" y="36"/>
              </a:cxn>
            </a:cxnLst>
            <a:rect l="0" t="0" r="r" b="b"/>
            <a:pathLst>
              <a:path w="109" h="109">
                <a:moveTo>
                  <a:pt x="0" y="36"/>
                </a:moveTo>
                <a:lnTo>
                  <a:pt x="0" y="73"/>
                </a:lnTo>
                <a:lnTo>
                  <a:pt x="6" y="73"/>
                </a:lnTo>
                <a:lnTo>
                  <a:pt x="11" y="83"/>
                </a:lnTo>
                <a:lnTo>
                  <a:pt x="16" y="93"/>
                </a:lnTo>
                <a:lnTo>
                  <a:pt x="21" y="99"/>
                </a:lnTo>
                <a:lnTo>
                  <a:pt x="26" y="104"/>
                </a:lnTo>
                <a:lnTo>
                  <a:pt x="42" y="109"/>
                </a:lnTo>
                <a:lnTo>
                  <a:pt x="52" y="109"/>
                </a:lnTo>
                <a:lnTo>
                  <a:pt x="63" y="109"/>
                </a:lnTo>
                <a:lnTo>
                  <a:pt x="78" y="104"/>
                </a:lnTo>
                <a:lnTo>
                  <a:pt x="89" y="99"/>
                </a:lnTo>
                <a:lnTo>
                  <a:pt x="99" y="83"/>
                </a:lnTo>
                <a:lnTo>
                  <a:pt x="104" y="73"/>
                </a:lnTo>
                <a:lnTo>
                  <a:pt x="109" y="62"/>
                </a:lnTo>
                <a:lnTo>
                  <a:pt x="109" y="47"/>
                </a:lnTo>
                <a:lnTo>
                  <a:pt x="104" y="36"/>
                </a:lnTo>
                <a:lnTo>
                  <a:pt x="99" y="26"/>
                </a:lnTo>
                <a:lnTo>
                  <a:pt x="89" y="11"/>
                </a:lnTo>
                <a:lnTo>
                  <a:pt x="78" y="5"/>
                </a:lnTo>
                <a:lnTo>
                  <a:pt x="63" y="0"/>
                </a:lnTo>
                <a:lnTo>
                  <a:pt x="52" y="0"/>
                </a:lnTo>
                <a:lnTo>
                  <a:pt x="42" y="0"/>
                </a:lnTo>
                <a:lnTo>
                  <a:pt x="26" y="5"/>
                </a:lnTo>
                <a:lnTo>
                  <a:pt x="21" y="11"/>
                </a:lnTo>
                <a:lnTo>
                  <a:pt x="16" y="16"/>
                </a:lnTo>
                <a:lnTo>
                  <a:pt x="11" y="26"/>
                </a:lnTo>
                <a:lnTo>
                  <a:pt x="6" y="36"/>
                </a:lnTo>
                <a:lnTo>
                  <a:pt x="0" y="36"/>
                </a:lnTo>
              </a:path>
            </a:pathLst>
          </a:custGeom>
          <a:pattFill prst="wdUpDiag">
            <a:fgClr>
              <a:schemeClr val="tx1"/>
            </a:fgClr>
            <a:bgClr>
              <a:srgbClr val="FFFFFF"/>
            </a:bgClr>
          </a:patt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2918" name="Text Box 6"/>
          <p:cNvSpPr txBox="1">
            <a:spLocks noChangeArrowheads="1"/>
          </p:cNvSpPr>
          <p:nvPr/>
        </p:nvSpPr>
        <p:spPr bwMode="auto">
          <a:xfrm>
            <a:off x="1066800" y="942975"/>
            <a:ext cx="6462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/>
              <a:t>Easy to prove these points are in</a:t>
            </a:r>
            <a:r>
              <a:rPr lang="en-US" sz="3200" i="1"/>
              <a:t> Mset</a:t>
            </a:r>
            <a:r>
              <a:rPr lang="en-US" sz="3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3938" name="Oval 2"/>
          <p:cNvSpPr>
            <a:spLocks noChangeArrowheads="1"/>
          </p:cNvSpPr>
          <p:nvPr/>
        </p:nvSpPr>
        <p:spPr bwMode="auto">
          <a:xfrm>
            <a:off x="914400" y="0"/>
            <a:ext cx="6858000" cy="685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03939" name="Freeform 3" descr="Wide upward diagonal"/>
          <p:cNvSpPr>
            <a:spLocks/>
          </p:cNvSpPr>
          <p:nvPr/>
        </p:nvSpPr>
        <p:spPr bwMode="auto">
          <a:xfrm>
            <a:off x="3632200" y="2720975"/>
            <a:ext cx="1422400" cy="1404938"/>
          </a:xfrm>
          <a:custGeom>
            <a:avLst/>
            <a:gdLst/>
            <a:ahLst/>
            <a:cxnLst>
              <a:cxn ang="0">
                <a:pos x="0" y="494"/>
              </a:cxn>
              <a:cxn ang="0">
                <a:pos x="20" y="571"/>
              </a:cxn>
              <a:cxn ang="0">
                <a:pos x="39" y="608"/>
              </a:cxn>
              <a:cxn ang="0">
                <a:pos x="57" y="655"/>
              </a:cxn>
              <a:cxn ang="0">
                <a:pos x="86" y="703"/>
              </a:cxn>
              <a:cxn ang="0">
                <a:pos x="125" y="751"/>
              </a:cxn>
              <a:cxn ang="0">
                <a:pos x="173" y="790"/>
              </a:cxn>
              <a:cxn ang="0">
                <a:pos x="209" y="817"/>
              </a:cxn>
              <a:cxn ang="0">
                <a:pos x="257" y="846"/>
              </a:cxn>
              <a:cxn ang="0">
                <a:pos x="305" y="865"/>
              </a:cxn>
              <a:cxn ang="0">
                <a:pos x="371" y="885"/>
              </a:cxn>
              <a:cxn ang="0">
                <a:pos x="439" y="885"/>
              </a:cxn>
              <a:cxn ang="0">
                <a:pos x="505" y="885"/>
              </a:cxn>
              <a:cxn ang="0">
                <a:pos x="571" y="874"/>
              </a:cxn>
              <a:cxn ang="0">
                <a:pos x="619" y="856"/>
              </a:cxn>
              <a:cxn ang="0">
                <a:pos x="666" y="837"/>
              </a:cxn>
              <a:cxn ang="0">
                <a:pos x="705" y="808"/>
              </a:cxn>
              <a:cxn ang="0">
                <a:pos x="753" y="769"/>
              </a:cxn>
              <a:cxn ang="0">
                <a:pos x="801" y="722"/>
              </a:cxn>
              <a:cxn ang="0">
                <a:pos x="828" y="676"/>
              </a:cxn>
              <a:cxn ang="0">
                <a:pos x="848" y="637"/>
              </a:cxn>
              <a:cxn ang="0">
                <a:pos x="876" y="571"/>
              </a:cxn>
              <a:cxn ang="0">
                <a:pos x="896" y="494"/>
              </a:cxn>
              <a:cxn ang="0">
                <a:pos x="885" y="342"/>
              </a:cxn>
              <a:cxn ang="0">
                <a:pos x="867" y="285"/>
              </a:cxn>
              <a:cxn ang="0">
                <a:pos x="848" y="228"/>
              </a:cxn>
              <a:cxn ang="0">
                <a:pos x="819" y="198"/>
              </a:cxn>
              <a:cxn ang="0">
                <a:pos x="790" y="162"/>
              </a:cxn>
              <a:cxn ang="0">
                <a:pos x="733" y="94"/>
              </a:cxn>
              <a:cxn ang="0">
                <a:pos x="696" y="66"/>
              </a:cxn>
              <a:cxn ang="0">
                <a:pos x="657" y="46"/>
              </a:cxn>
              <a:cxn ang="0">
                <a:pos x="610" y="28"/>
              </a:cxn>
              <a:cxn ang="0">
                <a:pos x="553" y="9"/>
              </a:cxn>
              <a:cxn ang="0">
                <a:pos x="487" y="0"/>
              </a:cxn>
              <a:cxn ang="0">
                <a:pos x="409" y="0"/>
              </a:cxn>
              <a:cxn ang="0">
                <a:pos x="343" y="9"/>
              </a:cxn>
              <a:cxn ang="0">
                <a:pos x="286" y="28"/>
              </a:cxn>
              <a:cxn ang="0">
                <a:pos x="239" y="46"/>
              </a:cxn>
              <a:cxn ang="0">
                <a:pos x="200" y="66"/>
              </a:cxn>
              <a:cxn ang="0">
                <a:pos x="162" y="94"/>
              </a:cxn>
              <a:cxn ang="0">
                <a:pos x="105" y="162"/>
              </a:cxn>
              <a:cxn ang="0">
                <a:pos x="77" y="198"/>
              </a:cxn>
              <a:cxn ang="0">
                <a:pos x="9" y="362"/>
              </a:cxn>
            </a:cxnLst>
            <a:rect l="0" t="0" r="r" b="b"/>
            <a:pathLst>
              <a:path w="896" h="885">
                <a:moveTo>
                  <a:pt x="9" y="362"/>
                </a:moveTo>
                <a:lnTo>
                  <a:pt x="0" y="389"/>
                </a:lnTo>
                <a:lnTo>
                  <a:pt x="0" y="494"/>
                </a:lnTo>
                <a:lnTo>
                  <a:pt x="9" y="523"/>
                </a:lnTo>
                <a:lnTo>
                  <a:pt x="9" y="542"/>
                </a:lnTo>
                <a:lnTo>
                  <a:pt x="20" y="571"/>
                </a:lnTo>
                <a:lnTo>
                  <a:pt x="29" y="589"/>
                </a:lnTo>
                <a:lnTo>
                  <a:pt x="29" y="599"/>
                </a:lnTo>
                <a:lnTo>
                  <a:pt x="39" y="608"/>
                </a:lnTo>
                <a:lnTo>
                  <a:pt x="57" y="655"/>
                </a:lnTo>
                <a:lnTo>
                  <a:pt x="48" y="655"/>
                </a:lnTo>
                <a:lnTo>
                  <a:pt x="57" y="655"/>
                </a:lnTo>
                <a:lnTo>
                  <a:pt x="68" y="676"/>
                </a:lnTo>
                <a:lnTo>
                  <a:pt x="77" y="685"/>
                </a:lnTo>
                <a:lnTo>
                  <a:pt x="86" y="703"/>
                </a:lnTo>
                <a:lnTo>
                  <a:pt x="95" y="722"/>
                </a:lnTo>
                <a:lnTo>
                  <a:pt x="105" y="722"/>
                </a:lnTo>
                <a:lnTo>
                  <a:pt x="125" y="751"/>
                </a:lnTo>
                <a:lnTo>
                  <a:pt x="143" y="769"/>
                </a:lnTo>
                <a:lnTo>
                  <a:pt x="162" y="790"/>
                </a:lnTo>
                <a:lnTo>
                  <a:pt x="173" y="790"/>
                </a:lnTo>
                <a:lnTo>
                  <a:pt x="191" y="808"/>
                </a:lnTo>
                <a:lnTo>
                  <a:pt x="200" y="817"/>
                </a:lnTo>
                <a:lnTo>
                  <a:pt x="209" y="817"/>
                </a:lnTo>
                <a:lnTo>
                  <a:pt x="230" y="837"/>
                </a:lnTo>
                <a:lnTo>
                  <a:pt x="239" y="837"/>
                </a:lnTo>
                <a:lnTo>
                  <a:pt x="257" y="846"/>
                </a:lnTo>
                <a:lnTo>
                  <a:pt x="277" y="856"/>
                </a:lnTo>
                <a:lnTo>
                  <a:pt x="286" y="856"/>
                </a:lnTo>
                <a:lnTo>
                  <a:pt x="305" y="865"/>
                </a:lnTo>
                <a:lnTo>
                  <a:pt x="325" y="874"/>
                </a:lnTo>
                <a:lnTo>
                  <a:pt x="343" y="874"/>
                </a:lnTo>
                <a:lnTo>
                  <a:pt x="371" y="885"/>
                </a:lnTo>
                <a:lnTo>
                  <a:pt x="391" y="885"/>
                </a:lnTo>
                <a:lnTo>
                  <a:pt x="409" y="885"/>
                </a:lnTo>
                <a:lnTo>
                  <a:pt x="439" y="885"/>
                </a:lnTo>
                <a:lnTo>
                  <a:pt x="457" y="885"/>
                </a:lnTo>
                <a:lnTo>
                  <a:pt x="487" y="885"/>
                </a:lnTo>
                <a:lnTo>
                  <a:pt x="505" y="885"/>
                </a:lnTo>
                <a:lnTo>
                  <a:pt x="523" y="885"/>
                </a:lnTo>
                <a:lnTo>
                  <a:pt x="553" y="874"/>
                </a:lnTo>
                <a:lnTo>
                  <a:pt x="571" y="874"/>
                </a:lnTo>
                <a:lnTo>
                  <a:pt x="591" y="865"/>
                </a:lnTo>
                <a:lnTo>
                  <a:pt x="610" y="856"/>
                </a:lnTo>
                <a:lnTo>
                  <a:pt x="619" y="856"/>
                </a:lnTo>
                <a:lnTo>
                  <a:pt x="639" y="846"/>
                </a:lnTo>
                <a:lnTo>
                  <a:pt x="657" y="837"/>
                </a:lnTo>
                <a:lnTo>
                  <a:pt x="666" y="837"/>
                </a:lnTo>
                <a:lnTo>
                  <a:pt x="685" y="817"/>
                </a:lnTo>
                <a:lnTo>
                  <a:pt x="696" y="817"/>
                </a:lnTo>
                <a:lnTo>
                  <a:pt x="705" y="808"/>
                </a:lnTo>
                <a:lnTo>
                  <a:pt x="723" y="790"/>
                </a:lnTo>
                <a:lnTo>
                  <a:pt x="733" y="790"/>
                </a:lnTo>
                <a:lnTo>
                  <a:pt x="753" y="769"/>
                </a:lnTo>
                <a:lnTo>
                  <a:pt x="771" y="751"/>
                </a:lnTo>
                <a:lnTo>
                  <a:pt x="790" y="722"/>
                </a:lnTo>
                <a:lnTo>
                  <a:pt x="801" y="722"/>
                </a:lnTo>
                <a:lnTo>
                  <a:pt x="810" y="703"/>
                </a:lnTo>
                <a:lnTo>
                  <a:pt x="819" y="685"/>
                </a:lnTo>
                <a:lnTo>
                  <a:pt x="828" y="676"/>
                </a:lnTo>
                <a:lnTo>
                  <a:pt x="837" y="655"/>
                </a:lnTo>
                <a:lnTo>
                  <a:pt x="848" y="655"/>
                </a:lnTo>
                <a:lnTo>
                  <a:pt x="848" y="637"/>
                </a:lnTo>
                <a:lnTo>
                  <a:pt x="857" y="608"/>
                </a:lnTo>
                <a:lnTo>
                  <a:pt x="867" y="589"/>
                </a:lnTo>
                <a:lnTo>
                  <a:pt x="876" y="571"/>
                </a:lnTo>
                <a:lnTo>
                  <a:pt x="885" y="542"/>
                </a:lnTo>
                <a:lnTo>
                  <a:pt x="885" y="523"/>
                </a:lnTo>
                <a:lnTo>
                  <a:pt x="896" y="494"/>
                </a:lnTo>
                <a:lnTo>
                  <a:pt x="896" y="389"/>
                </a:lnTo>
                <a:lnTo>
                  <a:pt x="885" y="362"/>
                </a:lnTo>
                <a:lnTo>
                  <a:pt x="885" y="342"/>
                </a:lnTo>
                <a:lnTo>
                  <a:pt x="876" y="314"/>
                </a:lnTo>
                <a:lnTo>
                  <a:pt x="867" y="294"/>
                </a:lnTo>
                <a:lnTo>
                  <a:pt x="867" y="285"/>
                </a:lnTo>
                <a:lnTo>
                  <a:pt x="857" y="275"/>
                </a:lnTo>
                <a:lnTo>
                  <a:pt x="837" y="228"/>
                </a:lnTo>
                <a:lnTo>
                  <a:pt x="848" y="228"/>
                </a:lnTo>
                <a:lnTo>
                  <a:pt x="837" y="228"/>
                </a:lnTo>
                <a:lnTo>
                  <a:pt x="828" y="209"/>
                </a:lnTo>
                <a:lnTo>
                  <a:pt x="819" y="198"/>
                </a:lnTo>
                <a:lnTo>
                  <a:pt x="810" y="180"/>
                </a:lnTo>
                <a:lnTo>
                  <a:pt x="801" y="162"/>
                </a:lnTo>
                <a:lnTo>
                  <a:pt x="790" y="162"/>
                </a:lnTo>
                <a:lnTo>
                  <a:pt x="771" y="132"/>
                </a:lnTo>
                <a:lnTo>
                  <a:pt x="753" y="114"/>
                </a:lnTo>
                <a:lnTo>
                  <a:pt x="733" y="94"/>
                </a:lnTo>
                <a:lnTo>
                  <a:pt x="723" y="94"/>
                </a:lnTo>
                <a:lnTo>
                  <a:pt x="705" y="75"/>
                </a:lnTo>
                <a:lnTo>
                  <a:pt x="696" y="66"/>
                </a:lnTo>
                <a:lnTo>
                  <a:pt x="685" y="66"/>
                </a:lnTo>
                <a:lnTo>
                  <a:pt x="666" y="46"/>
                </a:lnTo>
                <a:lnTo>
                  <a:pt x="657" y="46"/>
                </a:lnTo>
                <a:lnTo>
                  <a:pt x="639" y="37"/>
                </a:lnTo>
                <a:lnTo>
                  <a:pt x="619" y="28"/>
                </a:lnTo>
                <a:lnTo>
                  <a:pt x="610" y="28"/>
                </a:lnTo>
                <a:lnTo>
                  <a:pt x="591" y="18"/>
                </a:lnTo>
                <a:lnTo>
                  <a:pt x="571" y="9"/>
                </a:lnTo>
                <a:lnTo>
                  <a:pt x="553" y="9"/>
                </a:lnTo>
                <a:lnTo>
                  <a:pt x="523" y="0"/>
                </a:lnTo>
                <a:lnTo>
                  <a:pt x="505" y="0"/>
                </a:lnTo>
                <a:lnTo>
                  <a:pt x="487" y="0"/>
                </a:lnTo>
                <a:lnTo>
                  <a:pt x="457" y="0"/>
                </a:lnTo>
                <a:lnTo>
                  <a:pt x="439" y="0"/>
                </a:lnTo>
                <a:lnTo>
                  <a:pt x="409" y="0"/>
                </a:lnTo>
                <a:lnTo>
                  <a:pt x="391" y="0"/>
                </a:lnTo>
                <a:lnTo>
                  <a:pt x="371" y="0"/>
                </a:lnTo>
                <a:lnTo>
                  <a:pt x="343" y="9"/>
                </a:lnTo>
                <a:lnTo>
                  <a:pt x="325" y="9"/>
                </a:lnTo>
                <a:lnTo>
                  <a:pt x="305" y="18"/>
                </a:lnTo>
                <a:lnTo>
                  <a:pt x="286" y="28"/>
                </a:lnTo>
                <a:lnTo>
                  <a:pt x="277" y="28"/>
                </a:lnTo>
                <a:lnTo>
                  <a:pt x="257" y="37"/>
                </a:lnTo>
                <a:lnTo>
                  <a:pt x="239" y="46"/>
                </a:lnTo>
                <a:lnTo>
                  <a:pt x="230" y="46"/>
                </a:lnTo>
                <a:lnTo>
                  <a:pt x="209" y="66"/>
                </a:lnTo>
                <a:lnTo>
                  <a:pt x="200" y="66"/>
                </a:lnTo>
                <a:lnTo>
                  <a:pt x="191" y="75"/>
                </a:lnTo>
                <a:lnTo>
                  <a:pt x="173" y="94"/>
                </a:lnTo>
                <a:lnTo>
                  <a:pt x="162" y="94"/>
                </a:lnTo>
                <a:lnTo>
                  <a:pt x="143" y="114"/>
                </a:lnTo>
                <a:lnTo>
                  <a:pt x="125" y="132"/>
                </a:lnTo>
                <a:lnTo>
                  <a:pt x="105" y="162"/>
                </a:lnTo>
                <a:lnTo>
                  <a:pt x="95" y="162"/>
                </a:lnTo>
                <a:lnTo>
                  <a:pt x="86" y="180"/>
                </a:lnTo>
                <a:lnTo>
                  <a:pt x="77" y="198"/>
                </a:lnTo>
                <a:lnTo>
                  <a:pt x="68" y="209"/>
                </a:lnTo>
                <a:lnTo>
                  <a:pt x="57" y="228"/>
                </a:lnTo>
                <a:lnTo>
                  <a:pt x="9" y="362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FFFF"/>
            </a:bgClr>
          </a:patt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3940" name="Freeform 4" descr="Wide upward diagonal"/>
          <p:cNvSpPr>
            <a:spLocks/>
          </p:cNvSpPr>
          <p:nvPr/>
        </p:nvSpPr>
        <p:spPr bwMode="auto">
          <a:xfrm>
            <a:off x="5054600" y="2720975"/>
            <a:ext cx="1419225" cy="1404938"/>
          </a:xfrm>
          <a:custGeom>
            <a:avLst/>
            <a:gdLst/>
            <a:ahLst/>
            <a:cxnLst>
              <a:cxn ang="0">
                <a:pos x="855" y="275"/>
              </a:cxn>
              <a:cxn ang="0">
                <a:pos x="826" y="209"/>
              </a:cxn>
              <a:cxn ang="0">
                <a:pos x="789" y="162"/>
              </a:cxn>
              <a:cxn ang="0">
                <a:pos x="760" y="123"/>
              </a:cxn>
              <a:cxn ang="0">
                <a:pos x="721" y="94"/>
              </a:cxn>
              <a:cxn ang="0">
                <a:pos x="665" y="57"/>
              </a:cxn>
              <a:cxn ang="0">
                <a:pos x="628" y="28"/>
              </a:cxn>
              <a:cxn ang="0">
                <a:pos x="580" y="18"/>
              </a:cxn>
              <a:cxn ang="0">
                <a:pos x="512" y="0"/>
              </a:cxn>
              <a:cxn ang="0">
                <a:pos x="446" y="0"/>
              </a:cxn>
              <a:cxn ang="0">
                <a:pos x="380" y="0"/>
              </a:cxn>
              <a:cxn ang="0">
                <a:pos x="332" y="9"/>
              </a:cxn>
              <a:cxn ang="0">
                <a:pos x="266" y="37"/>
              </a:cxn>
              <a:cxn ang="0">
                <a:pos x="198" y="75"/>
              </a:cxn>
              <a:cxn ang="0">
                <a:pos x="151" y="105"/>
              </a:cxn>
              <a:cxn ang="0">
                <a:pos x="105" y="151"/>
              </a:cxn>
              <a:cxn ang="0">
                <a:pos x="66" y="209"/>
              </a:cxn>
              <a:cxn ang="0">
                <a:pos x="46" y="246"/>
              </a:cxn>
              <a:cxn ang="0">
                <a:pos x="28" y="294"/>
              </a:cxn>
              <a:cxn ang="0">
                <a:pos x="9" y="342"/>
              </a:cxn>
              <a:cxn ang="0">
                <a:pos x="0" y="494"/>
              </a:cxn>
              <a:cxn ang="0">
                <a:pos x="18" y="560"/>
              </a:cxn>
              <a:cxn ang="0">
                <a:pos x="37" y="608"/>
              </a:cxn>
              <a:cxn ang="0">
                <a:pos x="57" y="655"/>
              </a:cxn>
              <a:cxn ang="0">
                <a:pos x="84" y="703"/>
              </a:cxn>
              <a:cxn ang="0">
                <a:pos x="123" y="751"/>
              </a:cxn>
              <a:cxn ang="0">
                <a:pos x="171" y="790"/>
              </a:cxn>
              <a:cxn ang="0">
                <a:pos x="198" y="817"/>
              </a:cxn>
              <a:cxn ang="0">
                <a:pos x="266" y="846"/>
              </a:cxn>
              <a:cxn ang="0">
                <a:pos x="332" y="874"/>
              </a:cxn>
              <a:cxn ang="0">
                <a:pos x="398" y="885"/>
              </a:cxn>
              <a:cxn ang="0">
                <a:pos x="466" y="885"/>
              </a:cxn>
              <a:cxn ang="0">
                <a:pos x="523" y="885"/>
              </a:cxn>
              <a:cxn ang="0">
                <a:pos x="580" y="865"/>
              </a:cxn>
              <a:cxn ang="0">
                <a:pos x="628" y="856"/>
              </a:cxn>
              <a:cxn ang="0">
                <a:pos x="665" y="828"/>
              </a:cxn>
              <a:cxn ang="0">
                <a:pos x="721" y="790"/>
              </a:cxn>
              <a:cxn ang="0">
                <a:pos x="760" y="760"/>
              </a:cxn>
              <a:cxn ang="0">
                <a:pos x="789" y="722"/>
              </a:cxn>
              <a:cxn ang="0">
                <a:pos x="837" y="655"/>
              </a:cxn>
              <a:cxn ang="0">
                <a:pos x="865" y="589"/>
              </a:cxn>
              <a:cxn ang="0">
                <a:pos x="885" y="542"/>
              </a:cxn>
              <a:cxn ang="0">
                <a:pos x="874" y="303"/>
              </a:cxn>
            </a:cxnLst>
            <a:rect l="0" t="0" r="r" b="b"/>
            <a:pathLst>
              <a:path w="894" h="885">
                <a:moveTo>
                  <a:pt x="874" y="303"/>
                </a:moveTo>
                <a:lnTo>
                  <a:pt x="865" y="294"/>
                </a:lnTo>
                <a:lnTo>
                  <a:pt x="855" y="275"/>
                </a:lnTo>
                <a:lnTo>
                  <a:pt x="846" y="246"/>
                </a:lnTo>
                <a:lnTo>
                  <a:pt x="837" y="228"/>
                </a:lnTo>
                <a:lnTo>
                  <a:pt x="826" y="209"/>
                </a:lnTo>
                <a:lnTo>
                  <a:pt x="808" y="180"/>
                </a:lnTo>
                <a:lnTo>
                  <a:pt x="808" y="171"/>
                </a:lnTo>
                <a:lnTo>
                  <a:pt x="789" y="162"/>
                </a:lnTo>
                <a:lnTo>
                  <a:pt x="780" y="141"/>
                </a:lnTo>
                <a:lnTo>
                  <a:pt x="769" y="132"/>
                </a:lnTo>
                <a:lnTo>
                  <a:pt x="760" y="123"/>
                </a:lnTo>
                <a:lnTo>
                  <a:pt x="751" y="114"/>
                </a:lnTo>
                <a:lnTo>
                  <a:pt x="742" y="105"/>
                </a:lnTo>
                <a:lnTo>
                  <a:pt x="721" y="94"/>
                </a:lnTo>
                <a:lnTo>
                  <a:pt x="712" y="84"/>
                </a:lnTo>
                <a:lnTo>
                  <a:pt x="694" y="66"/>
                </a:lnTo>
                <a:lnTo>
                  <a:pt x="665" y="57"/>
                </a:lnTo>
                <a:lnTo>
                  <a:pt x="655" y="46"/>
                </a:lnTo>
                <a:lnTo>
                  <a:pt x="646" y="37"/>
                </a:lnTo>
                <a:lnTo>
                  <a:pt x="628" y="28"/>
                </a:lnTo>
                <a:lnTo>
                  <a:pt x="608" y="28"/>
                </a:lnTo>
                <a:lnTo>
                  <a:pt x="598" y="18"/>
                </a:lnTo>
                <a:lnTo>
                  <a:pt x="580" y="18"/>
                </a:lnTo>
                <a:lnTo>
                  <a:pt x="560" y="9"/>
                </a:lnTo>
                <a:lnTo>
                  <a:pt x="523" y="0"/>
                </a:lnTo>
                <a:lnTo>
                  <a:pt x="512" y="0"/>
                </a:lnTo>
                <a:lnTo>
                  <a:pt x="485" y="0"/>
                </a:lnTo>
                <a:lnTo>
                  <a:pt x="466" y="0"/>
                </a:lnTo>
                <a:lnTo>
                  <a:pt x="446" y="0"/>
                </a:lnTo>
                <a:lnTo>
                  <a:pt x="419" y="0"/>
                </a:lnTo>
                <a:lnTo>
                  <a:pt x="398" y="0"/>
                </a:lnTo>
                <a:lnTo>
                  <a:pt x="380" y="0"/>
                </a:lnTo>
                <a:lnTo>
                  <a:pt x="371" y="0"/>
                </a:lnTo>
                <a:lnTo>
                  <a:pt x="351" y="9"/>
                </a:lnTo>
                <a:lnTo>
                  <a:pt x="332" y="9"/>
                </a:lnTo>
                <a:lnTo>
                  <a:pt x="303" y="18"/>
                </a:lnTo>
                <a:lnTo>
                  <a:pt x="285" y="28"/>
                </a:lnTo>
                <a:lnTo>
                  <a:pt x="266" y="37"/>
                </a:lnTo>
                <a:lnTo>
                  <a:pt x="237" y="46"/>
                </a:lnTo>
                <a:lnTo>
                  <a:pt x="218" y="57"/>
                </a:lnTo>
                <a:lnTo>
                  <a:pt x="198" y="75"/>
                </a:lnTo>
                <a:lnTo>
                  <a:pt x="171" y="84"/>
                </a:lnTo>
                <a:lnTo>
                  <a:pt x="171" y="94"/>
                </a:lnTo>
                <a:lnTo>
                  <a:pt x="151" y="105"/>
                </a:lnTo>
                <a:lnTo>
                  <a:pt x="141" y="114"/>
                </a:lnTo>
                <a:lnTo>
                  <a:pt x="123" y="132"/>
                </a:lnTo>
                <a:lnTo>
                  <a:pt x="105" y="151"/>
                </a:lnTo>
                <a:lnTo>
                  <a:pt x="105" y="162"/>
                </a:lnTo>
                <a:lnTo>
                  <a:pt x="84" y="180"/>
                </a:lnTo>
                <a:lnTo>
                  <a:pt x="66" y="209"/>
                </a:lnTo>
                <a:lnTo>
                  <a:pt x="57" y="218"/>
                </a:lnTo>
                <a:lnTo>
                  <a:pt x="57" y="228"/>
                </a:lnTo>
                <a:lnTo>
                  <a:pt x="46" y="246"/>
                </a:lnTo>
                <a:lnTo>
                  <a:pt x="37" y="266"/>
                </a:lnTo>
                <a:lnTo>
                  <a:pt x="37" y="275"/>
                </a:lnTo>
                <a:lnTo>
                  <a:pt x="28" y="294"/>
                </a:lnTo>
                <a:lnTo>
                  <a:pt x="18" y="314"/>
                </a:lnTo>
                <a:lnTo>
                  <a:pt x="18" y="323"/>
                </a:lnTo>
                <a:lnTo>
                  <a:pt x="9" y="342"/>
                </a:lnTo>
                <a:lnTo>
                  <a:pt x="9" y="362"/>
                </a:lnTo>
                <a:lnTo>
                  <a:pt x="0" y="389"/>
                </a:lnTo>
                <a:lnTo>
                  <a:pt x="0" y="494"/>
                </a:lnTo>
                <a:lnTo>
                  <a:pt x="9" y="523"/>
                </a:lnTo>
                <a:lnTo>
                  <a:pt x="9" y="542"/>
                </a:lnTo>
                <a:lnTo>
                  <a:pt x="18" y="560"/>
                </a:lnTo>
                <a:lnTo>
                  <a:pt x="18" y="571"/>
                </a:lnTo>
                <a:lnTo>
                  <a:pt x="28" y="589"/>
                </a:lnTo>
                <a:lnTo>
                  <a:pt x="37" y="608"/>
                </a:lnTo>
                <a:lnTo>
                  <a:pt x="37" y="617"/>
                </a:lnTo>
                <a:lnTo>
                  <a:pt x="46" y="637"/>
                </a:lnTo>
                <a:lnTo>
                  <a:pt x="57" y="655"/>
                </a:lnTo>
                <a:lnTo>
                  <a:pt x="57" y="665"/>
                </a:lnTo>
                <a:lnTo>
                  <a:pt x="66" y="676"/>
                </a:lnTo>
                <a:lnTo>
                  <a:pt x="84" y="703"/>
                </a:lnTo>
                <a:lnTo>
                  <a:pt x="105" y="722"/>
                </a:lnTo>
                <a:lnTo>
                  <a:pt x="105" y="733"/>
                </a:lnTo>
                <a:lnTo>
                  <a:pt x="123" y="751"/>
                </a:lnTo>
                <a:lnTo>
                  <a:pt x="141" y="769"/>
                </a:lnTo>
                <a:lnTo>
                  <a:pt x="151" y="780"/>
                </a:lnTo>
                <a:lnTo>
                  <a:pt x="171" y="790"/>
                </a:lnTo>
                <a:lnTo>
                  <a:pt x="171" y="799"/>
                </a:lnTo>
                <a:lnTo>
                  <a:pt x="198" y="808"/>
                </a:lnTo>
                <a:lnTo>
                  <a:pt x="198" y="817"/>
                </a:lnTo>
                <a:lnTo>
                  <a:pt x="218" y="828"/>
                </a:lnTo>
                <a:lnTo>
                  <a:pt x="237" y="837"/>
                </a:lnTo>
                <a:lnTo>
                  <a:pt x="266" y="846"/>
                </a:lnTo>
                <a:lnTo>
                  <a:pt x="285" y="856"/>
                </a:lnTo>
                <a:lnTo>
                  <a:pt x="303" y="865"/>
                </a:lnTo>
                <a:lnTo>
                  <a:pt x="332" y="874"/>
                </a:lnTo>
                <a:lnTo>
                  <a:pt x="351" y="874"/>
                </a:lnTo>
                <a:lnTo>
                  <a:pt x="380" y="885"/>
                </a:lnTo>
                <a:lnTo>
                  <a:pt x="398" y="885"/>
                </a:lnTo>
                <a:lnTo>
                  <a:pt x="419" y="885"/>
                </a:lnTo>
                <a:lnTo>
                  <a:pt x="446" y="885"/>
                </a:lnTo>
                <a:lnTo>
                  <a:pt x="466" y="885"/>
                </a:lnTo>
                <a:lnTo>
                  <a:pt x="485" y="885"/>
                </a:lnTo>
                <a:lnTo>
                  <a:pt x="512" y="885"/>
                </a:lnTo>
                <a:lnTo>
                  <a:pt x="523" y="885"/>
                </a:lnTo>
                <a:lnTo>
                  <a:pt x="532" y="885"/>
                </a:lnTo>
                <a:lnTo>
                  <a:pt x="560" y="874"/>
                </a:lnTo>
                <a:lnTo>
                  <a:pt x="580" y="865"/>
                </a:lnTo>
                <a:lnTo>
                  <a:pt x="598" y="865"/>
                </a:lnTo>
                <a:lnTo>
                  <a:pt x="608" y="856"/>
                </a:lnTo>
                <a:lnTo>
                  <a:pt x="628" y="856"/>
                </a:lnTo>
                <a:lnTo>
                  <a:pt x="646" y="846"/>
                </a:lnTo>
                <a:lnTo>
                  <a:pt x="655" y="837"/>
                </a:lnTo>
                <a:lnTo>
                  <a:pt x="665" y="828"/>
                </a:lnTo>
                <a:lnTo>
                  <a:pt x="694" y="817"/>
                </a:lnTo>
                <a:lnTo>
                  <a:pt x="712" y="799"/>
                </a:lnTo>
                <a:lnTo>
                  <a:pt x="721" y="790"/>
                </a:lnTo>
                <a:lnTo>
                  <a:pt x="742" y="780"/>
                </a:lnTo>
                <a:lnTo>
                  <a:pt x="751" y="769"/>
                </a:lnTo>
                <a:lnTo>
                  <a:pt x="760" y="760"/>
                </a:lnTo>
                <a:lnTo>
                  <a:pt x="769" y="751"/>
                </a:lnTo>
                <a:lnTo>
                  <a:pt x="780" y="742"/>
                </a:lnTo>
                <a:lnTo>
                  <a:pt x="789" y="722"/>
                </a:lnTo>
                <a:lnTo>
                  <a:pt x="808" y="703"/>
                </a:lnTo>
                <a:lnTo>
                  <a:pt x="826" y="676"/>
                </a:lnTo>
                <a:lnTo>
                  <a:pt x="837" y="655"/>
                </a:lnTo>
                <a:lnTo>
                  <a:pt x="846" y="637"/>
                </a:lnTo>
                <a:lnTo>
                  <a:pt x="855" y="608"/>
                </a:lnTo>
                <a:lnTo>
                  <a:pt x="865" y="589"/>
                </a:lnTo>
                <a:lnTo>
                  <a:pt x="874" y="580"/>
                </a:lnTo>
                <a:lnTo>
                  <a:pt x="874" y="571"/>
                </a:lnTo>
                <a:lnTo>
                  <a:pt x="885" y="542"/>
                </a:lnTo>
                <a:lnTo>
                  <a:pt x="885" y="523"/>
                </a:lnTo>
                <a:lnTo>
                  <a:pt x="894" y="494"/>
                </a:lnTo>
                <a:lnTo>
                  <a:pt x="874" y="303"/>
                </a:ln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FFFF"/>
            </a:bgClr>
          </a:patt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3941" name="Freeform 5" descr="Wide upward diagonal"/>
          <p:cNvSpPr>
            <a:spLocks/>
          </p:cNvSpPr>
          <p:nvPr/>
        </p:nvSpPr>
        <p:spPr bwMode="auto">
          <a:xfrm>
            <a:off x="6473825" y="3262313"/>
            <a:ext cx="317500" cy="319087"/>
          </a:xfrm>
          <a:custGeom>
            <a:avLst/>
            <a:gdLst/>
            <a:ahLst/>
            <a:cxnLst>
              <a:cxn ang="0">
                <a:pos x="98" y="21"/>
              </a:cxn>
              <a:cxn ang="0">
                <a:pos x="88" y="11"/>
              </a:cxn>
              <a:cxn ang="0">
                <a:pos x="72" y="5"/>
              </a:cxn>
              <a:cxn ang="0">
                <a:pos x="62" y="0"/>
              </a:cxn>
              <a:cxn ang="0">
                <a:pos x="52" y="0"/>
              </a:cxn>
              <a:cxn ang="0">
                <a:pos x="36" y="5"/>
              </a:cxn>
              <a:cxn ang="0">
                <a:pos x="26" y="11"/>
              </a:cxn>
              <a:cxn ang="0">
                <a:pos x="21" y="11"/>
              </a:cxn>
              <a:cxn ang="0">
                <a:pos x="15" y="21"/>
              </a:cxn>
              <a:cxn ang="0">
                <a:pos x="10" y="26"/>
              </a:cxn>
              <a:cxn ang="0">
                <a:pos x="5" y="36"/>
              </a:cxn>
              <a:cxn ang="0">
                <a:pos x="0" y="47"/>
              </a:cxn>
              <a:cxn ang="0">
                <a:pos x="0" y="62"/>
              </a:cxn>
              <a:cxn ang="0">
                <a:pos x="5" y="73"/>
              </a:cxn>
              <a:cxn ang="0">
                <a:pos x="10" y="83"/>
              </a:cxn>
              <a:cxn ang="0">
                <a:pos x="15" y="88"/>
              </a:cxn>
              <a:cxn ang="0">
                <a:pos x="21" y="99"/>
              </a:cxn>
              <a:cxn ang="0">
                <a:pos x="26" y="99"/>
              </a:cxn>
              <a:cxn ang="0">
                <a:pos x="36" y="104"/>
              </a:cxn>
              <a:cxn ang="0">
                <a:pos x="52" y="109"/>
              </a:cxn>
              <a:cxn ang="0">
                <a:pos x="62" y="109"/>
              </a:cxn>
              <a:cxn ang="0">
                <a:pos x="72" y="104"/>
              </a:cxn>
              <a:cxn ang="0">
                <a:pos x="88" y="99"/>
              </a:cxn>
              <a:cxn ang="0">
                <a:pos x="98" y="83"/>
              </a:cxn>
              <a:cxn ang="0">
                <a:pos x="103" y="73"/>
              </a:cxn>
              <a:cxn ang="0">
                <a:pos x="109" y="62"/>
              </a:cxn>
              <a:cxn ang="0">
                <a:pos x="109" y="47"/>
              </a:cxn>
              <a:cxn ang="0">
                <a:pos x="103" y="36"/>
              </a:cxn>
              <a:cxn ang="0">
                <a:pos x="98" y="26"/>
              </a:cxn>
              <a:cxn ang="0">
                <a:pos x="98" y="21"/>
              </a:cxn>
            </a:cxnLst>
            <a:rect l="0" t="0" r="r" b="b"/>
            <a:pathLst>
              <a:path w="109" h="109">
                <a:moveTo>
                  <a:pt x="98" y="21"/>
                </a:moveTo>
                <a:lnTo>
                  <a:pt x="88" y="11"/>
                </a:lnTo>
                <a:lnTo>
                  <a:pt x="72" y="5"/>
                </a:lnTo>
                <a:lnTo>
                  <a:pt x="62" y="0"/>
                </a:lnTo>
                <a:lnTo>
                  <a:pt x="52" y="0"/>
                </a:lnTo>
                <a:lnTo>
                  <a:pt x="36" y="5"/>
                </a:lnTo>
                <a:lnTo>
                  <a:pt x="26" y="11"/>
                </a:lnTo>
                <a:lnTo>
                  <a:pt x="21" y="11"/>
                </a:lnTo>
                <a:lnTo>
                  <a:pt x="15" y="21"/>
                </a:lnTo>
                <a:lnTo>
                  <a:pt x="10" y="26"/>
                </a:lnTo>
                <a:lnTo>
                  <a:pt x="5" y="36"/>
                </a:lnTo>
                <a:lnTo>
                  <a:pt x="0" y="47"/>
                </a:lnTo>
                <a:lnTo>
                  <a:pt x="0" y="62"/>
                </a:lnTo>
                <a:lnTo>
                  <a:pt x="5" y="73"/>
                </a:lnTo>
                <a:lnTo>
                  <a:pt x="10" y="83"/>
                </a:lnTo>
                <a:lnTo>
                  <a:pt x="15" y="88"/>
                </a:lnTo>
                <a:lnTo>
                  <a:pt x="21" y="99"/>
                </a:lnTo>
                <a:lnTo>
                  <a:pt x="26" y="99"/>
                </a:lnTo>
                <a:lnTo>
                  <a:pt x="36" y="104"/>
                </a:lnTo>
                <a:lnTo>
                  <a:pt x="52" y="109"/>
                </a:lnTo>
                <a:lnTo>
                  <a:pt x="62" y="109"/>
                </a:lnTo>
                <a:lnTo>
                  <a:pt x="72" y="104"/>
                </a:lnTo>
                <a:lnTo>
                  <a:pt x="88" y="99"/>
                </a:lnTo>
                <a:lnTo>
                  <a:pt x="98" y="83"/>
                </a:lnTo>
                <a:lnTo>
                  <a:pt x="103" y="73"/>
                </a:lnTo>
                <a:lnTo>
                  <a:pt x="109" y="62"/>
                </a:lnTo>
                <a:lnTo>
                  <a:pt x="109" y="47"/>
                </a:lnTo>
                <a:lnTo>
                  <a:pt x="103" y="36"/>
                </a:lnTo>
                <a:lnTo>
                  <a:pt x="98" y="26"/>
                </a:lnTo>
                <a:lnTo>
                  <a:pt x="98" y="21"/>
                </a:lnTo>
              </a:path>
            </a:pathLst>
          </a:custGeom>
          <a:pattFill prst="wdUpDiag">
            <a:fgClr>
              <a:schemeClr val="tx1"/>
            </a:fgClr>
            <a:bgClr>
              <a:srgbClr val="FFFFFF"/>
            </a:bgClr>
          </a:patt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3942" name="Freeform 6" descr="Wide upward diagonal"/>
          <p:cNvSpPr>
            <a:spLocks/>
          </p:cNvSpPr>
          <p:nvPr/>
        </p:nvSpPr>
        <p:spPr bwMode="auto">
          <a:xfrm>
            <a:off x="3314700" y="3262313"/>
            <a:ext cx="317500" cy="319087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0" y="73"/>
              </a:cxn>
              <a:cxn ang="0">
                <a:pos x="6" y="73"/>
              </a:cxn>
              <a:cxn ang="0">
                <a:pos x="11" y="83"/>
              </a:cxn>
              <a:cxn ang="0">
                <a:pos x="16" y="93"/>
              </a:cxn>
              <a:cxn ang="0">
                <a:pos x="21" y="99"/>
              </a:cxn>
              <a:cxn ang="0">
                <a:pos x="26" y="104"/>
              </a:cxn>
              <a:cxn ang="0">
                <a:pos x="42" y="109"/>
              </a:cxn>
              <a:cxn ang="0">
                <a:pos x="52" y="109"/>
              </a:cxn>
              <a:cxn ang="0">
                <a:pos x="63" y="109"/>
              </a:cxn>
              <a:cxn ang="0">
                <a:pos x="78" y="104"/>
              </a:cxn>
              <a:cxn ang="0">
                <a:pos x="89" y="99"/>
              </a:cxn>
              <a:cxn ang="0">
                <a:pos x="99" y="83"/>
              </a:cxn>
              <a:cxn ang="0">
                <a:pos x="104" y="73"/>
              </a:cxn>
              <a:cxn ang="0">
                <a:pos x="109" y="62"/>
              </a:cxn>
              <a:cxn ang="0">
                <a:pos x="109" y="47"/>
              </a:cxn>
              <a:cxn ang="0">
                <a:pos x="104" y="36"/>
              </a:cxn>
              <a:cxn ang="0">
                <a:pos x="99" y="26"/>
              </a:cxn>
              <a:cxn ang="0">
                <a:pos x="89" y="11"/>
              </a:cxn>
              <a:cxn ang="0">
                <a:pos x="78" y="5"/>
              </a:cxn>
              <a:cxn ang="0">
                <a:pos x="63" y="0"/>
              </a:cxn>
              <a:cxn ang="0">
                <a:pos x="52" y="0"/>
              </a:cxn>
              <a:cxn ang="0">
                <a:pos x="42" y="0"/>
              </a:cxn>
              <a:cxn ang="0">
                <a:pos x="26" y="5"/>
              </a:cxn>
              <a:cxn ang="0">
                <a:pos x="21" y="11"/>
              </a:cxn>
              <a:cxn ang="0">
                <a:pos x="16" y="16"/>
              </a:cxn>
              <a:cxn ang="0">
                <a:pos x="11" y="26"/>
              </a:cxn>
              <a:cxn ang="0">
                <a:pos x="6" y="36"/>
              </a:cxn>
              <a:cxn ang="0">
                <a:pos x="0" y="36"/>
              </a:cxn>
            </a:cxnLst>
            <a:rect l="0" t="0" r="r" b="b"/>
            <a:pathLst>
              <a:path w="109" h="109">
                <a:moveTo>
                  <a:pt x="0" y="36"/>
                </a:moveTo>
                <a:lnTo>
                  <a:pt x="0" y="73"/>
                </a:lnTo>
                <a:lnTo>
                  <a:pt x="6" y="73"/>
                </a:lnTo>
                <a:lnTo>
                  <a:pt x="11" y="83"/>
                </a:lnTo>
                <a:lnTo>
                  <a:pt x="16" y="93"/>
                </a:lnTo>
                <a:lnTo>
                  <a:pt x="21" y="99"/>
                </a:lnTo>
                <a:lnTo>
                  <a:pt x="26" y="104"/>
                </a:lnTo>
                <a:lnTo>
                  <a:pt x="42" y="109"/>
                </a:lnTo>
                <a:lnTo>
                  <a:pt x="52" y="109"/>
                </a:lnTo>
                <a:lnTo>
                  <a:pt x="63" y="109"/>
                </a:lnTo>
                <a:lnTo>
                  <a:pt x="78" y="104"/>
                </a:lnTo>
                <a:lnTo>
                  <a:pt x="89" y="99"/>
                </a:lnTo>
                <a:lnTo>
                  <a:pt x="99" y="83"/>
                </a:lnTo>
                <a:lnTo>
                  <a:pt x="104" y="73"/>
                </a:lnTo>
                <a:lnTo>
                  <a:pt x="109" y="62"/>
                </a:lnTo>
                <a:lnTo>
                  <a:pt x="109" y="47"/>
                </a:lnTo>
                <a:lnTo>
                  <a:pt x="104" y="36"/>
                </a:lnTo>
                <a:lnTo>
                  <a:pt x="99" y="26"/>
                </a:lnTo>
                <a:lnTo>
                  <a:pt x="89" y="11"/>
                </a:lnTo>
                <a:lnTo>
                  <a:pt x="78" y="5"/>
                </a:lnTo>
                <a:lnTo>
                  <a:pt x="63" y="0"/>
                </a:lnTo>
                <a:lnTo>
                  <a:pt x="52" y="0"/>
                </a:lnTo>
                <a:lnTo>
                  <a:pt x="42" y="0"/>
                </a:lnTo>
                <a:lnTo>
                  <a:pt x="26" y="5"/>
                </a:lnTo>
                <a:lnTo>
                  <a:pt x="21" y="11"/>
                </a:lnTo>
                <a:lnTo>
                  <a:pt x="16" y="16"/>
                </a:lnTo>
                <a:lnTo>
                  <a:pt x="11" y="26"/>
                </a:lnTo>
                <a:lnTo>
                  <a:pt x="6" y="36"/>
                </a:lnTo>
                <a:lnTo>
                  <a:pt x="0" y="36"/>
                </a:lnTo>
              </a:path>
            </a:pathLst>
          </a:custGeom>
          <a:pattFill prst="wdUpDiag">
            <a:fgClr>
              <a:schemeClr val="tx1"/>
            </a:fgClr>
            <a:bgClr>
              <a:srgbClr val="FFFFFF"/>
            </a:bgClr>
          </a:patt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3943" name="Text Box 7"/>
          <p:cNvSpPr txBox="1">
            <a:spLocks noChangeArrowheads="1"/>
          </p:cNvSpPr>
          <p:nvPr/>
        </p:nvSpPr>
        <p:spPr bwMode="auto">
          <a:xfrm>
            <a:off x="2438400" y="1295400"/>
            <a:ext cx="43291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/>
              <a:t>Easy to prove these points are not in</a:t>
            </a:r>
            <a:r>
              <a:rPr lang="en-US" sz="3200" i="1"/>
              <a:t> Mset</a:t>
            </a:r>
            <a:r>
              <a:rPr lang="en-US" sz="3200"/>
              <a:t>.</a:t>
            </a:r>
          </a:p>
        </p:txBody>
      </p:sp>
      <p:sp>
        <p:nvSpPr>
          <p:cNvPr id="8103944" name="Line 8"/>
          <p:cNvSpPr>
            <a:spLocks noChangeShapeType="1"/>
          </p:cNvSpPr>
          <p:nvPr/>
        </p:nvSpPr>
        <p:spPr bwMode="auto">
          <a:xfrm flipH="1" flipV="1">
            <a:off x="1905000" y="12192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03945" name="Line 9"/>
          <p:cNvSpPr>
            <a:spLocks noChangeShapeType="1"/>
          </p:cNvSpPr>
          <p:nvPr/>
        </p:nvSpPr>
        <p:spPr bwMode="auto">
          <a:xfrm flipV="1">
            <a:off x="5943600" y="10668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03946" name="Line 10"/>
          <p:cNvSpPr>
            <a:spLocks noChangeShapeType="1"/>
          </p:cNvSpPr>
          <p:nvPr/>
        </p:nvSpPr>
        <p:spPr bwMode="auto">
          <a:xfrm flipH="1">
            <a:off x="1295400" y="2362200"/>
            <a:ext cx="175260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4962" name="Oval 2"/>
          <p:cNvSpPr>
            <a:spLocks noChangeArrowheads="1"/>
          </p:cNvSpPr>
          <p:nvPr/>
        </p:nvSpPr>
        <p:spPr bwMode="auto">
          <a:xfrm>
            <a:off x="914400" y="0"/>
            <a:ext cx="6858000" cy="685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04963" name="Freeform 3"/>
          <p:cNvSpPr>
            <a:spLocks/>
          </p:cNvSpPr>
          <p:nvPr/>
        </p:nvSpPr>
        <p:spPr bwMode="auto">
          <a:xfrm>
            <a:off x="3646488" y="3082925"/>
            <a:ext cx="76200" cy="212725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21" y="0"/>
              </a:cxn>
              <a:cxn ang="0">
                <a:pos x="21" y="10"/>
              </a:cxn>
              <a:cxn ang="0">
                <a:pos x="16" y="26"/>
              </a:cxn>
              <a:cxn ang="0">
                <a:pos x="11" y="36"/>
              </a:cxn>
              <a:cxn ang="0">
                <a:pos x="6" y="47"/>
              </a:cxn>
              <a:cxn ang="0">
                <a:pos x="0" y="62"/>
              </a:cxn>
              <a:cxn ang="0">
                <a:pos x="0" y="73"/>
              </a:cxn>
            </a:cxnLst>
            <a:rect l="0" t="0" r="r" b="b"/>
            <a:pathLst>
              <a:path w="26" h="73">
                <a:moveTo>
                  <a:pt x="26" y="0"/>
                </a:moveTo>
                <a:lnTo>
                  <a:pt x="21" y="0"/>
                </a:lnTo>
                <a:lnTo>
                  <a:pt x="21" y="10"/>
                </a:lnTo>
                <a:lnTo>
                  <a:pt x="16" y="26"/>
                </a:lnTo>
                <a:lnTo>
                  <a:pt x="11" y="36"/>
                </a:lnTo>
                <a:lnTo>
                  <a:pt x="6" y="47"/>
                </a:lnTo>
                <a:lnTo>
                  <a:pt x="0" y="62"/>
                </a:lnTo>
                <a:lnTo>
                  <a:pt x="0" y="73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4964" name="Freeform 4"/>
          <p:cNvSpPr>
            <a:spLocks/>
          </p:cNvSpPr>
          <p:nvPr/>
        </p:nvSpPr>
        <p:spPr bwMode="auto">
          <a:xfrm>
            <a:off x="6440488" y="3201988"/>
            <a:ext cx="33337" cy="303212"/>
          </a:xfrm>
          <a:custGeom>
            <a:avLst/>
            <a:gdLst/>
            <a:ahLst/>
            <a:cxnLst>
              <a:cxn ang="0">
                <a:pos x="11" y="104"/>
              </a:cxn>
              <a:cxn ang="0">
                <a:pos x="11" y="47"/>
              </a:cxn>
              <a:cxn ang="0">
                <a:pos x="6" y="32"/>
              </a:cxn>
              <a:cxn ang="0">
                <a:pos x="6" y="21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11" h="104">
                <a:moveTo>
                  <a:pt x="11" y="104"/>
                </a:moveTo>
                <a:lnTo>
                  <a:pt x="11" y="47"/>
                </a:lnTo>
                <a:lnTo>
                  <a:pt x="6" y="32"/>
                </a:lnTo>
                <a:lnTo>
                  <a:pt x="6" y="21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104965" name="Group 5"/>
          <p:cNvGrpSpPr>
            <a:grpSpLocks/>
          </p:cNvGrpSpPr>
          <p:nvPr/>
        </p:nvGrpSpPr>
        <p:grpSpPr bwMode="auto">
          <a:xfrm>
            <a:off x="3314700" y="2720975"/>
            <a:ext cx="3476625" cy="1404938"/>
            <a:chOff x="2088" y="1714"/>
            <a:chExt cx="2190" cy="885"/>
          </a:xfrm>
        </p:grpSpPr>
        <p:sp>
          <p:nvSpPr>
            <p:cNvPr id="8104966" name="Freeform 6" descr="Wide upward diagonal"/>
            <p:cNvSpPr>
              <a:spLocks/>
            </p:cNvSpPr>
            <p:nvPr/>
          </p:nvSpPr>
          <p:spPr bwMode="auto">
            <a:xfrm>
              <a:off x="2288" y="1714"/>
              <a:ext cx="896" cy="885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11" y="311"/>
                </a:cxn>
                <a:cxn ang="0">
                  <a:pos x="21" y="331"/>
                </a:cxn>
                <a:cxn ang="0">
                  <a:pos x="31" y="357"/>
                </a:cxn>
                <a:cxn ang="0">
                  <a:pos x="47" y="383"/>
                </a:cxn>
                <a:cxn ang="0">
                  <a:pos x="68" y="409"/>
                </a:cxn>
                <a:cxn ang="0">
                  <a:pos x="94" y="430"/>
                </a:cxn>
                <a:cxn ang="0">
                  <a:pos x="114" y="445"/>
                </a:cxn>
                <a:cxn ang="0">
                  <a:pos x="140" y="461"/>
                </a:cxn>
                <a:cxn ang="0">
                  <a:pos x="166" y="471"/>
                </a:cxn>
                <a:cxn ang="0">
                  <a:pos x="202" y="482"/>
                </a:cxn>
                <a:cxn ang="0">
                  <a:pos x="239" y="482"/>
                </a:cxn>
                <a:cxn ang="0">
                  <a:pos x="275" y="482"/>
                </a:cxn>
                <a:cxn ang="0">
                  <a:pos x="311" y="476"/>
                </a:cxn>
                <a:cxn ang="0">
                  <a:pos x="337" y="466"/>
                </a:cxn>
                <a:cxn ang="0">
                  <a:pos x="363" y="456"/>
                </a:cxn>
                <a:cxn ang="0">
                  <a:pos x="384" y="440"/>
                </a:cxn>
                <a:cxn ang="0">
                  <a:pos x="410" y="419"/>
                </a:cxn>
                <a:cxn ang="0">
                  <a:pos x="436" y="393"/>
                </a:cxn>
                <a:cxn ang="0">
                  <a:pos x="451" y="368"/>
                </a:cxn>
                <a:cxn ang="0">
                  <a:pos x="462" y="347"/>
                </a:cxn>
                <a:cxn ang="0">
                  <a:pos x="477" y="311"/>
                </a:cxn>
                <a:cxn ang="0">
                  <a:pos x="488" y="269"/>
                </a:cxn>
                <a:cxn ang="0">
                  <a:pos x="482" y="186"/>
                </a:cxn>
                <a:cxn ang="0">
                  <a:pos x="472" y="155"/>
                </a:cxn>
                <a:cxn ang="0">
                  <a:pos x="462" y="124"/>
                </a:cxn>
                <a:cxn ang="0">
                  <a:pos x="446" y="108"/>
                </a:cxn>
                <a:cxn ang="0">
                  <a:pos x="430" y="88"/>
                </a:cxn>
                <a:cxn ang="0">
                  <a:pos x="399" y="51"/>
                </a:cxn>
                <a:cxn ang="0">
                  <a:pos x="379" y="36"/>
                </a:cxn>
                <a:cxn ang="0">
                  <a:pos x="358" y="25"/>
                </a:cxn>
                <a:cxn ang="0">
                  <a:pos x="332" y="15"/>
                </a:cxn>
                <a:cxn ang="0">
                  <a:pos x="301" y="5"/>
                </a:cxn>
                <a:cxn ang="0">
                  <a:pos x="265" y="0"/>
                </a:cxn>
                <a:cxn ang="0">
                  <a:pos x="223" y="0"/>
                </a:cxn>
                <a:cxn ang="0">
                  <a:pos x="187" y="5"/>
                </a:cxn>
                <a:cxn ang="0">
                  <a:pos x="156" y="15"/>
                </a:cxn>
                <a:cxn ang="0">
                  <a:pos x="130" y="25"/>
                </a:cxn>
                <a:cxn ang="0">
                  <a:pos x="109" y="36"/>
                </a:cxn>
                <a:cxn ang="0">
                  <a:pos x="88" y="51"/>
                </a:cxn>
                <a:cxn ang="0">
                  <a:pos x="57" y="88"/>
                </a:cxn>
                <a:cxn ang="0">
                  <a:pos x="42" y="108"/>
                </a:cxn>
              </a:cxnLst>
              <a:rect l="0" t="0" r="r" b="b"/>
              <a:pathLst>
                <a:path w="488" h="482">
                  <a:moveTo>
                    <a:pt x="5" y="197"/>
                  </a:moveTo>
                  <a:lnTo>
                    <a:pt x="0" y="212"/>
                  </a:lnTo>
                  <a:lnTo>
                    <a:pt x="0" y="269"/>
                  </a:lnTo>
                  <a:lnTo>
                    <a:pt x="5" y="285"/>
                  </a:lnTo>
                  <a:lnTo>
                    <a:pt x="5" y="295"/>
                  </a:lnTo>
                  <a:lnTo>
                    <a:pt x="11" y="311"/>
                  </a:lnTo>
                  <a:lnTo>
                    <a:pt x="16" y="321"/>
                  </a:lnTo>
                  <a:lnTo>
                    <a:pt x="16" y="326"/>
                  </a:lnTo>
                  <a:lnTo>
                    <a:pt x="21" y="331"/>
                  </a:lnTo>
                  <a:lnTo>
                    <a:pt x="31" y="357"/>
                  </a:lnTo>
                  <a:lnTo>
                    <a:pt x="26" y="357"/>
                  </a:lnTo>
                  <a:lnTo>
                    <a:pt x="31" y="357"/>
                  </a:lnTo>
                  <a:lnTo>
                    <a:pt x="37" y="368"/>
                  </a:lnTo>
                  <a:lnTo>
                    <a:pt x="42" y="373"/>
                  </a:lnTo>
                  <a:lnTo>
                    <a:pt x="47" y="383"/>
                  </a:lnTo>
                  <a:lnTo>
                    <a:pt x="52" y="393"/>
                  </a:lnTo>
                  <a:lnTo>
                    <a:pt x="57" y="393"/>
                  </a:lnTo>
                  <a:lnTo>
                    <a:pt x="68" y="409"/>
                  </a:lnTo>
                  <a:lnTo>
                    <a:pt x="78" y="419"/>
                  </a:lnTo>
                  <a:lnTo>
                    <a:pt x="88" y="430"/>
                  </a:lnTo>
                  <a:lnTo>
                    <a:pt x="94" y="430"/>
                  </a:lnTo>
                  <a:lnTo>
                    <a:pt x="104" y="440"/>
                  </a:lnTo>
                  <a:lnTo>
                    <a:pt x="109" y="445"/>
                  </a:lnTo>
                  <a:lnTo>
                    <a:pt x="114" y="445"/>
                  </a:lnTo>
                  <a:lnTo>
                    <a:pt x="125" y="456"/>
                  </a:lnTo>
                  <a:lnTo>
                    <a:pt x="130" y="456"/>
                  </a:lnTo>
                  <a:lnTo>
                    <a:pt x="140" y="461"/>
                  </a:lnTo>
                  <a:lnTo>
                    <a:pt x="151" y="466"/>
                  </a:lnTo>
                  <a:lnTo>
                    <a:pt x="156" y="466"/>
                  </a:lnTo>
                  <a:lnTo>
                    <a:pt x="166" y="471"/>
                  </a:lnTo>
                  <a:lnTo>
                    <a:pt x="177" y="476"/>
                  </a:lnTo>
                  <a:lnTo>
                    <a:pt x="187" y="476"/>
                  </a:lnTo>
                  <a:lnTo>
                    <a:pt x="202" y="482"/>
                  </a:lnTo>
                  <a:lnTo>
                    <a:pt x="213" y="482"/>
                  </a:lnTo>
                  <a:lnTo>
                    <a:pt x="223" y="482"/>
                  </a:lnTo>
                  <a:lnTo>
                    <a:pt x="239" y="482"/>
                  </a:lnTo>
                  <a:lnTo>
                    <a:pt x="249" y="482"/>
                  </a:lnTo>
                  <a:lnTo>
                    <a:pt x="265" y="482"/>
                  </a:lnTo>
                  <a:lnTo>
                    <a:pt x="275" y="482"/>
                  </a:lnTo>
                  <a:lnTo>
                    <a:pt x="285" y="482"/>
                  </a:lnTo>
                  <a:lnTo>
                    <a:pt x="301" y="476"/>
                  </a:lnTo>
                  <a:lnTo>
                    <a:pt x="311" y="476"/>
                  </a:lnTo>
                  <a:lnTo>
                    <a:pt x="322" y="471"/>
                  </a:lnTo>
                  <a:lnTo>
                    <a:pt x="332" y="466"/>
                  </a:lnTo>
                  <a:lnTo>
                    <a:pt x="337" y="466"/>
                  </a:lnTo>
                  <a:lnTo>
                    <a:pt x="348" y="461"/>
                  </a:lnTo>
                  <a:lnTo>
                    <a:pt x="358" y="456"/>
                  </a:lnTo>
                  <a:lnTo>
                    <a:pt x="363" y="456"/>
                  </a:lnTo>
                  <a:lnTo>
                    <a:pt x="373" y="445"/>
                  </a:lnTo>
                  <a:lnTo>
                    <a:pt x="379" y="445"/>
                  </a:lnTo>
                  <a:lnTo>
                    <a:pt x="384" y="440"/>
                  </a:lnTo>
                  <a:lnTo>
                    <a:pt x="394" y="430"/>
                  </a:lnTo>
                  <a:lnTo>
                    <a:pt x="399" y="430"/>
                  </a:lnTo>
                  <a:lnTo>
                    <a:pt x="410" y="419"/>
                  </a:lnTo>
                  <a:lnTo>
                    <a:pt x="420" y="409"/>
                  </a:lnTo>
                  <a:lnTo>
                    <a:pt x="430" y="393"/>
                  </a:lnTo>
                  <a:lnTo>
                    <a:pt x="436" y="393"/>
                  </a:lnTo>
                  <a:lnTo>
                    <a:pt x="441" y="383"/>
                  </a:lnTo>
                  <a:lnTo>
                    <a:pt x="446" y="373"/>
                  </a:lnTo>
                  <a:lnTo>
                    <a:pt x="451" y="368"/>
                  </a:lnTo>
                  <a:lnTo>
                    <a:pt x="456" y="357"/>
                  </a:lnTo>
                  <a:lnTo>
                    <a:pt x="462" y="357"/>
                  </a:lnTo>
                  <a:lnTo>
                    <a:pt x="462" y="347"/>
                  </a:lnTo>
                  <a:lnTo>
                    <a:pt x="467" y="331"/>
                  </a:lnTo>
                  <a:lnTo>
                    <a:pt x="472" y="321"/>
                  </a:lnTo>
                  <a:lnTo>
                    <a:pt x="477" y="311"/>
                  </a:lnTo>
                  <a:lnTo>
                    <a:pt x="482" y="295"/>
                  </a:lnTo>
                  <a:lnTo>
                    <a:pt x="482" y="285"/>
                  </a:lnTo>
                  <a:lnTo>
                    <a:pt x="488" y="269"/>
                  </a:lnTo>
                  <a:lnTo>
                    <a:pt x="488" y="212"/>
                  </a:lnTo>
                  <a:lnTo>
                    <a:pt x="482" y="197"/>
                  </a:lnTo>
                  <a:lnTo>
                    <a:pt x="482" y="186"/>
                  </a:lnTo>
                  <a:lnTo>
                    <a:pt x="477" y="171"/>
                  </a:lnTo>
                  <a:lnTo>
                    <a:pt x="472" y="160"/>
                  </a:lnTo>
                  <a:lnTo>
                    <a:pt x="472" y="155"/>
                  </a:lnTo>
                  <a:lnTo>
                    <a:pt x="467" y="150"/>
                  </a:lnTo>
                  <a:lnTo>
                    <a:pt x="456" y="124"/>
                  </a:lnTo>
                  <a:lnTo>
                    <a:pt x="462" y="124"/>
                  </a:lnTo>
                  <a:lnTo>
                    <a:pt x="456" y="124"/>
                  </a:lnTo>
                  <a:lnTo>
                    <a:pt x="451" y="114"/>
                  </a:lnTo>
                  <a:lnTo>
                    <a:pt x="446" y="108"/>
                  </a:lnTo>
                  <a:lnTo>
                    <a:pt x="441" y="98"/>
                  </a:lnTo>
                  <a:lnTo>
                    <a:pt x="436" y="88"/>
                  </a:lnTo>
                  <a:lnTo>
                    <a:pt x="430" y="88"/>
                  </a:lnTo>
                  <a:lnTo>
                    <a:pt x="420" y="72"/>
                  </a:lnTo>
                  <a:lnTo>
                    <a:pt x="410" y="62"/>
                  </a:lnTo>
                  <a:lnTo>
                    <a:pt x="399" y="51"/>
                  </a:lnTo>
                  <a:lnTo>
                    <a:pt x="394" y="51"/>
                  </a:lnTo>
                  <a:lnTo>
                    <a:pt x="384" y="41"/>
                  </a:lnTo>
                  <a:lnTo>
                    <a:pt x="379" y="36"/>
                  </a:lnTo>
                  <a:lnTo>
                    <a:pt x="373" y="36"/>
                  </a:lnTo>
                  <a:lnTo>
                    <a:pt x="363" y="25"/>
                  </a:lnTo>
                  <a:lnTo>
                    <a:pt x="358" y="25"/>
                  </a:lnTo>
                  <a:lnTo>
                    <a:pt x="348" y="20"/>
                  </a:lnTo>
                  <a:lnTo>
                    <a:pt x="337" y="15"/>
                  </a:lnTo>
                  <a:lnTo>
                    <a:pt x="332" y="15"/>
                  </a:lnTo>
                  <a:lnTo>
                    <a:pt x="322" y="10"/>
                  </a:lnTo>
                  <a:lnTo>
                    <a:pt x="311" y="5"/>
                  </a:lnTo>
                  <a:lnTo>
                    <a:pt x="301" y="5"/>
                  </a:lnTo>
                  <a:lnTo>
                    <a:pt x="285" y="0"/>
                  </a:lnTo>
                  <a:lnTo>
                    <a:pt x="275" y="0"/>
                  </a:lnTo>
                  <a:lnTo>
                    <a:pt x="265" y="0"/>
                  </a:lnTo>
                  <a:lnTo>
                    <a:pt x="249" y="0"/>
                  </a:lnTo>
                  <a:lnTo>
                    <a:pt x="239" y="0"/>
                  </a:lnTo>
                  <a:lnTo>
                    <a:pt x="223" y="0"/>
                  </a:lnTo>
                  <a:lnTo>
                    <a:pt x="213" y="0"/>
                  </a:lnTo>
                  <a:lnTo>
                    <a:pt x="202" y="0"/>
                  </a:lnTo>
                  <a:lnTo>
                    <a:pt x="187" y="5"/>
                  </a:lnTo>
                  <a:lnTo>
                    <a:pt x="177" y="5"/>
                  </a:lnTo>
                  <a:lnTo>
                    <a:pt x="166" y="10"/>
                  </a:lnTo>
                  <a:lnTo>
                    <a:pt x="156" y="15"/>
                  </a:lnTo>
                  <a:lnTo>
                    <a:pt x="151" y="15"/>
                  </a:lnTo>
                  <a:lnTo>
                    <a:pt x="140" y="20"/>
                  </a:lnTo>
                  <a:lnTo>
                    <a:pt x="130" y="25"/>
                  </a:lnTo>
                  <a:lnTo>
                    <a:pt x="125" y="25"/>
                  </a:lnTo>
                  <a:lnTo>
                    <a:pt x="114" y="36"/>
                  </a:lnTo>
                  <a:lnTo>
                    <a:pt x="109" y="36"/>
                  </a:lnTo>
                  <a:lnTo>
                    <a:pt x="104" y="41"/>
                  </a:lnTo>
                  <a:lnTo>
                    <a:pt x="94" y="51"/>
                  </a:lnTo>
                  <a:lnTo>
                    <a:pt x="88" y="51"/>
                  </a:lnTo>
                  <a:lnTo>
                    <a:pt x="78" y="62"/>
                  </a:lnTo>
                  <a:lnTo>
                    <a:pt x="68" y="72"/>
                  </a:lnTo>
                  <a:lnTo>
                    <a:pt x="57" y="88"/>
                  </a:lnTo>
                  <a:lnTo>
                    <a:pt x="52" y="88"/>
                  </a:lnTo>
                  <a:lnTo>
                    <a:pt x="47" y="98"/>
                  </a:lnTo>
                  <a:lnTo>
                    <a:pt x="42" y="108"/>
                  </a:lnTo>
                  <a:lnTo>
                    <a:pt x="37" y="114"/>
                  </a:lnTo>
                  <a:lnTo>
                    <a:pt x="31" y="124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rgbClr val="FFFFFF"/>
              </a:bgClr>
            </a:pattFill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967" name="Freeform 7" descr="Wide upward diagonal"/>
            <p:cNvSpPr>
              <a:spLocks/>
            </p:cNvSpPr>
            <p:nvPr/>
          </p:nvSpPr>
          <p:spPr bwMode="auto">
            <a:xfrm>
              <a:off x="3184" y="1714"/>
              <a:ext cx="894" cy="885"/>
            </a:xfrm>
            <a:custGeom>
              <a:avLst/>
              <a:gdLst/>
              <a:ahLst/>
              <a:cxnLst>
                <a:cxn ang="0">
                  <a:pos x="466" y="150"/>
                </a:cxn>
                <a:cxn ang="0">
                  <a:pos x="450" y="114"/>
                </a:cxn>
                <a:cxn ang="0">
                  <a:pos x="430" y="88"/>
                </a:cxn>
                <a:cxn ang="0">
                  <a:pos x="414" y="67"/>
                </a:cxn>
                <a:cxn ang="0">
                  <a:pos x="393" y="51"/>
                </a:cxn>
                <a:cxn ang="0">
                  <a:pos x="362" y="31"/>
                </a:cxn>
                <a:cxn ang="0">
                  <a:pos x="342" y="15"/>
                </a:cxn>
                <a:cxn ang="0">
                  <a:pos x="316" y="10"/>
                </a:cxn>
                <a:cxn ang="0">
                  <a:pos x="279" y="0"/>
                </a:cxn>
                <a:cxn ang="0">
                  <a:pos x="243" y="0"/>
                </a:cxn>
                <a:cxn ang="0">
                  <a:pos x="207" y="0"/>
                </a:cxn>
                <a:cxn ang="0">
                  <a:pos x="181" y="5"/>
                </a:cxn>
                <a:cxn ang="0">
                  <a:pos x="145" y="20"/>
                </a:cxn>
                <a:cxn ang="0">
                  <a:pos x="108" y="41"/>
                </a:cxn>
                <a:cxn ang="0">
                  <a:pos x="82" y="57"/>
                </a:cxn>
                <a:cxn ang="0">
                  <a:pos x="57" y="82"/>
                </a:cxn>
                <a:cxn ang="0">
                  <a:pos x="36" y="114"/>
                </a:cxn>
                <a:cxn ang="0">
                  <a:pos x="25" y="134"/>
                </a:cxn>
                <a:cxn ang="0">
                  <a:pos x="15" y="160"/>
                </a:cxn>
                <a:cxn ang="0">
                  <a:pos x="5" y="186"/>
                </a:cxn>
                <a:cxn ang="0">
                  <a:pos x="0" y="269"/>
                </a:cxn>
                <a:cxn ang="0">
                  <a:pos x="10" y="305"/>
                </a:cxn>
                <a:cxn ang="0">
                  <a:pos x="20" y="331"/>
                </a:cxn>
                <a:cxn ang="0">
                  <a:pos x="31" y="357"/>
                </a:cxn>
                <a:cxn ang="0">
                  <a:pos x="46" y="383"/>
                </a:cxn>
                <a:cxn ang="0">
                  <a:pos x="67" y="409"/>
                </a:cxn>
                <a:cxn ang="0">
                  <a:pos x="93" y="430"/>
                </a:cxn>
                <a:cxn ang="0">
                  <a:pos x="108" y="445"/>
                </a:cxn>
                <a:cxn ang="0">
                  <a:pos x="145" y="461"/>
                </a:cxn>
                <a:cxn ang="0">
                  <a:pos x="181" y="476"/>
                </a:cxn>
                <a:cxn ang="0">
                  <a:pos x="217" y="482"/>
                </a:cxn>
                <a:cxn ang="0">
                  <a:pos x="254" y="482"/>
                </a:cxn>
                <a:cxn ang="0">
                  <a:pos x="285" y="482"/>
                </a:cxn>
                <a:cxn ang="0">
                  <a:pos x="316" y="471"/>
                </a:cxn>
                <a:cxn ang="0">
                  <a:pos x="342" y="466"/>
                </a:cxn>
                <a:cxn ang="0">
                  <a:pos x="362" y="451"/>
                </a:cxn>
                <a:cxn ang="0">
                  <a:pos x="393" y="430"/>
                </a:cxn>
                <a:cxn ang="0">
                  <a:pos x="414" y="414"/>
                </a:cxn>
                <a:cxn ang="0">
                  <a:pos x="430" y="393"/>
                </a:cxn>
                <a:cxn ang="0">
                  <a:pos x="456" y="357"/>
                </a:cxn>
                <a:cxn ang="0">
                  <a:pos x="471" y="321"/>
                </a:cxn>
                <a:cxn ang="0">
                  <a:pos x="482" y="295"/>
                </a:cxn>
              </a:cxnLst>
              <a:rect l="0" t="0" r="r" b="b"/>
              <a:pathLst>
                <a:path w="487" h="482">
                  <a:moveTo>
                    <a:pt x="476" y="165"/>
                  </a:moveTo>
                  <a:lnTo>
                    <a:pt x="471" y="160"/>
                  </a:lnTo>
                  <a:lnTo>
                    <a:pt x="466" y="150"/>
                  </a:lnTo>
                  <a:lnTo>
                    <a:pt x="461" y="134"/>
                  </a:lnTo>
                  <a:lnTo>
                    <a:pt x="456" y="124"/>
                  </a:lnTo>
                  <a:lnTo>
                    <a:pt x="450" y="114"/>
                  </a:lnTo>
                  <a:lnTo>
                    <a:pt x="440" y="98"/>
                  </a:lnTo>
                  <a:lnTo>
                    <a:pt x="440" y="93"/>
                  </a:lnTo>
                  <a:lnTo>
                    <a:pt x="430" y="88"/>
                  </a:lnTo>
                  <a:lnTo>
                    <a:pt x="425" y="77"/>
                  </a:lnTo>
                  <a:lnTo>
                    <a:pt x="419" y="72"/>
                  </a:lnTo>
                  <a:lnTo>
                    <a:pt x="414" y="67"/>
                  </a:lnTo>
                  <a:lnTo>
                    <a:pt x="409" y="62"/>
                  </a:lnTo>
                  <a:lnTo>
                    <a:pt x="404" y="57"/>
                  </a:lnTo>
                  <a:lnTo>
                    <a:pt x="393" y="51"/>
                  </a:lnTo>
                  <a:lnTo>
                    <a:pt x="388" y="46"/>
                  </a:lnTo>
                  <a:lnTo>
                    <a:pt x="378" y="36"/>
                  </a:lnTo>
                  <a:lnTo>
                    <a:pt x="362" y="31"/>
                  </a:lnTo>
                  <a:lnTo>
                    <a:pt x="357" y="25"/>
                  </a:lnTo>
                  <a:lnTo>
                    <a:pt x="352" y="20"/>
                  </a:lnTo>
                  <a:lnTo>
                    <a:pt x="342" y="15"/>
                  </a:lnTo>
                  <a:lnTo>
                    <a:pt x="331" y="15"/>
                  </a:lnTo>
                  <a:lnTo>
                    <a:pt x="326" y="10"/>
                  </a:lnTo>
                  <a:lnTo>
                    <a:pt x="316" y="10"/>
                  </a:lnTo>
                  <a:lnTo>
                    <a:pt x="305" y="5"/>
                  </a:lnTo>
                  <a:lnTo>
                    <a:pt x="285" y="0"/>
                  </a:lnTo>
                  <a:lnTo>
                    <a:pt x="279" y="0"/>
                  </a:lnTo>
                  <a:lnTo>
                    <a:pt x="264" y="0"/>
                  </a:lnTo>
                  <a:lnTo>
                    <a:pt x="254" y="0"/>
                  </a:lnTo>
                  <a:lnTo>
                    <a:pt x="243" y="0"/>
                  </a:lnTo>
                  <a:lnTo>
                    <a:pt x="228" y="0"/>
                  </a:lnTo>
                  <a:lnTo>
                    <a:pt x="217" y="0"/>
                  </a:lnTo>
                  <a:lnTo>
                    <a:pt x="207" y="0"/>
                  </a:lnTo>
                  <a:lnTo>
                    <a:pt x="202" y="0"/>
                  </a:lnTo>
                  <a:lnTo>
                    <a:pt x="191" y="5"/>
                  </a:lnTo>
                  <a:lnTo>
                    <a:pt x="181" y="5"/>
                  </a:lnTo>
                  <a:lnTo>
                    <a:pt x="165" y="10"/>
                  </a:lnTo>
                  <a:lnTo>
                    <a:pt x="155" y="15"/>
                  </a:lnTo>
                  <a:lnTo>
                    <a:pt x="145" y="20"/>
                  </a:lnTo>
                  <a:lnTo>
                    <a:pt x="129" y="25"/>
                  </a:lnTo>
                  <a:lnTo>
                    <a:pt x="119" y="31"/>
                  </a:lnTo>
                  <a:lnTo>
                    <a:pt x="108" y="41"/>
                  </a:lnTo>
                  <a:lnTo>
                    <a:pt x="93" y="46"/>
                  </a:lnTo>
                  <a:lnTo>
                    <a:pt x="93" y="51"/>
                  </a:lnTo>
                  <a:lnTo>
                    <a:pt x="82" y="57"/>
                  </a:lnTo>
                  <a:lnTo>
                    <a:pt x="77" y="62"/>
                  </a:lnTo>
                  <a:lnTo>
                    <a:pt x="67" y="72"/>
                  </a:lnTo>
                  <a:lnTo>
                    <a:pt x="57" y="82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6" y="114"/>
                  </a:lnTo>
                  <a:lnTo>
                    <a:pt x="31" y="119"/>
                  </a:lnTo>
                  <a:lnTo>
                    <a:pt x="31" y="124"/>
                  </a:lnTo>
                  <a:lnTo>
                    <a:pt x="25" y="134"/>
                  </a:lnTo>
                  <a:lnTo>
                    <a:pt x="20" y="145"/>
                  </a:lnTo>
                  <a:lnTo>
                    <a:pt x="20" y="150"/>
                  </a:lnTo>
                  <a:lnTo>
                    <a:pt x="15" y="160"/>
                  </a:lnTo>
                  <a:lnTo>
                    <a:pt x="10" y="171"/>
                  </a:lnTo>
                  <a:lnTo>
                    <a:pt x="10" y="176"/>
                  </a:lnTo>
                  <a:lnTo>
                    <a:pt x="5" y="186"/>
                  </a:lnTo>
                  <a:lnTo>
                    <a:pt x="5" y="197"/>
                  </a:lnTo>
                  <a:lnTo>
                    <a:pt x="0" y="212"/>
                  </a:lnTo>
                  <a:lnTo>
                    <a:pt x="0" y="269"/>
                  </a:lnTo>
                  <a:lnTo>
                    <a:pt x="5" y="285"/>
                  </a:lnTo>
                  <a:lnTo>
                    <a:pt x="5" y="295"/>
                  </a:lnTo>
                  <a:lnTo>
                    <a:pt x="10" y="305"/>
                  </a:lnTo>
                  <a:lnTo>
                    <a:pt x="10" y="311"/>
                  </a:lnTo>
                  <a:lnTo>
                    <a:pt x="15" y="321"/>
                  </a:lnTo>
                  <a:lnTo>
                    <a:pt x="20" y="331"/>
                  </a:lnTo>
                  <a:lnTo>
                    <a:pt x="20" y="336"/>
                  </a:lnTo>
                  <a:lnTo>
                    <a:pt x="25" y="347"/>
                  </a:lnTo>
                  <a:lnTo>
                    <a:pt x="31" y="357"/>
                  </a:lnTo>
                  <a:lnTo>
                    <a:pt x="31" y="362"/>
                  </a:lnTo>
                  <a:lnTo>
                    <a:pt x="36" y="368"/>
                  </a:lnTo>
                  <a:lnTo>
                    <a:pt x="46" y="383"/>
                  </a:lnTo>
                  <a:lnTo>
                    <a:pt x="57" y="393"/>
                  </a:lnTo>
                  <a:lnTo>
                    <a:pt x="57" y="399"/>
                  </a:lnTo>
                  <a:lnTo>
                    <a:pt x="67" y="409"/>
                  </a:lnTo>
                  <a:lnTo>
                    <a:pt x="77" y="419"/>
                  </a:lnTo>
                  <a:lnTo>
                    <a:pt x="82" y="425"/>
                  </a:lnTo>
                  <a:lnTo>
                    <a:pt x="93" y="430"/>
                  </a:lnTo>
                  <a:lnTo>
                    <a:pt x="93" y="435"/>
                  </a:lnTo>
                  <a:lnTo>
                    <a:pt x="108" y="440"/>
                  </a:lnTo>
                  <a:lnTo>
                    <a:pt x="108" y="445"/>
                  </a:lnTo>
                  <a:lnTo>
                    <a:pt x="119" y="451"/>
                  </a:lnTo>
                  <a:lnTo>
                    <a:pt x="129" y="456"/>
                  </a:lnTo>
                  <a:lnTo>
                    <a:pt x="145" y="461"/>
                  </a:lnTo>
                  <a:lnTo>
                    <a:pt x="155" y="466"/>
                  </a:lnTo>
                  <a:lnTo>
                    <a:pt x="165" y="471"/>
                  </a:lnTo>
                  <a:lnTo>
                    <a:pt x="181" y="476"/>
                  </a:lnTo>
                  <a:lnTo>
                    <a:pt x="191" y="476"/>
                  </a:lnTo>
                  <a:lnTo>
                    <a:pt x="207" y="482"/>
                  </a:lnTo>
                  <a:lnTo>
                    <a:pt x="217" y="482"/>
                  </a:lnTo>
                  <a:lnTo>
                    <a:pt x="228" y="482"/>
                  </a:lnTo>
                  <a:lnTo>
                    <a:pt x="243" y="482"/>
                  </a:lnTo>
                  <a:lnTo>
                    <a:pt x="254" y="482"/>
                  </a:lnTo>
                  <a:lnTo>
                    <a:pt x="264" y="482"/>
                  </a:lnTo>
                  <a:lnTo>
                    <a:pt x="279" y="482"/>
                  </a:lnTo>
                  <a:lnTo>
                    <a:pt x="285" y="482"/>
                  </a:lnTo>
                  <a:lnTo>
                    <a:pt x="290" y="482"/>
                  </a:lnTo>
                  <a:lnTo>
                    <a:pt x="305" y="476"/>
                  </a:lnTo>
                  <a:lnTo>
                    <a:pt x="316" y="471"/>
                  </a:lnTo>
                  <a:lnTo>
                    <a:pt x="326" y="471"/>
                  </a:lnTo>
                  <a:lnTo>
                    <a:pt x="331" y="466"/>
                  </a:lnTo>
                  <a:lnTo>
                    <a:pt x="342" y="466"/>
                  </a:lnTo>
                  <a:lnTo>
                    <a:pt x="352" y="461"/>
                  </a:lnTo>
                  <a:lnTo>
                    <a:pt x="357" y="456"/>
                  </a:lnTo>
                  <a:lnTo>
                    <a:pt x="362" y="451"/>
                  </a:lnTo>
                  <a:lnTo>
                    <a:pt x="378" y="445"/>
                  </a:lnTo>
                  <a:lnTo>
                    <a:pt x="388" y="435"/>
                  </a:lnTo>
                  <a:lnTo>
                    <a:pt x="393" y="430"/>
                  </a:lnTo>
                  <a:lnTo>
                    <a:pt x="404" y="425"/>
                  </a:lnTo>
                  <a:lnTo>
                    <a:pt x="409" y="419"/>
                  </a:lnTo>
                  <a:lnTo>
                    <a:pt x="414" y="414"/>
                  </a:lnTo>
                  <a:lnTo>
                    <a:pt x="419" y="409"/>
                  </a:lnTo>
                  <a:lnTo>
                    <a:pt x="425" y="404"/>
                  </a:lnTo>
                  <a:lnTo>
                    <a:pt x="430" y="393"/>
                  </a:lnTo>
                  <a:lnTo>
                    <a:pt x="440" y="383"/>
                  </a:lnTo>
                  <a:lnTo>
                    <a:pt x="450" y="368"/>
                  </a:lnTo>
                  <a:lnTo>
                    <a:pt x="456" y="357"/>
                  </a:lnTo>
                  <a:lnTo>
                    <a:pt x="461" y="347"/>
                  </a:lnTo>
                  <a:lnTo>
                    <a:pt x="466" y="331"/>
                  </a:lnTo>
                  <a:lnTo>
                    <a:pt x="471" y="321"/>
                  </a:lnTo>
                  <a:lnTo>
                    <a:pt x="476" y="316"/>
                  </a:lnTo>
                  <a:lnTo>
                    <a:pt x="476" y="311"/>
                  </a:lnTo>
                  <a:lnTo>
                    <a:pt x="482" y="295"/>
                  </a:lnTo>
                  <a:lnTo>
                    <a:pt x="482" y="285"/>
                  </a:lnTo>
                  <a:lnTo>
                    <a:pt x="487" y="269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rgbClr val="FFFFFF"/>
              </a:bgClr>
            </a:pattFill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968" name="Freeform 8" descr="Wide upward diagonal"/>
            <p:cNvSpPr>
              <a:spLocks/>
            </p:cNvSpPr>
            <p:nvPr/>
          </p:nvSpPr>
          <p:spPr bwMode="auto">
            <a:xfrm>
              <a:off x="4078" y="2055"/>
              <a:ext cx="200" cy="201"/>
            </a:xfrm>
            <a:custGeom>
              <a:avLst/>
              <a:gdLst/>
              <a:ahLst/>
              <a:cxnLst>
                <a:cxn ang="0">
                  <a:pos x="98" y="21"/>
                </a:cxn>
                <a:cxn ang="0">
                  <a:pos x="88" y="11"/>
                </a:cxn>
                <a:cxn ang="0">
                  <a:pos x="72" y="5"/>
                </a:cxn>
                <a:cxn ang="0">
                  <a:pos x="62" y="0"/>
                </a:cxn>
                <a:cxn ang="0">
                  <a:pos x="52" y="0"/>
                </a:cxn>
                <a:cxn ang="0">
                  <a:pos x="36" y="5"/>
                </a:cxn>
                <a:cxn ang="0">
                  <a:pos x="26" y="11"/>
                </a:cxn>
                <a:cxn ang="0">
                  <a:pos x="21" y="11"/>
                </a:cxn>
                <a:cxn ang="0">
                  <a:pos x="15" y="21"/>
                </a:cxn>
                <a:cxn ang="0">
                  <a:pos x="10" y="26"/>
                </a:cxn>
                <a:cxn ang="0">
                  <a:pos x="5" y="36"/>
                </a:cxn>
                <a:cxn ang="0">
                  <a:pos x="0" y="47"/>
                </a:cxn>
                <a:cxn ang="0">
                  <a:pos x="0" y="62"/>
                </a:cxn>
                <a:cxn ang="0">
                  <a:pos x="5" y="73"/>
                </a:cxn>
                <a:cxn ang="0">
                  <a:pos x="10" y="83"/>
                </a:cxn>
                <a:cxn ang="0">
                  <a:pos x="15" y="88"/>
                </a:cxn>
                <a:cxn ang="0">
                  <a:pos x="21" y="99"/>
                </a:cxn>
                <a:cxn ang="0">
                  <a:pos x="26" y="99"/>
                </a:cxn>
                <a:cxn ang="0">
                  <a:pos x="36" y="104"/>
                </a:cxn>
                <a:cxn ang="0">
                  <a:pos x="52" y="109"/>
                </a:cxn>
                <a:cxn ang="0">
                  <a:pos x="62" y="109"/>
                </a:cxn>
                <a:cxn ang="0">
                  <a:pos x="72" y="104"/>
                </a:cxn>
                <a:cxn ang="0">
                  <a:pos x="88" y="99"/>
                </a:cxn>
                <a:cxn ang="0">
                  <a:pos x="98" y="83"/>
                </a:cxn>
                <a:cxn ang="0">
                  <a:pos x="103" y="73"/>
                </a:cxn>
                <a:cxn ang="0">
                  <a:pos x="109" y="62"/>
                </a:cxn>
                <a:cxn ang="0">
                  <a:pos x="109" y="47"/>
                </a:cxn>
                <a:cxn ang="0">
                  <a:pos x="103" y="36"/>
                </a:cxn>
                <a:cxn ang="0">
                  <a:pos x="98" y="26"/>
                </a:cxn>
                <a:cxn ang="0">
                  <a:pos x="98" y="21"/>
                </a:cxn>
              </a:cxnLst>
              <a:rect l="0" t="0" r="r" b="b"/>
              <a:pathLst>
                <a:path w="109" h="109">
                  <a:moveTo>
                    <a:pt x="98" y="21"/>
                  </a:moveTo>
                  <a:lnTo>
                    <a:pt x="88" y="11"/>
                  </a:lnTo>
                  <a:lnTo>
                    <a:pt x="72" y="5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36" y="5"/>
                  </a:lnTo>
                  <a:lnTo>
                    <a:pt x="26" y="11"/>
                  </a:lnTo>
                  <a:lnTo>
                    <a:pt x="21" y="11"/>
                  </a:lnTo>
                  <a:lnTo>
                    <a:pt x="15" y="21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0" y="47"/>
                  </a:lnTo>
                  <a:lnTo>
                    <a:pt x="0" y="62"/>
                  </a:lnTo>
                  <a:lnTo>
                    <a:pt x="5" y="73"/>
                  </a:lnTo>
                  <a:lnTo>
                    <a:pt x="10" y="83"/>
                  </a:lnTo>
                  <a:lnTo>
                    <a:pt x="15" y="88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6" y="104"/>
                  </a:lnTo>
                  <a:lnTo>
                    <a:pt x="52" y="109"/>
                  </a:lnTo>
                  <a:lnTo>
                    <a:pt x="62" y="109"/>
                  </a:lnTo>
                  <a:lnTo>
                    <a:pt x="72" y="104"/>
                  </a:lnTo>
                  <a:lnTo>
                    <a:pt x="88" y="99"/>
                  </a:lnTo>
                  <a:lnTo>
                    <a:pt x="98" y="83"/>
                  </a:lnTo>
                  <a:lnTo>
                    <a:pt x="103" y="73"/>
                  </a:lnTo>
                  <a:lnTo>
                    <a:pt x="109" y="62"/>
                  </a:lnTo>
                  <a:lnTo>
                    <a:pt x="109" y="47"/>
                  </a:lnTo>
                  <a:lnTo>
                    <a:pt x="103" y="36"/>
                  </a:lnTo>
                  <a:lnTo>
                    <a:pt x="98" y="26"/>
                  </a:lnTo>
                  <a:lnTo>
                    <a:pt x="98" y="21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rgbClr val="FFFFFF"/>
              </a:bgClr>
            </a:pattFill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4969" name="Freeform 9" descr="Wide upward diagonal"/>
            <p:cNvSpPr>
              <a:spLocks/>
            </p:cNvSpPr>
            <p:nvPr/>
          </p:nvSpPr>
          <p:spPr bwMode="auto">
            <a:xfrm>
              <a:off x="2088" y="2055"/>
              <a:ext cx="200" cy="20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73"/>
                </a:cxn>
                <a:cxn ang="0">
                  <a:pos x="6" y="73"/>
                </a:cxn>
                <a:cxn ang="0">
                  <a:pos x="11" y="83"/>
                </a:cxn>
                <a:cxn ang="0">
                  <a:pos x="16" y="93"/>
                </a:cxn>
                <a:cxn ang="0">
                  <a:pos x="21" y="99"/>
                </a:cxn>
                <a:cxn ang="0">
                  <a:pos x="26" y="104"/>
                </a:cxn>
                <a:cxn ang="0">
                  <a:pos x="42" y="109"/>
                </a:cxn>
                <a:cxn ang="0">
                  <a:pos x="52" y="109"/>
                </a:cxn>
                <a:cxn ang="0">
                  <a:pos x="63" y="109"/>
                </a:cxn>
                <a:cxn ang="0">
                  <a:pos x="78" y="104"/>
                </a:cxn>
                <a:cxn ang="0">
                  <a:pos x="89" y="99"/>
                </a:cxn>
                <a:cxn ang="0">
                  <a:pos x="99" y="83"/>
                </a:cxn>
                <a:cxn ang="0">
                  <a:pos x="104" y="73"/>
                </a:cxn>
                <a:cxn ang="0">
                  <a:pos x="109" y="62"/>
                </a:cxn>
                <a:cxn ang="0">
                  <a:pos x="109" y="47"/>
                </a:cxn>
                <a:cxn ang="0">
                  <a:pos x="104" y="36"/>
                </a:cxn>
                <a:cxn ang="0">
                  <a:pos x="99" y="26"/>
                </a:cxn>
                <a:cxn ang="0">
                  <a:pos x="89" y="11"/>
                </a:cxn>
                <a:cxn ang="0">
                  <a:pos x="78" y="5"/>
                </a:cxn>
                <a:cxn ang="0">
                  <a:pos x="63" y="0"/>
                </a:cxn>
                <a:cxn ang="0">
                  <a:pos x="52" y="0"/>
                </a:cxn>
                <a:cxn ang="0">
                  <a:pos x="42" y="0"/>
                </a:cxn>
                <a:cxn ang="0">
                  <a:pos x="26" y="5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1" y="26"/>
                </a:cxn>
                <a:cxn ang="0">
                  <a:pos x="6" y="36"/>
                </a:cxn>
                <a:cxn ang="0">
                  <a:pos x="0" y="36"/>
                </a:cxn>
              </a:cxnLst>
              <a:rect l="0" t="0" r="r" b="b"/>
              <a:pathLst>
                <a:path w="109" h="109">
                  <a:moveTo>
                    <a:pt x="0" y="36"/>
                  </a:moveTo>
                  <a:lnTo>
                    <a:pt x="0" y="73"/>
                  </a:lnTo>
                  <a:lnTo>
                    <a:pt x="6" y="73"/>
                  </a:lnTo>
                  <a:lnTo>
                    <a:pt x="11" y="83"/>
                  </a:lnTo>
                  <a:lnTo>
                    <a:pt x="16" y="93"/>
                  </a:lnTo>
                  <a:lnTo>
                    <a:pt x="21" y="99"/>
                  </a:lnTo>
                  <a:lnTo>
                    <a:pt x="26" y="104"/>
                  </a:lnTo>
                  <a:lnTo>
                    <a:pt x="42" y="109"/>
                  </a:lnTo>
                  <a:lnTo>
                    <a:pt x="52" y="109"/>
                  </a:lnTo>
                  <a:lnTo>
                    <a:pt x="63" y="109"/>
                  </a:lnTo>
                  <a:lnTo>
                    <a:pt x="78" y="104"/>
                  </a:lnTo>
                  <a:lnTo>
                    <a:pt x="89" y="99"/>
                  </a:lnTo>
                  <a:lnTo>
                    <a:pt x="99" y="83"/>
                  </a:lnTo>
                  <a:lnTo>
                    <a:pt x="104" y="73"/>
                  </a:lnTo>
                  <a:lnTo>
                    <a:pt x="109" y="62"/>
                  </a:lnTo>
                  <a:lnTo>
                    <a:pt x="109" y="47"/>
                  </a:lnTo>
                  <a:lnTo>
                    <a:pt x="104" y="36"/>
                  </a:lnTo>
                  <a:lnTo>
                    <a:pt x="99" y="26"/>
                  </a:lnTo>
                  <a:lnTo>
                    <a:pt x="89" y="11"/>
                  </a:lnTo>
                  <a:lnTo>
                    <a:pt x="78" y="5"/>
                  </a:lnTo>
                  <a:lnTo>
                    <a:pt x="63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26" y="5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1" y="26"/>
                  </a:lnTo>
                  <a:lnTo>
                    <a:pt x="6" y="36"/>
                  </a:lnTo>
                  <a:lnTo>
                    <a:pt x="0" y="36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rgbClr val="FFFFFF"/>
              </a:bgClr>
            </a:pattFill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04970" name="Freeform 10"/>
          <p:cNvSpPr>
            <a:spLocks/>
          </p:cNvSpPr>
          <p:nvPr/>
        </p:nvSpPr>
        <p:spPr bwMode="auto">
          <a:xfrm>
            <a:off x="4148138" y="1797050"/>
            <a:ext cx="3624262" cy="1527175"/>
          </a:xfrm>
          <a:custGeom>
            <a:avLst/>
            <a:gdLst/>
            <a:ahLst/>
            <a:cxnLst>
              <a:cxn ang="0">
                <a:pos x="1238" y="503"/>
              </a:cxn>
              <a:cxn ang="0">
                <a:pos x="1228" y="472"/>
              </a:cxn>
              <a:cxn ang="0">
                <a:pos x="1218" y="441"/>
              </a:cxn>
              <a:cxn ang="0">
                <a:pos x="1202" y="415"/>
              </a:cxn>
              <a:cxn ang="0">
                <a:pos x="1187" y="389"/>
              </a:cxn>
              <a:cxn ang="0">
                <a:pos x="1166" y="368"/>
              </a:cxn>
              <a:cxn ang="0">
                <a:pos x="1145" y="348"/>
              </a:cxn>
              <a:cxn ang="0">
                <a:pos x="1124" y="332"/>
              </a:cxn>
              <a:cxn ang="0">
                <a:pos x="1093" y="306"/>
              </a:cxn>
              <a:cxn ang="0">
                <a:pos x="1067" y="291"/>
              </a:cxn>
              <a:cxn ang="0">
                <a:pos x="1031" y="275"/>
              </a:cxn>
              <a:cxn ang="0">
                <a:pos x="995" y="259"/>
              </a:cxn>
              <a:cxn ang="0">
                <a:pos x="969" y="249"/>
              </a:cxn>
              <a:cxn ang="0">
                <a:pos x="933" y="234"/>
              </a:cxn>
              <a:cxn ang="0">
                <a:pos x="907" y="223"/>
              </a:cxn>
              <a:cxn ang="0">
                <a:pos x="870" y="213"/>
              </a:cxn>
              <a:cxn ang="0">
                <a:pos x="834" y="197"/>
              </a:cxn>
              <a:cxn ang="0">
                <a:pos x="798" y="187"/>
              </a:cxn>
              <a:cxn ang="0">
                <a:pos x="772" y="177"/>
              </a:cxn>
              <a:cxn ang="0">
                <a:pos x="736" y="161"/>
              </a:cxn>
              <a:cxn ang="0">
                <a:pos x="715" y="151"/>
              </a:cxn>
              <a:cxn ang="0">
                <a:pos x="689" y="140"/>
              </a:cxn>
              <a:cxn ang="0">
                <a:pos x="653" y="125"/>
              </a:cxn>
              <a:cxn ang="0">
                <a:pos x="627" y="114"/>
              </a:cxn>
              <a:cxn ang="0">
                <a:pos x="590" y="99"/>
              </a:cxn>
              <a:cxn ang="0">
                <a:pos x="565" y="88"/>
              </a:cxn>
              <a:cxn ang="0">
                <a:pos x="528" y="73"/>
              </a:cxn>
              <a:cxn ang="0">
                <a:pos x="502" y="62"/>
              </a:cxn>
              <a:cxn ang="0">
                <a:pos x="466" y="52"/>
              </a:cxn>
              <a:cxn ang="0">
                <a:pos x="430" y="42"/>
              </a:cxn>
              <a:cxn ang="0">
                <a:pos x="404" y="31"/>
              </a:cxn>
              <a:cxn ang="0">
                <a:pos x="368" y="21"/>
              </a:cxn>
              <a:cxn ang="0">
                <a:pos x="331" y="16"/>
              </a:cxn>
              <a:cxn ang="0">
                <a:pos x="300" y="11"/>
              </a:cxn>
              <a:cxn ang="0">
                <a:pos x="269" y="5"/>
              </a:cxn>
              <a:cxn ang="0">
                <a:pos x="233" y="5"/>
              </a:cxn>
              <a:cxn ang="0">
                <a:pos x="196" y="0"/>
              </a:cxn>
              <a:cxn ang="0">
                <a:pos x="160" y="0"/>
              </a:cxn>
              <a:cxn ang="0">
                <a:pos x="124" y="5"/>
              </a:cxn>
              <a:cxn ang="0">
                <a:pos x="88" y="5"/>
              </a:cxn>
              <a:cxn ang="0">
                <a:pos x="62" y="11"/>
              </a:cxn>
              <a:cxn ang="0">
                <a:pos x="25" y="21"/>
              </a:cxn>
            </a:cxnLst>
            <a:rect l="0" t="0" r="r" b="b"/>
            <a:pathLst>
              <a:path w="1244" h="524">
                <a:moveTo>
                  <a:pt x="1244" y="524"/>
                </a:moveTo>
                <a:lnTo>
                  <a:pt x="1238" y="514"/>
                </a:lnTo>
                <a:lnTo>
                  <a:pt x="1238" y="503"/>
                </a:lnTo>
                <a:lnTo>
                  <a:pt x="1233" y="488"/>
                </a:lnTo>
                <a:lnTo>
                  <a:pt x="1233" y="477"/>
                </a:lnTo>
                <a:lnTo>
                  <a:pt x="1228" y="472"/>
                </a:lnTo>
                <a:lnTo>
                  <a:pt x="1228" y="467"/>
                </a:lnTo>
                <a:lnTo>
                  <a:pt x="1223" y="451"/>
                </a:lnTo>
                <a:lnTo>
                  <a:pt x="1218" y="441"/>
                </a:lnTo>
                <a:lnTo>
                  <a:pt x="1207" y="431"/>
                </a:lnTo>
                <a:lnTo>
                  <a:pt x="1202" y="420"/>
                </a:lnTo>
                <a:lnTo>
                  <a:pt x="1202" y="415"/>
                </a:lnTo>
                <a:lnTo>
                  <a:pt x="1197" y="405"/>
                </a:lnTo>
                <a:lnTo>
                  <a:pt x="1192" y="399"/>
                </a:lnTo>
                <a:lnTo>
                  <a:pt x="1187" y="389"/>
                </a:lnTo>
                <a:lnTo>
                  <a:pt x="1181" y="384"/>
                </a:lnTo>
                <a:lnTo>
                  <a:pt x="1176" y="379"/>
                </a:lnTo>
                <a:lnTo>
                  <a:pt x="1166" y="368"/>
                </a:lnTo>
                <a:lnTo>
                  <a:pt x="1155" y="358"/>
                </a:lnTo>
                <a:lnTo>
                  <a:pt x="1150" y="353"/>
                </a:lnTo>
                <a:lnTo>
                  <a:pt x="1145" y="348"/>
                </a:lnTo>
                <a:lnTo>
                  <a:pt x="1140" y="342"/>
                </a:lnTo>
                <a:lnTo>
                  <a:pt x="1130" y="337"/>
                </a:lnTo>
                <a:lnTo>
                  <a:pt x="1124" y="332"/>
                </a:lnTo>
                <a:lnTo>
                  <a:pt x="1119" y="327"/>
                </a:lnTo>
                <a:lnTo>
                  <a:pt x="1104" y="317"/>
                </a:lnTo>
                <a:lnTo>
                  <a:pt x="1093" y="306"/>
                </a:lnTo>
                <a:lnTo>
                  <a:pt x="1088" y="306"/>
                </a:lnTo>
                <a:lnTo>
                  <a:pt x="1083" y="301"/>
                </a:lnTo>
                <a:lnTo>
                  <a:pt x="1067" y="291"/>
                </a:lnTo>
                <a:lnTo>
                  <a:pt x="1057" y="285"/>
                </a:lnTo>
                <a:lnTo>
                  <a:pt x="1047" y="280"/>
                </a:lnTo>
                <a:lnTo>
                  <a:pt x="1031" y="275"/>
                </a:lnTo>
                <a:lnTo>
                  <a:pt x="1021" y="270"/>
                </a:lnTo>
                <a:lnTo>
                  <a:pt x="1005" y="265"/>
                </a:lnTo>
                <a:lnTo>
                  <a:pt x="995" y="259"/>
                </a:lnTo>
                <a:lnTo>
                  <a:pt x="995" y="254"/>
                </a:lnTo>
                <a:lnTo>
                  <a:pt x="984" y="254"/>
                </a:lnTo>
                <a:lnTo>
                  <a:pt x="969" y="249"/>
                </a:lnTo>
                <a:lnTo>
                  <a:pt x="958" y="244"/>
                </a:lnTo>
                <a:lnTo>
                  <a:pt x="948" y="239"/>
                </a:lnTo>
                <a:lnTo>
                  <a:pt x="933" y="234"/>
                </a:lnTo>
                <a:lnTo>
                  <a:pt x="927" y="234"/>
                </a:lnTo>
                <a:lnTo>
                  <a:pt x="922" y="228"/>
                </a:lnTo>
                <a:lnTo>
                  <a:pt x="907" y="223"/>
                </a:lnTo>
                <a:lnTo>
                  <a:pt x="896" y="218"/>
                </a:lnTo>
                <a:lnTo>
                  <a:pt x="886" y="218"/>
                </a:lnTo>
                <a:lnTo>
                  <a:pt x="870" y="213"/>
                </a:lnTo>
                <a:lnTo>
                  <a:pt x="860" y="208"/>
                </a:lnTo>
                <a:lnTo>
                  <a:pt x="850" y="202"/>
                </a:lnTo>
                <a:lnTo>
                  <a:pt x="834" y="197"/>
                </a:lnTo>
                <a:lnTo>
                  <a:pt x="824" y="192"/>
                </a:lnTo>
                <a:lnTo>
                  <a:pt x="813" y="187"/>
                </a:lnTo>
                <a:lnTo>
                  <a:pt x="798" y="187"/>
                </a:lnTo>
                <a:lnTo>
                  <a:pt x="793" y="182"/>
                </a:lnTo>
                <a:lnTo>
                  <a:pt x="787" y="182"/>
                </a:lnTo>
                <a:lnTo>
                  <a:pt x="772" y="177"/>
                </a:lnTo>
                <a:lnTo>
                  <a:pt x="761" y="171"/>
                </a:lnTo>
                <a:lnTo>
                  <a:pt x="751" y="166"/>
                </a:lnTo>
                <a:lnTo>
                  <a:pt x="736" y="161"/>
                </a:lnTo>
                <a:lnTo>
                  <a:pt x="730" y="156"/>
                </a:lnTo>
                <a:lnTo>
                  <a:pt x="725" y="156"/>
                </a:lnTo>
                <a:lnTo>
                  <a:pt x="715" y="151"/>
                </a:lnTo>
                <a:lnTo>
                  <a:pt x="704" y="145"/>
                </a:lnTo>
                <a:lnTo>
                  <a:pt x="699" y="145"/>
                </a:lnTo>
                <a:lnTo>
                  <a:pt x="689" y="140"/>
                </a:lnTo>
                <a:lnTo>
                  <a:pt x="673" y="135"/>
                </a:lnTo>
                <a:lnTo>
                  <a:pt x="663" y="130"/>
                </a:lnTo>
                <a:lnTo>
                  <a:pt x="653" y="125"/>
                </a:lnTo>
                <a:lnTo>
                  <a:pt x="642" y="120"/>
                </a:lnTo>
                <a:lnTo>
                  <a:pt x="637" y="120"/>
                </a:lnTo>
                <a:lnTo>
                  <a:pt x="627" y="114"/>
                </a:lnTo>
                <a:lnTo>
                  <a:pt x="616" y="109"/>
                </a:lnTo>
                <a:lnTo>
                  <a:pt x="601" y="104"/>
                </a:lnTo>
                <a:lnTo>
                  <a:pt x="590" y="99"/>
                </a:lnTo>
                <a:lnTo>
                  <a:pt x="585" y="99"/>
                </a:lnTo>
                <a:lnTo>
                  <a:pt x="575" y="94"/>
                </a:lnTo>
                <a:lnTo>
                  <a:pt x="565" y="88"/>
                </a:lnTo>
                <a:lnTo>
                  <a:pt x="554" y="83"/>
                </a:lnTo>
                <a:lnTo>
                  <a:pt x="539" y="78"/>
                </a:lnTo>
                <a:lnTo>
                  <a:pt x="528" y="73"/>
                </a:lnTo>
                <a:lnTo>
                  <a:pt x="523" y="73"/>
                </a:lnTo>
                <a:lnTo>
                  <a:pt x="518" y="68"/>
                </a:lnTo>
                <a:lnTo>
                  <a:pt x="502" y="62"/>
                </a:lnTo>
                <a:lnTo>
                  <a:pt x="492" y="57"/>
                </a:lnTo>
                <a:lnTo>
                  <a:pt x="476" y="57"/>
                </a:lnTo>
                <a:lnTo>
                  <a:pt x="466" y="52"/>
                </a:lnTo>
                <a:lnTo>
                  <a:pt x="456" y="47"/>
                </a:lnTo>
                <a:lnTo>
                  <a:pt x="440" y="42"/>
                </a:lnTo>
                <a:lnTo>
                  <a:pt x="430" y="42"/>
                </a:lnTo>
                <a:lnTo>
                  <a:pt x="419" y="37"/>
                </a:lnTo>
                <a:lnTo>
                  <a:pt x="414" y="37"/>
                </a:lnTo>
                <a:lnTo>
                  <a:pt x="404" y="31"/>
                </a:lnTo>
                <a:lnTo>
                  <a:pt x="393" y="31"/>
                </a:lnTo>
                <a:lnTo>
                  <a:pt x="378" y="26"/>
                </a:lnTo>
                <a:lnTo>
                  <a:pt x="368" y="21"/>
                </a:lnTo>
                <a:lnTo>
                  <a:pt x="357" y="21"/>
                </a:lnTo>
                <a:lnTo>
                  <a:pt x="342" y="16"/>
                </a:lnTo>
                <a:lnTo>
                  <a:pt x="331" y="16"/>
                </a:lnTo>
                <a:lnTo>
                  <a:pt x="321" y="16"/>
                </a:lnTo>
                <a:lnTo>
                  <a:pt x="305" y="11"/>
                </a:lnTo>
                <a:lnTo>
                  <a:pt x="300" y="11"/>
                </a:lnTo>
                <a:lnTo>
                  <a:pt x="295" y="11"/>
                </a:lnTo>
                <a:lnTo>
                  <a:pt x="285" y="5"/>
                </a:lnTo>
                <a:lnTo>
                  <a:pt x="269" y="5"/>
                </a:lnTo>
                <a:lnTo>
                  <a:pt x="259" y="5"/>
                </a:lnTo>
                <a:lnTo>
                  <a:pt x="243" y="5"/>
                </a:lnTo>
                <a:lnTo>
                  <a:pt x="233" y="5"/>
                </a:lnTo>
                <a:lnTo>
                  <a:pt x="222" y="0"/>
                </a:lnTo>
                <a:lnTo>
                  <a:pt x="207" y="0"/>
                </a:lnTo>
                <a:lnTo>
                  <a:pt x="196" y="0"/>
                </a:lnTo>
                <a:lnTo>
                  <a:pt x="186" y="0"/>
                </a:lnTo>
                <a:lnTo>
                  <a:pt x="171" y="0"/>
                </a:lnTo>
                <a:lnTo>
                  <a:pt x="160" y="0"/>
                </a:lnTo>
                <a:lnTo>
                  <a:pt x="145" y="0"/>
                </a:lnTo>
                <a:lnTo>
                  <a:pt x="134" y="0"/>
                </a:lnTo>
                <a:lnTo>
                  <a:pt x="124" y="5"/>
                </a:lnTo>
                <a:lnTo>
                  <a:pt x="108" y="5"/>
                </a:lnTo>
                <a:lnTo>
                  <a:pt x="98" y="5"/>
                </a:lnTo>
                <a:lnTo>
                  <a:pt x="88" y="5"/>
                </a:lnTo>
                <a:lnTo>
                  <a:pt x="72" y="11"/>
                </a:lnTo>
                <a:lnTo>
                  <a:pt x="67" y="11"/>
                </a:lnTo>
                <a:lnTo>
                  <a:pt x="62" y="11"/>
                </a:lnTo>
                <a:lnTo>
                  <a:pt x="46" y="16"/>
                </a:lnTo>
                <a:lnTo>
                  <a:pt x="36" y="16"/>
                </a:lnTo>
                <a:lnTo>
                  <a:pt x="25" y="21"/>
                </a:lnTo>
                <a:lnTo>
                  <a:pt x="10" y="21"/>
                </a:lnTo>
                <a:lnTo>
                  <a:pt x="0" y="26"/>
                </a:lnTo>
              </a:path>
            </a:pathLst>
          </a:custGeom>
          <a:noFill/>
          <a:ln w="38100" cmpd="sng">
            <a:solidFill>
              <a:srgbClr val="99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4971" name="Freeform 11"/>
          <p:cNvSpPr>
            <a:spLocks/>
          </p:cNvSpPr>
          <p:nvPr/>
        </p:nvSpPr>
        <p:spPr bwMode="auto">
          <a:xfrm>
            <a:off x="2924175" y="1873250"/>
            <a:ext cx="1223963" cy="3068638"/>
          </a:xfrm>
          <a:custGeom>
            <a:avLst/>
            <a:gdLst/>
            <a:ahLst/>
            <a:cxnLst>
              <a:cxn ang="0">
                <a:pos x="394" y="5"/>
              </a:cxn>
              <a:cxn ang="0">
                <a:pos x="368" y="16"/>
              </a:cxn>
              <a:cxn ang="0">
                <a:pos x="331" y="31"/>
              </a:cxn>
              <a:cxn ang="0">
                <a:pos x="311" y="42"/>
              </a:cxn>
              <a:cxn ang="0">
                <a:pos x="285" y="57"/>
              </a:cxn>
              <a:cxn ang="0">
                <a:pos x="259" y="73"/>
              </a:cxn>
              <a:cxn ang="0">
                <a:pos x="233" y="88"/>
              </a:cxn>
              <a:cxn ang="0">
                <a:pos x="207" y="109"/>
              </a:cxn>
              <a:cxn ang="0">
                <a:pos x="186" y="125"/>
              </a:cxn>
              <a:cxn ang="0">
                <a:pos x="166" y="145"/>
              </a:cxn>
              <a:cxn ang="0">
                <a:pos x="150" y="161"/>
              </a:cxn>
              <a:cxn ang="0">
                <a:pos x="129" y="182"/>
              </a:cxn>
              <a:cxn ang="0">
                <a:pos x="114" y="202"/>
              </a:cxn>
              <a:cxn ang="0">
                <a:pos x="93" y="228"/>
              </a:cxn>
              <a:cxn ang="0">
                <a:pos x="77" y="254"/>
              </a:cxn>
              <a:cxn ang="0">
                <a:pos x="62" y="280"/>
              </a:cxn>
              <a:cxn ang="0">
                <a:pos x="46" y="316"/>
              </a:cxn>
              <a:cxn ang="0">
                <a:pos x="36" y="342"/>
              </a:cxn>
              <a:cxn ang="0">
                <a:pos x="26" y="368"/>
              </a:cxn>
              <a:cxn ang="0">
                <a:pos x="15" y="405"/>
              </a:cxn>
              <a:cxn ang="0">
                <a:pos x="10" y="441"/>
              </a:cxn>
              <a:cxn ang="0">
                <a:pos x="0" y="488"/>
              </a:cxn>
              <a:cxn ang="0">
                <a:pos x="5" y="612"/>
              </a:cxn>
              <a:cxn ang="0">
                <a:pos x="15" y="648"/>
              </a:cxn>
              <a:cxn ang="0">
                <a:pos x="20" y="684"/>
              </a:cxn>
              <a:cxn ang="0">
                <a:pos x="31" y="710"/>
              </a:cxn>
              <a:cxn ang="0">
                <a:pos x="41" y="736"/>
              </a:cxn>
              <a:cxn ang="0">
                <a:pos x="57" y="773"/>
              </a:cxn>
              <a:cxn ang="0">
                <a:pos x="77" y="804"/>
              </a:cxn>
              <a:cxn ang="0">
                <a:pos x="88" y="824"/>
              </a:cxn>
              <a:cxn ang="0">
                <a:pos x="108" y="856"/>
              </a:cxn>
              <a:cxn ang="0">
                <a:pos x="124" y="876"/>
              </a:cxn>
              <a:cxn ang="0">
                <a:pos x="140" y="892"/>
              </a:cxn>
              <a:cxn ang="0">
                <a:pos x="160" y="913"/>
              </a:cxn>
              <a:cxn ang="0">
                <a:pos x="176" y="933"/>
              </a:cxn>
              <a:cxn ang="0">
                <a:pos x="197" y="949"/>
              </a:cxn>
              <a:cxn ang="0">
                <a:pos x="223" y="970"/>
              </a:cxn>
              <a:cxn ang="0">
                <a:pos x="248" y="985"/>
              </a:cxn>
              <a:cxn ang="0">
                <a:pos x="269" y="1001"/>
              </a:cxn>
              <a:cxn ang="0">
                <a:pos x="300" y="1016"/>
              </a:cxn>
              <a:cxn ang="0">
                <a:pos x="326" y="1032"/>
              </a:cxn>
              <a:cxn ang="0">
                <a:pos x="357" y="1042"/>
              </a:cxn>
            </a:cxnLst>
            <a:rect l="0" t="0" r="r" b="b"/>
            <a:pathLst>
              <a:path w="420" h="1053">
                <a:moveTo>
                  <a:pt x="420" y="0"/>
                </a:moveTo>
                <a:lnTo>
                  <a:pt x="409" y="5"/>
                </a:lnTo>
                <a:lnTo>
                  <a:pt x="394" y="5"/>
                </a:lnTo>
                <a:lnTo>
                  <a:pt x="388" y="11"/>
                </a:lnTo>
                <a:lnTo>
                  <a:pt x="383" y="11"/>
                </a:lnTo>
                <a:lnTo>
                  <a:pt x="368" y="16"/>
                </a:lnTo>
                <a:lnTo>
                  <a:pt x="357" y="21"/>
                </a:lnTo>
                <a:lnTo>
                  <a:pt x="347" y="26"/>
                </a:lnTo>
                <a:lnTo>
                  <a:pt x="331" y="31"/>
                </a:lnTo>
                <a:lnTo>
                  <a:pt x="326" y="31"/>
                </a:lnTo>
                <a:lnTo>
                  <a:pt x="321" y="36"/>
                </a:lnTo>
                <a:lnTo>
                  <a:pt x="311" y="42"/>
                </a:lnTo>
                <a:lnTo>
                  <a:pt x="300" y="47"/>
                </a:lnTo>
                <a:lnTo>
                  <a:pt x="295" y="47"/>
                </a:lnTo>
                <a:lnTo>
                  <a:pt x="285" y="57"/>
                </a:lnTo>
                <a:lnTo>
                  <a:pt x="280" y="57"/>
                </a:lnTo>
                <a:lnTo>
                  <a:pt x="269" y="62"/>
                </a:lnTo>
                <a:lnTo>
                  <a:pt x="259" y="73"/>
                </a:lnTo>
                <a:lnTo>
                  <a:pt x="248" y="78"/>
                </a:lnTo>
                <a:lnTo>
                  <a:pt x="238" y="83"/>
                </a:lnTo>
                <a:lnTo>
                  <a:pt x="233" y="88"/>
                </a:lnTo>
                <a:lnTo>
                  <a:pt x="223" y="94"/>
                </a:lnTo>
                <a:lnTo>
                  <a:pt x="212" y="104"/>
                </a:lnTo>
                <a:lnTo>
                  <a:pt x="207" y="109"/>
                </a:lnTo>
                <a:lnTo>
                  <a:pt x="197" y="114"/>
                </a:lnTo>
                <a:lnTo>
                  <a:pt x="191" y="119"/>
                </a:lnTo>
                <a:lnTo>
                  <a:pt x="186" y="125"/>
                </a:lnTo>
                <a:lnTo>
                  <a:pt x="176" y="130"/>
                </a:lnTo>
                <a:lnTo>
                  <a:pt x="176" y="135"/>
                </a:lnTo>
                <a:lnTo>
                  <a:pt x="166" y="145"/>
                </a:lnTo>
                <a:lnTo>
                  <a:pt x="160" y="151"/>
                </a:lnTo>
                <a:lnTo>
                  <a:pt x="155" y="156"/>
                </a:lnTo>
                <a:lnTo>
                  <a:pt x="150" y="161"/>
                </a:lnTo>
                <a:lnTo>
                  <a:pt x="140" y="171"/>
                </a:lnTo>
                <a:lnTo>
                  <a:pt x="134" y="176"/>
                </a:lnTo>
                <a:lnTo>
                  <a:pt x="129" y="182"/>
                </a:lnTo>
                <a:lnTo>
                  <a:pt x="124" y="187"/>
                </a:lnTo>
                <a:lnTo>
                  <a:pt x="119" y="192"/>
                </a:lnTo>
                <a:lnTo>
                  <a:pt x="114" y="202"/>
                </a:lnTo>
                <a:lnTo>
                  <a:pt x="108" y="208"/>
                </a:lnTo>
                <a:lnTo>
                  <a:pt x="98" y="218"/>
                </a:lnTo>
                <a:lnTo>
                  <a:pt x="93" y="228"/>
                </a:lnTo>
                <a:lnTo>
                  <a:pt x="88" y="239"/>
                </a:lnTo>
                <a:lnTo>
                  <a:pt x="83" y="244"/>
                </a:lnTo>
                <a:lnTo>
                  <a:pt x="77" y="254"/>
                </a:lnTo>
                <a:lnTo>
                  <a:pt x="77" y="259"/>
                </a:lnTo>
                <a:lnTo>
                  <a:pt x="72" y="270"/>
                </a:lnTo>
                <a:lnTo>
                  <a:pt x="62" y="280"/>
                </a:lnTo>
                <a:lnTo>
                  <a:pt x="57" y="291"/>
                </a:lnTo>
                <a:lnTo>
                  <a:pt x="51" y="306"/>
                </a:lnTo>
                <a:lnTo>
                  <a:pt x="46" y="316"/>
                </a:lnTo>
                <a:lnTo>
                  <a:pt x="41" y="327"/>
                </a:lnTo>
                <a:lnTo>
                  <a:pt x="36" y="332"/>
                </a:lnTo>
                <a:lnTo>
                  <a:pt x="36" y="342"/>
                </a:lnTo>
                <a:lnTo>
                  <a:pt x="31" y="353"/>
                </a:lnTo>
                <a:lnTo>
                  <a:pt x="26" y="363"/>
                </a:lnTo>
                <a:lnTo>
                  <a:pt x="26" y="368"/>
                </a:lnTo>
                <a:lnTo>
                  <a:pt x="20" y="379"/>
                </a:lnTo>
                <a:lnTo>
                  <a:pt x="20" y="389"/>
                </a:lnTo>
                <a:lnTo>
                  <a:pt x="15" y="405"/>
                </a:lnTo>
                <a:lnTo>
                  <a:pt x="15" y="415"/>
                </a:lnTo>
                <a:lnTo>
                  <a:pt x="10" y="425"/>
                </a:lnTo>
                <a:lnTo>
                  <a:pt x="10" y="441"/>
                </a:lnTo>
                <a:lnTo>
                  <a:pt x="5" y="451"/>
                </a:lnTo>
                <a:lnTo>
                  <a:pt x="5" y="477"/>
                </a:lnTo>
                <a:lnTo>
                  <a:pt x="0" y="488"/>
                </a:lnTo>
                <a:lnTo>
                  <a:pt x="0" y="576"/>
                </a:lnTo>
                <a:lnTo>
                  <a:pt x="5" y="586"/>
                </a:lnTo>
                <a:lnTo>
                  <a:pt x="5" y="612"/>
                </a:lnTo>
                <a:lnTo>
                  <a:pt x="10" y="622"/>
                </a:lnTo>
                <a:lnTo>
                  <a:pt x="10" y="638"/>
                </a:lnTo>
                <a:lnTo>
                  <a:pt x="15" y="648"/>
                </a:lnTo>
                <a:lnTo>
                  <a:pt x="15" y="659"/>
                </a:lnTo>
                <a:lnTo>
                  <a:pt x="20" y="674"/>
                </a:lnTo>
                <a:lnTo>
                  <a:pt x="20" y="684"/>
                </a:lnTo>
                <a:lnTo>
                  <a:pt x="26" y="695"/>
                </a:lnTo>
                <a:lnTo>
                  <a:pt x="26" y="700"/>
                </a:lnTo>
                <a:lnTo>
                  <a:pt x="31" y="710"/>
                </a:lnTo>
                <a:lnTo>
                  <a:pt x="36" y="721"/>
                </a:lnTo>
                <a:lnTo>
                  <a:pt x="36" y="731"/>
                </a:lnTo>
                <a:lnTo>
                  <a:pt x="41" y="736"/>
                </a:lnTo>
                <a:lnTo>
                  <a:pt x="46" y="747"/>
                </a:lnTo>
                <a:lnTo>
                  <a:pt x="51" y="757"/>
                </a:lnTo>
                <a:lnTo>
                  <a:pt x="57" y="773"/>
                </a:lnTo>
                <a:lnTo>
                  <a:pt x="62" y="783"/>
                </a:lnTo>
                <a:lnTo>
                  <a:pt x="72" y="793"/>
                </a:lnTo>
                <a:lnTo>
                  <a:pt x="77" y="804"/>
                </a:lnTo>
                <a:lnTo>
                  <a:pt x="77" y="809"/>
                </a:lnTo>
                <a:lnTo>
                  <a:pt x="83" y="819"/>
                </a:lnTo>
                <a:lnTo>
                  <a:pt x="88" y="824"/>
                </a:lnTo>
                <a:lnTo>
                  <a:pt x="93" y="835"/>
                </a:lnTo>
                <a:lnTo>
                  <a:pt x="103" y="845"/>
                </a:lnTo>
                <a:lnTo>
                  <a:pt x="108" y="856"/>
                </a:lnTo>
                <a:lnTo>
                  <a:pt x="114" y="861"/>
                </a:lnTo>
                <a:lnTo>
                  <a:pt x="119" y="871"/>
                </a:lnTo>
                <a:lnTo>
                  <a:pt x="124" y="876"/>
                </a:lnTo>
                <a:lnTo>
                  <a:pt x="129" y="881"/>
                </a:lnTo>
                <a:lnTo>
                  <a:pt x="134" y="887"/>
                </a:lnTo>
                <a:lnTo>
                  <a:pt x="140" y="892"/>
                </a:lnTo>
                <a:lnTo>
                  <a:pt x="150" y="902"/>
                </a:lnTo>
                <a:lnTo>
                  <a:pt x="155" y="907"/>
                </a:lnTo>
                <a:lnTo>
                  <a:pt x="160" y="913"/>
                </a:lnTo>
                <a:lnTo>
                  <a:pt x="166" y="918"/>
                </a:lnTo>
                <a:lnTo>
                  <a:pt x="176" y="928"/>
                </a:lnTo>
                <a:lnTo>
                  <a:pt x="176" y="933"/>
                </a:lnTo>
                <a:lnTo>
                  <a:pt x="186" y="939"/>
                </a:lnTo>
                <a:lnTo>
                  <a:pt x="191" y="944"/>
                </a:lnTo>
                <a:lnTo>
                  <a:pt x="197" y="949"/>
                </a:lnTo>
                <a:lnTo>
                  <a:pt x="207" y="954"/>
                </a:lnTo>
                <a:lnTo>
                  <a:pt x="212" y="959"/>
                </a:lnTo>
                <a:lnTo>
                  <a:pt x="223" y="970"/>
                </a:lnTo>
                <a:lnTo>
                  <a:pt x="233" y="975"/>
                </a:lnTo>
                <a:lnTo>
                  <a:pt x="238" y="980"/>
                </a:lnTo>
                <a:lnTo>
                  <a:pt x="248" y="985"/>
                </a:lnTo>
                <a:lnTo>
                  <a:pt x="259" y="990"/>
                </a:lnTo>
                <a:lnTo>
                  <a:pt x="259" y="996"/>
                </a:lnTo>
                <a:lnTo>
                  <a:pt x="269" y="1001"/>
                </a:lnTo>
                <a:lnTo>
                  <a:pt x="285" y="1006"/>
                </a:lnTo>
                <a:lnTo>
                  <a:pt x="295" y="1016"/>
                </a:lnTo>
                <a:lnTo>
                  <a:pt x="300" y="1016"/>
                </a:lnTo>
                <a:lnTo>
                  <a:pt x="311" y="1021"/>
                </a:lnTo>
                <a:lnTo>
                  <a:pt x="321" y="1027"/>
                </a:lnTo>
                <a:lnTo>
                  <a:pt x="326" y="1032"/>
                </a:lnTo>
                <a:lnTo>
                  <a:pt x="331" y="1032"/>
                </a:lnTo>
                <a:lnTo>
                  <a:pt x="347" y="1037"/>
                </a:lnTo>
                <a:lnTo>
                  <a:pt x="357" y="1042"/>
                </a:lnTo>
                <a:lnTo>
                  <a:pt x="368" y="1047"/>
                </a:lnTo>
                <a:lnTo>
                  <a:pt x="383" y="1053"/>
                </a:lnTo>
              </a:path>
            </a:pathLst>
          </a:custGeom>
          <a:noFill/>
          <a:ln w="38100" cmpd="sng">
            <a:solidFill>
              <a:srgbClr val="99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4972" name="Freeform 12"/>
          <p:cNvSpPr>
            <a:spLocks/>
          </p:cNvSpPr>
          <p:nvPr/>
        </p:nvSpPr>
        <p:spPr bwMode="auto">
          <a:xfrm>
            <a:off x="4040188" y="3656013"/>
            <a:ext cx="3700462" cy="1390650"/>
          </a:xfrm>
          <a:custGeom>
            <a:avLst/>
            <a:gdLst/>
            <a:ahLst/>
            <a:cxnLst>
              <a:cxn ang="0">
                <a:pos x="11" y="446"/>
              </a:cxn>
              <a:cxn ang="0">
                <a:pos x="47" y="456"/>
              </a:cxn>
              <a:cxn ang="0">
                <a:pos x="83" y="461"/>
              </a:cxn>
              <a:cxn ang="0">
                <a:pos x="109" y="466"/>
              </a:cxn>
              <a:cxn ang="0">
                <a:pos x="145" y="472"/>
              </a:cxn>
              <a:cxn ang="0">
                <a:pos x="182" y="477"/>
              </a:cxn>
              <a:cxn ang="0">
                <a:pos x="223" y="477"/>
              </a:cxn>
              <a:cxn ang="0">
                <a:pos x="259" y="477"/>
              </a:cxn>
              <a:cxn ang="0">
                <a:pos x="296" y="472"/>
              </a:cxn>
              <a:cxn ang="0">
                <a:pos x="332" y="466"/>
              </a:cxn>
              <a:cxn ang="0">
                <a:pos x="358" y="461"/>
              </a:cxn>
              <a:cxn ang="0">
                <a:pos x="394" y="456"/>
              </a:cxn>
              <a:cxn ang="0">
                <a:pos x="430" y="446"/>
              </a:cxn>
              <a:cxn ang="0">
                <a:pos x="456" y="441"/>
              </a:cxn>
              <a:cxn ang="0">
                <a:pos x="493" y="430"/>
              </a:cxn>
              <a:cxn ang="0">
                <a:pos x="529" y="420"/>
              </a:cxn>
              <a:cxn ang="0">
                <a:pos x="560" y="404"/>
              </a:cxn>
              <a:cxn ang="0">
                <a:pos x="591" y="394"/>
              </a:cxn>
              <a:cxn ang="0">
                <a:pos x="622" y="378"/>
              </a:cxn>
              <a:cxn ang="0">
                <a:pos x="653" y="368"/>
              </a:cxn>
              <a:cxn ang="0">
                <a:pos x="679" y="358"/>
              </a:cxn>
              <a:cxn ang="0">
                <a:pos x="710" y="342"/>
              </a:cxn>
              <a:cxn ang="0">
                <a:pos x="741" y="332"/>
              </a:cxn>
              <a:cxn ang="0">
                <a:pos x="767" y="321"/>
              </a:cxn>
              <a:cxn ang="0">
                <a:pos x="798" y="306"/>
              </a:cxn>
              <a:cxn ang="0">
                <a:pos x="830" y="295"/>
              </a:cxn>
              <a:cxn ang="0">
                <a:pos x="861" y="280"/>
              </a:cxn>
              <a:cxn ang="0">
                <a:pos x="897" y="269"/>
              </a:cxn>
              <a:cxn ang="0">
                <a:pos x="933" y="259"/>
              </a:cxn>
              <a:cxn ang="0">
                <a:pos x="964" y="244"/>
              </a:cxn>
              <a:cxn ang="0">
                <a:pos x="995" y="233"/>
              </a:cxn>
              <a:cxn ang="0">
                <a:pos x="1021" y="223"/>
              </a:cxn>
              <a:cxn ang="0">
                <a:pos x="1058" y="207"/>
              </a:cxn>
              <a:cxn ang="0">
                <a:pos x="1094" y="192"/>
              </a:cxn>
              <a:cxn ang="0">
                <a:pos x="1120" y="176"/>
              </a:cxn>
              <a:cxn ang="0">
                <a:pos x="1146" y="161"/>
              </a:cxn>
              <a:cxn ang="0">
                <a:pos x="1167" y="140"/>
              </a:cxn>
              <a:cxn ang="0">
                <a:pos x="1187" y="124"/>
              </a:cxn>
              <a:cxn ang="0">
                <a:pos x="1213" y="98"/>
              </a:cxn>
              <a:cxn ang="0">
                <a:pos x="1229" y="78"/>
              </a:cxn>
              <a:cxn ang="0">
                <a:pos x="1244" y="47"/>
              </a:cxn>
              <a:cxn ang="0">
                <a:pos x="1265" y="10"/>
              </a:cxn>
            </a:cxnLst>
            <a:rect l="0" t="0" r="r" b="b"/>
            <a:pathLst>
              <a:path w="1270" h="477">
                <a:moveTo>
                  <a:pt x="0" y="441"/>
                </a:moveTo>
                <a:lnTo>
                  <a:pt x="5" y="441"/>
                </a:lnTo>
                <a:lnTo>
                  <a:pt x="11" y="446"/>
                </a:lnTo>
                <a:lnTo>
                  <a:pt x="26" y="446"/>
                </a:lnTo>
                <a:lnTo>
                  <a:pt x="37" y="451"/>
                </a:lnTo>
                <a:lnTo>
                  <a:pt x="47" y="456"/>
                </a:lnTo>
                <a:lnTo>
                  <a:pt x="62" y="456"/>
                </a:lnTo>
                <a:lnTo>
                  <a:pt x="73" y="461"/>
                </a:lnTo>
                <a:lnTo>
                  <a:pt x="83" y="461"/>
                </a:lnTo>
                <a:lnTo>
                  <a:pt x="99" y="466"/>
                </a:lnTo>
                <a:lnTo>
                  <a:pt x="104" y="466"/>
                </a:lnTo>
                <a:lnTo>
                  <a:pt x="109" y="466"/>
                </a:lnTo>
                <a:lnTo>
                  <a:pt x="125" y="472"/>
                </a:lnTo>
                <a:lnTo>
                  <a:pt x="135" y="472"/>
                </a:lnTo>
                <a:lnTo>
                  <a:pt x="145" y="472"/>
                </a:lnTo>
                <a:lnTo>
                  <a:pt x="161" y="472"/>
                </a:lnTo>
                <a:lnTo>
                  <a:pt x="171" y="477"/>
                </a:lnTo>
                <a:lnTo>
                  <a:pt x="182" y="477"/>
                </a:lnTo>
                <a:lnTo>
                  <a:pt x="197" y="477"/>
                </a:lnTo>
                <a:lnTo>
                  <a:pt x="208" y="477"/>
                </a:lnTo>
                <a:lnTo>
                  <a:pt x="223" y="477"/>
                </a:lnTo>
                <a:lnTo>
                  <a:pt x="233" y="477"/>
                </a:lnTo>
                <a:lnTo>
                  <a:pt x="244" y="477"/>
                </a:lnTo>
                <a:lnTo>
                  <a:pt x="259" y="477"/>
                </a:lnTo>
                <a:lnTo>
                  <a:pt x="270" y="472"/>
                </a:lnTo>
                <a:lnTo>
                  <a:pt x="280" y="472"/>
                </a:lnTo>
                <a:lnTo>
                  <a:pt x="296" y="472"/>
                </a:lnTo>
                <a:lnTo>
                  <a:pt x="306" y="472"/>
                </a:lnTo>
                <a:lnTo>
                  <a:pt x="322" y="472"/>
                </a:lnTo>
                <a:lnTo>
                  <a:pt x="332" y="466"/>
                </a:lnTo>
                <a:lnTo>
                  <a:pt x="337" y="466"/>
                </a:lnTo>
                <a:lnTo>
                  <a:pt x="342" y="466"/>
                </a:lnTo>
                <a:lnTo>
                  <a:pt x="358" y="461"/>
                </a:lnTo>
                <a:lnTo>
                  <a:pt x="368" y="461"/>
                </a:lnTo>
                <a:lnTo>
                  <a:pt x="379" y="461"/>
                </a:lnTo>
                <a:lnTo>
                  <a:pt x="394" y="456"/>
                </a:lnTo>
                <a:lnTo>
                  <a:pt x="405" y="456"/>
                </a:lnTo>
                <a:lnTo>
                  <a:pt x="415" y="451"/>
                </a:lnTo>
                <a:lnTo>
                  <a:pt x="430" y="446"/>
                </a:lnTo>
                <a:lnTo>
                  <a:pt x="441" y="446"/>
                </a:lnTo>
                <a:lnTo>
                  <a:pt x="451" y="441"/>
                </a:lnTo>
                <a:lnTo>
                  <a:pt x="456" y="441"/>
                </a:lnTo>
                <a:lnTo>
                  <a:pt x="467" y="435"/>
                </a:lnTo>
                <a:lnTo>
                  <a:pt x="477" y="435"/>
                </a:lnTo>
                <a:lnTo>
                  <a:pt x="493" y="430"/>
                </a:lnTo>
                <a:lnTo>
                  <a:pt x="503" y="425"/>
                </a:lnTo>
                <a:lnTo>
                  <a:pt x="513" y="420"/>
                </a:lnTo>
                <a:lnTo>
                  <a:pt x="529" y="420"/>
                </a:lnTo>
                <a:lnTo>
                  <a:pt x="539" y="415"/>
                </a:lnTo>
                <a:lnTo>
                  <a:pt x="555" y="409"/>
                </a:lnTo>
                <a:lnTo>
                  <a:pt x="560" y="404"/>
                </a:lnTo>
                <a:lnTo>
                  <a:pt x="565" y="404"/>
                </a:lnTo>
                <a:lnTo>
                  <a:pt x="576" y="399"/>
                </a:lnTo>
                <a:lnTo>
                  <a:pt x="591" y="394"/>
                </a:lnTo>
                <a:lnTo>
                  <a:pt x="602" y="389"/>
                </a:lnTo>
                <a:lnTo>
                  <a:pt x="612" y="384"/>
                </a:lnTo>
                <a:lnTo>
                  <a:pt x="622" y="378"/>
                </a:lnTo>
                <a:lnTo>
                  <a:pt x="627" y="378"/>
                </a:lnTo>
                <a:lnTo>
                  <a:pt x="638" y="373"/>
                </a:lnTo>
                <a:lnTo>
                  <a:pt x="653" y="368"/>
                </a:lnTo>
                <a:lnTo>
                  <a:pt x="664" y="363"/>
                </a:lnTo>
                <a:lnTo>
                  <a:pt x="674" y="358"/>
                </a:lnTo>
                <a:lnTo>
                  <a:pt x="679" y="358"/>
                </a:lnTo>
                <a:lnTo>
                  <a:pt x="690" y="352"/>
                </a:lnTo>
                <a:lnTo>
                  <a:pt x="700" y="347"/>
                </a:lnTo>
                <a:lnTo>
                  <a:pt x="710" y="342"/>
                </a:lnTo>
                <a:lnTo>
                  <a:pt x="726" y="337"/>
                </a:lnTo>
                <a:lnTo>
                  <a:pt x="736" y="332"/>
                </a:lnTo>
                <a:lnTo>
                  <a:pt x="741" y="332"/>
                </a:lnTo>
                <a:lnTo>
                  <a:pt x="752" y="327"/>
                </a:lnTo>
                <a:lnTo>
                  <a:pt x="762" y="321"/>
                </a:lnTo>
                <a:lnTo>
                  <a:pt x="767" y="321"/>
                </a:lnTo>
                <a:lnTo>
                  <a:pt x="773" y="316"/>
                </a:lnTo>
                <a:lnTo>
                  <a:pt x="788" y="311"/>
                </a:lnTo>
                <a:lnTo>
                  <a:pt x="798" y="306"/>
                </a:lnTo>
                <a:lnTo>
                  <a:pt x="809" y="301"/>
                </a:lnTo>
                <a:lnTo>
                  <a:pt x="824" y="295"/>
                </a:lnTo>
                <a:lnTo>
                  <a:pt x="830" y="295"/>
                </a:lnTo>
                <a:lnTo>
                  <a:pt x="835" y="290"/>
                </a:lnTo>
                <a:lnTo>
                  <a:pt x="850" y="290"/>
                </a:lnTo>
                <a:lnTo>
                  <a:pt x="861" y="280"/>
                </a:lnTo>
                <a:lnTo>
                  <a:pt x="871" y="280"/>
                </a:lnTo>
                <a:lnTo>
                  <a:pt x="887" y="275"/>
                </a:lnTo>
                <a:lnTo>
                  <a:pt x="897" y="269"/>
                </a:lnTo>
                <a:lnTo>
                  <a:pt x="907" y="264"/>
                </a:lnTo>
                <a:lnTo>
                  <a:pt x="923" y="259"/>
                </a:lnTo>
                <a:lnTo>
                  <a:pt x="933" y="259"/>
                </a:lnTo>
                <a:lnTo>
                  <a:pt x="944" y="254"/>
                </a:lnTo>
                <a:lnTo>
                  <a:pt x="959" y="249"/>
                </a:lnTo>
                <a:lnTo>
                  <a:pt x="964" y="244"/>
                </a:lnTo>
                <a:lnTo>
                  <a:pt x="970" y="244"/>
                </a:lnTo>
                <a:lnTo>
                  <a:pt x="985" y="238"/>
                </a:lnTo>
                <a:lnTo>
                  <a:pt x="995" y="233"/>
                </a:lnTo>
                <a:lnTo>
                  <a:pt x="1001" y="233"/>
                </a:lnTo>
                <a:lnTo>
                  <a:pt x="1006" y="228"/>
                </a:lnTo>
                <a:lnTo>
                  <a:pt x="1021" y="223"/>
                </a:lnTo>
                <a:lnTo>
                  <a:pt x="1032" y="218"/>
                </a:lnTo>
                <a:lnTo>
                  <a:pt x="1042" y="212"/>
                </a:lnTo>
                <a:lnTo>
                  <a:pt x="1058" y="207"/>
                </a:lnTo>
                <a:lnTo>
                  <a:pt x="1068" y="202"/>
                </a:lnTo>
                <a:lnTo>
                  <a:pt x="1084" y="197"/>
                </a:lnTo>
                <a:lnTo>
                  <a:pt x="1094" y="192"/>
                </a:lnTo>
                <a:lnTo>
                  <a:pt x="1104" y="187"/>
                </a:lnTo>
                <a:lnTo>
                  <a:pt x="1104" y="181"/>
                </a:lnTo>
                <a:lnTo>
                  <a:pt x="1120" y="176"/>
                </a:lnTo>
                <a:lnTo>
                  <a:pt x="1130" y="171"/>
                </a:lnTo>
                <a:lnTo>
                  <a:pt x="1141" y="161"/>
                </a:lnTo>
                <a:lnTo>
                  <a:pt x="1146" y="161"/>
                </a:lnTo>
                <a:lnTo>
                  <a:pt x="1156" y="150"/>
                </a:lnTo>
                <a:lnTo>
                  <a:pt x="1161" y="145"/>
                </a:lnTo>
                <a:lnTo>
                  <a:pt x="1167" y="140"/>
                </a:lnTo>
                <a:lnTo>
                  <a:pt x="1177" y="135"/>
                </a:lnTo>
                <a:lnTo>
                  <a:pt x="1182" y="130"/>
                </a:lnTo>
                <a:lnTo>
                  <a:pt x="1187" y="124"/>
                </a:lnTo>
                <a:lnTo>
                  <a:pt x="1192" y="119"/>
                </a:lnTo>
                <a:lnTo>
                  <a:pt x="1203" y="109"/>
                </a:lnTo>
                <a:lnTo>
                  <a:pt x="1213" y="98"/>
                </a:lnTo>
                <a:lnTo>
                  <a:pt x="1218" y="93"/>
                </a:lnTo>
                <a:lnTo>
                  <a:pt x="1224" y="88"/>
                </a:lnTo>
                <a:lnTo>
                  <a:pt x="1229" y="78"/>
                </a:lnTo>
                <a:lnTo>
                  <a:pt x="1234" y="72"/>
                </a:lnTo>
                <a:lnTo>
                  <a:pt x="1239" y="57"/>
                </a:lnTo>
                <a:lnTo>
                  <a:pt x="1244" y="47"/>
                </a:lnTo>
                <a:lnTo>
                  <a:pt x="1255" y="36"/>
                </a:lnTo>
                <a:lnTo>
                  <a:pt x="1260" y="26"/>
                </a:lnTo>
                <a:lnTo>
                  <a:pt x="1265" y="10"/>
                </a:lnTo>
                <a:lnTo>
                  <a:pt x="1265" y="5"/>
                </a:lnTo>
                <a:lnTo>
                  <a:pt x="1270" y="0"/>
                </a:lnTo>
              </a:path>
            </a:pathLst>
          </a:custGeom>
          <a:noFill/>
          <a:ln w="38100" cmpd="sng">
            <a:solidFill>
              <a:srgbClr val="99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4973" name="Freeform 13"/>
          <p:cNvSpPr>
            <a:spLocks/>
          </p:cNvSpPr>
          <p:nvPr/>
        </p:nvSpPr>
        <p:spPr bwMode="auto">
          <a:xfrm>
            <a:off x="3617913" y="2295525"/>
            <a:ext cx="3686175" cy="1014413"/>
          </a:xfrm>
          <a:custGeom>
            <a:avLst/>
            <a:gdLst/>
            <a:ahLst/>
            <a:cxnLst>
              <a:cxn ang="0">
                <a:pos x="1249" y="332"/>
              </a:cxn>
              <a:cxn ang="0">
                <a:pos x="1229" y="311"/>
              </a:cxn>
              <a:cxn ang="0">
                <a:pos x="1187" y="296"/>
              </a:cxn>
              <a:cxn ang="0">
                <a:pos x="1161" y="280"/>
              </a:cxn>
              <a:cxn ang="0">
                <a:pos x="1130" y="260"/>
              </a:cxn>
              <a:cxn ang="0">
                <a:pos x="1104" y="234"/>
              </a:cxn>
              <a:cxn ang="0">
                <a:pos x="1089" y="208"/>
              </a:cxn>
              <a:cxn ang="0">
                <a:pos x="1073" y="171"/>
              </a:cxn>
              <a:cxn ang="0">
                <a:pos x="1063" y="135"/>
              </a:cxn>
              <a:cxn ang="0">
                <a:pos x="1047" y="99"/>
              </a:cxn>
              <a:cxn ang="0">
                <a:pos x="1032" y="63"/>
              </a:cxn>
              <a:cxn ang="0">
                <a:pos x="1006" y="31"/>
              </a:cxn>
              <a:cxn ang="0">
                <a:pos x="980" y="16"/>
              </a:cxn>
              <a:cxn ang="0">
                <a:pos x="943" y="0"/>
              </a:cxn>
              <a:cxn ang="0">
                <a:pos x="918" y="0"/>
              </a:cxn>
              <a:cxn ang="0">
                <a:pos x="892" y="0"/>
              </a:cxn>
              <a:cxn ang="0">
                <a:pos x="855" y="6"/>
              </a:cxn>
              <a:cxn ang="0">
                <a:pos x="829" y="11"/>
              </a:cxn>
              <a:cxn ang="0">
                <a:pos x="798" y="21"/>
              </a:cxn>
              <a:cxn ang="0">
                <a:pos x="757" y="31"/>
              </a:cxn>
              <a:cxn ang="0">
                <a:pos x="721" y="37"/>
              </a:cxn>
              <a:cxn ang="0">
                <a:pos x="684" y="37"/>
              </a:cxn>
              <a:cxn ang="0">
                <a:pos x="648" y="37"/>
              </a:cxn>
              <a:cxn ang="0">
                <a:pos x="612" y="31"/>
              </a:cxn>
              <a:cxn ang="0">
                <a:pos x="575" y="26"/>
              </a:cxn>
              <a:cxn ang="0">
                <a:pos x="550" y="21"/>
              </a:cxn>
              <a:cxn ang="0">
                <a:pos x="513" y="16"/>
              </a:cxn>
              <a:cxn ang="0">
                <a:pos x="477" y="11"/>
              </a:cxn>
              <a:cxn ang="0">
                <a:pos x="441" y="6"/>
              </a:cxn>
              <a:cxn ang="0">
                <a:pos x="404" y="0"/>
              </a:cxn>
              <a:cxn ang="0">
                <a:pos x="368" y="0"/>
              </a:cxn>
              <a:cxn ang="0">
                <a:pos x="327" y="0"/>
              </a:cxn>
              <a:cxn ang="0">
                <a:pos x="290" y="0"/>
              </a:cxn>
              <a:cxn ang="0">
                <a:pos x="254" y="6"/>
              </a:cxn>
              <a:cxn ang="0">
                <a:pos x="223" y="11"/>
              </a:cxn>
              <a:cxn ang="0">
                <a:pos x="192" y="21"/>
              </a:cxn>
              <a:cxn ang="0">
                <a:pos x="171" y="26"/>
              </a:cxn>
              <a:cxn ang="0">
                <a:pos x="135" y="37"/>
              </a:cxn>
              <a:cxn ang="0">
                <a:pos x="109" y="47"/>
              </a:cxn>
              <a:cxn ang="0">
                <a:pos x="73" y="68"/>
              </a:cxn>
              <a:cxn ang="0">
                <a:pos x="36" y="83"/>
              </a:cxn>
              <a:cxn ang="0">
                <a:pos x="16" y="99"/>
              </a:cxn>
            </a:cxnLst>
            <a:rect l="0" t="0" r="r" b="b"/>
            <a:pathLst>
              <a:path w="1265" h="348">
                <a:moveTo>
                  <a:pt x="1265" y="348"/>
                </a:moveTo>
                <a:lnTo>
                  <a:pt x="1260" y="343"/>
                </a:lnTo>
                <a:lnTo>
                  <a:pt x="1249" y="332"/>
                </a:lnTo>
                <a:lnTo>
                  <a:pt x="1239" y="322"/>
                </a:lnTo>
                <a:lnTo>
                  <a:pt x="1234" y="317"/>
                </a:lnTo>
                <a:lnTo>
                  <a:pt x="1229" y="311"/>
                </a:lnTo>
                <a:lnTo>
                  <a:pt x="1213" y="306"/>
                </a:lnTo>
                <a:lnTo>
                  <a:pt x="1203" y="301"/>
                </a:lnTo>
                <a:lnTo>
                  <a:pt x="1187" y="296"/>
                </a:lnTo>
                <a:lnTo>
                  <a:pt x="1177" y="291"/>
                </a:lnTo>
                <a:lnTo>
                  <a:pt x="1166" y="285"/>
                </a:lnTo>
                <a:lnTo>
                  <a:pt x="1161" y="280"/>
                </a:lnTo>
                <a:lnTo>
                  <a:pt x="1151" y="280"/>
                </a:lnTo>
                <a:lnTo>
                  <a:pt x="1140" y="270"/>
                </a:lnTo>
                <a:lnTo>
                  <a:pt x="1130" y="260"/>
                </a:lnTo>
                <a:lnTo>
                  <a:pt x="1125" y="260"/>
                </a:lnTo>
                <a:lnTo>
                  <a:pt x="1115" y="244"/>
                </a:lnTo>
                <a:lnTo>
                  <a:pt x="1104" y="234"/>
                </a:lnTo>
                <a:lnTo>
                  <a:pt x="1094" y="218"/>
                </a:lnTo>
                <a:lnTo>
                  <a:pt x="1089" y="213"/>
                </a:lnTo>
                <a:lnTo>
                  <a:pt x="1089" y="208"/>
                </a:lnTo>
                <a:lnTo>
                  <a:pt x="1083" y="197"/>
                </a:lnTo>
                <a:lnTo>
                  <a:pt x="1078" y="182"/>
                </a:lnTo>
                <a:lnTo>
                  <a:pt x="1073" y="171"/>
                </a:lnTo>
                <a:lnTo>
                  <a:pt x="1068" y="161"/>
                </a:lnTo>
                <a:lnTo>
                  <a:pt x="1068" y="146"/>
                </a:lnTo>
                <a:lnTo>
                  <a:pt x="1063" y="135"/>
                </a:lnTo>
                <a:lnTo>
                  <a:pt x="1058" y="125"/>
                </a:lnTo>
                <a:lnTo>
                  <a:pt x="1052" y="109"/>
                </a:lnTo>
                <a:lnTo>
                  <a:pt x="1047" y="99"/>
                </a:lnTo>
                <a:lnTo>
                  <a:pt x="1042" y="83"/>
                </a:lnTo>
                <a:lnTo>
                  <a:pt x="1037" y="73"/>
                </a:lnTo>
                <a:lnTo>
                  <a:pt x="1032" y="63"/>
                </a:lnTo>
                <a:lnTo>
                  <a:pt x="1016" y="47"/>
                </a:lnTo>
                <a:lnTo>
                  <a:pt x="1011" y="37"/>
                </a:lnTo>
                <a:lnTo>
                  <a:pt x="1006" y="31"/>
                </a:lnTo>
                <a:lnTo>
                  <a:pt x="995" y="26"/>
                </a:lnTo>
                <a:lnTo>
                  <a:pt x="995" y="21"/>
                </a:lnTo>
                <a:lnTo>
                  <a:pt x="980" y="16"/>
                </a:lnTo>
                <a:lnTo>
                  <a:pt x="969" y="11"/>
                </a:lnTo>
                <a:lnTo>
                  <a:pt x="954" y="6"/>
                </a:lnTo>
                <a:lnTo>
                  <a:pt x="943" y="0"/>
                </a:lnTo>
                <a:lnTo>
                  <a:pt x="933" y="0"/>
                </a:lnTo>
                <a:lnTo>
                  <a:pt x="928" y="0"/>
                </a:lnTo>
                <a:lnTo>
                  <a:pt x="918" y="0"/>
                </a:lnTo>
                <a:lnTo>
                  <a:pt x="907" y="0"/>
                </a:lnTo>
                <a:lnTo>
                  <a:pt x="897" y="0"/>
                </a:lnTo>
                <a:lnTo>
                  <a:pt x="892" y="0"/>
                </a:lnTo>
                <a:lnTo>
                  <a:pt x="881" y="0"/>
                </a:lnTo>
                <a:lnTo>
                  <a:pt x="871" y="0"/>
                </a:lnTo>
                <a:lnTo>
                  <a:pt x="855" y="6"/>
                </a:lnTo>
                <a:lnTo>
                  <a:pt x="845" y="6"/>
                </a:lnTo>
                <a:lnTo>
                  <a:pt x="835" y="11"/>
                </a:lnTo>
                <a:lnTo>
                  <a:pt x="829" y="11"/>
                </a:lnTo>
                <a:lnTo>
                  <a:pt x="819" y="16"/>
                </a:lnTo>
                <a:lnTo>
                  <a:pt x="809" y="16"/>
                </a:lnTo>
                <a:lnTo>
                  <a:pt x="798" y="21"/>
                </a:lnTo>
                <a:lnTo>
                  <a:pt x="783" y="26"/>
                </a:lnTo>
                <a:lnTo>
                  <a:pt x="772" y="26"/>
                </a:lnTo>
                <a:lnTo>
                  <a:pt x="757" y="31"/>
                </a:lnTo>
                <a:lnTo>
                  <a:pt x="747" y="31"/>
                </a:lnTo>
                <a:lnTo>
                  <a:pt x="736" y="31"/>
                </a:lnTo>
                <a:lnTo>
                  <a:pt x="721" y="37"/>
                </a:lnTo>
                <a:lnTo>
                  <a:pt x="710" y="37"/>
                </a:lnTo>
                <a:lnTo>
                  <a:pt x="700" y="37"/>
                </a:lnTo>
                <a:lnTo>
                  <a:pt x="684" y="37"/>
                </a:lnTo>
                <a:lnTo>
                  <a:pt x="674" y="37"/>
                </a:lnTo>
                <a:lnTo>
                  <a:pt x="658" y="37"/>
                </a:lnTo>
                <a:lnTo>
                  <a:pt x="648" y="37"/>
                </a:lnTo>
                <a:lnTo>
                  <a:pt x="638" y="31"/>
                </a:lnTo>
                <a:lnTo>
                  <a:pt x="622" y="31"/>
                </a:lnTo>
                <a:lnTo>
                  <a:pt x="612" y="31"/>
                </a:lnTo>
                <a:lnTo>
                  <a:pt x="601" y="31"/>
                </a:lnTo>
                <a:lnTo>
                  <a:pt x="586" y="26"/>
                </a:lnTo>
                <a:lnTo>
                  <a:pt x="575" y="26"/>
                </a:lnTo>
                <a:lnTo>
                  <a:pt x="565" y="26"/>
                </a:lnTo>
                <a:lnTo>
                  <a:pt x="560" y="21"/>
                </a:lnTo>
                <a:lnTo>
                  <a:pt x="550" y="21"/>
                </a:lnTo>
                <a:lnTo>
                  <a:pt x="539" y="21"/>
                </a:lnTo>
                <a:lnTo>
                  <a:pt x="524" y="16"/>
                </a:lnTo>
                <a:lnTo>
                  <a:pt x="513" y="16"/>
                </a:lnTo>
                <a:lnTo>
                  <a:pt x="503" y="16"/>
                </a:lnTo>
                <a:lnTo>
                  <a:pt x="487" y="11"/>
                </a:lnTo>
                <a:lnTo>
                  <a:pt x="477" y="11"/>
                </a:lnTo>
                <a:lnTo>
                  <a:pt x="467" y="11"/>
                </a:lnTo>
                <a:lnTo>
                  <a:pt x="451" y="6"/>
                </a:lnTo>
                <a:lnTo>
                  <a:pt x="441" y="6"/>
                </a:lnTo>
                <a:lnTo>
                  <a:pt x="425" y="6"/>
                </a:lnTo>
                <a:lnTo>
                  <a:pt x="415" y="6"/>
                </a:lnTo>
                <a:lnTo>
                  <a:pt x="404" y="0"/>
                </a:lnTo>
                <a:lnTo>
                  <a:pt x="389" y="0"/>
                </a:lnTo>
                <a:lnTo>
                  <a:pt x="378" y="0"/>
                </a:lnTo>
                <a:lnTo>
                  <a:pt x="368" y="0"/>
                </a:lnTo>
                <a:lnTo>
                  <a:pt x="353" y="0"/>
                </a:lnTo>
                <a:lnTo>
                  <a:pt x="342" y="0"/>
                </a:lnTo>
                <a:lnTo>
                  <a:pt x="327" y="0"/>
                </a:lnTo>
                <a:lnTo>
                  <a:pt x="316" y="0"/>
                </a:lnTo>
                <a:lnTo>
                  <a:pt x="306" y="0"/>
                </a:lnTo>
                <a:lnTo>
                  <a:pt x="290" y="0"/>
                </a:lnTo>
                <a:lnTo>
                  <a:pt x="280" y="6"/>
                </a:lnTo>
                <a:lnTo>
                  <a:pt x="270" y="6"/>
                </a:lnTo>
                <a:lnTo>
                  <a:pt x="254" y="6"/>
                </a:lnTo>
                <a:lnTo>
                  <a:pt x="244" y="11"/>
                </a:lnTo>
                <a:lnTo>
                  <a:pt x="228" y="11"/>
                </a:lnTo>
                <a:lnTo>
                  <a:pt x="223" y="11"/>
                </a:lnTo>
                <a:lnTo>
                  <a:pt x="218" y="11"/>
                </a:lnTo>
                <a:lnTo>
                  <a:pt x="207" y="16"/>
                </a:lnTo>
                <a:lnTo>
                  <a:pt x="192" y="21"/>
                </a:lnTo>
                <a:lnTo>
                  <a:pt x="182" y="21"/>
                </a:lnTo>
                <a:lnTo>
                  <a:pt x="176" y="26"/>
                </a:lnTo>
                <a:lnTo>
                  <a:pt x="171" y="26"/>
                </a:lnTo>
                <a:lnTo>
                  <a:pt x="156" y="31"/>
                </a:lnTo>
                <a:lnTo>
                  <a:pt x="145" y="31"/>
                </a:lnTo>
                <a:lnTo>
                  <a:pt x="135" y="37"/>
                </a:lnTo>
                <a:lnTo>
                  <a:pt x="130" y="37"/>
                </a:lnTo>
                <a:lnTo>
                  <a:pt x="119" y="42"/>
                </a:lnTo>
                <a:lnTo>
                  <a:pt x="109" y="47"/>
                </a:lnTo>
                <a:lnTo>
                  <a:pt x="93" y="52"/>
                </a:lnTo>
                <a:lnTo>
                  <a:pt x="83" y="63"/>
                </a:lnTo>
                <a:lnTo>
                  <a:pt x="73" y="68"/>
                </a:lnTo>
                <a:lnTo>
                  <a:pt x="57" y="73"/>
                </a:lnTo>
                <a:lnTo>
                  <a:pt x="47" y="78"/>
                </a:lnTo>
                <a:lnTo>
                  <a:pt x="36" y="83"/>
                </a:lnTo>
                <a:lnTo>
                  <a:pt x="31" y="88"/>
                </a:lnTo>
                <a:lnTo>
                  <a:pt x="21" y="94"/>
                </a:lnTo>
                <a:lnTo>
                  <a:pt x="16" y="99"/>
                </a:lnTo>
                <a:lnTo>
                  <a:pt x="10" y="104"/>
                </a:lnTo>
                <a:lnTo>
                  <a:pt x="0" y="109"/>
                </a:lnTo>
              </a:path>
            </a:pathLst>
          </a:custGeom>
          <a:noFill/>
          <a:ln w="3810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4974" name="Freeform 14"/>
          <p:cNvSpPr>
            <a:spLocks/>
          </p:cNvSpPr>
          <p:nvPr/>
        </p:nvSpPr>
        <p:spPr bwMode="auto">
          <a:xfrm>
            <a:off x="2924175" y="2613025"/>
            <a:ext cx="2552700" cy="1935163"/>
          </a:xfrm>
          <a:custGeom>
            <a:avLst/>
            <a:gdLst/>
            <a:ahLst/>
            <a:cxnLst>
              <a:cxn ang="0">
                <a:pos x="223" y="16"/>
              </a:cxn>
              <a:cxn ang="0">
                <a:pos x="197" y="31"/>
              </a:cxn>
              <a:cxn ang="0">
                <a:pos x="176" y="52"/>
              </a:cxn>
              <a:cxn ang="0">
                <a:pos x="145" y="73"/>
              </a:cxn>
              <a:cxn ang="0">
                <a:pos x="119" y="99"/>
              </a:cxn>
              <a:cxn ang="0">
                <a:pos x="98" y="119"/>
              </a:cxn>
              <a:cxn ang="0">
                <a:pos x="83" y="135"/>
              </a:cxn>
              <a:cxn ang="0">
                <a:pos x="62" y="156"/>
              </a:cxn>
              <a:cxn ang="0">
                <a:pos x="46" y="171"/>
              </a:cxn>
              <a:cxn ang="0">
                <a:pos x="20" y="208"/>
              </a:cxn>
              <a:cxn ang="0">
                <a:pos x="10" y="234"/>
              </a:cxn>
              <a:cxn ang="0">
                <a:pos x="0" y="296"/>
              </a:cxn>
              <a:cxn ang="0">
                <a:pos x="10" y="332"/>
              </a:cxn>
              <a:cxn ang="0">
                <a:pos x="26" y="358"/>
              </a:cxn>
              <a:cxn ang="0">
                <a:pos x="46" y="384"/>
              </a:cxn>
              <a:cxn ang="0">
                <a:pos x="62" y="399"/>
              </a:cxn>
              <a:cxn ang="0">
                <a:pos x="83" y="420"/>
              </a:cxn>
              <a:cxn ang="0">
                <a:pos x="98" y="436"/>
              </a:cxn>
              <a:cxn ang="0">
                <a:pos x="124" y="462"/>
              </a:cxn>
              <a:cxn ang="0">
                <a:pos x="150" y="482"/>
              </a:cxn>
              <a:cxn ang="0">
                <a:pos x="186" y="513"/>
              </a:cxn>
              <a:cxn ang="0">
                <a:pos x="202" y="529"/>
              </a:cxn>
              <a:cxn ang="0">
                <a:pos x="223" y="545"/>
              </a:cxn>
              <a:cxn ang="0">
                <a:pos x="254" y="565"/>
              </a:cxn>
              <a:cxn ang="0">
                <a:pos x="274" y="581"/>
              </a:cxn>
              <a:cxn ang="0">
                <a:pos x="311" y="596"/>
              </a:cxn>
              <a:cxn ang="0">
                <a:pos x="331" y="612"/>
              </a:cxn>
              <a:cxn ang="0">
                <a:pos x="373" y="627"/>
              </a:cxn>
              <a:cxn ang="0">
                <a:pos x="409" y="638"/>
              </a:cxn>
              <a:cxn ang="0">
                <a:pos x="430" y="643"/>
              </a:cxn>
              <a:cxn ang="0">
                <a:pos x="461" y="653"/>
              </a:cxn>
              <a:cxn ang="0">
                <a:pos x="492" y="659"/>
              </a:cxn>
              <a:cxn ang="0">
                <a:pos x="528" y="664"/>
              </a:cxn>
              <a:cxn ang="0">
                <a:pos x="565" y="664"/>
              </a:cxn>
              <a:cxn ang="0">
                <a:pos x="606" y="664"/>
              </a:cxn>
              <a:cxn ang="0">
                <a:pos x="642" y="664"/>
              </a:cxn>
              <a:cxn ang="0">
                <a:pos x="679" y="659"/>
              </a:cxn>
              <a:cxn ang="0">
                <a:pos x="715" y="653"/>
              </a:cxn>
              <a:cxn ang="0">
                <a:pos x="751" y="648"/>
              </a:cxn>
              <a:cxn ang="0">
                <a:pos x="788" y="643"/>
              </a:cxn>
              <a:cxn ang="0">
                <a:pos x="813" y="638"/>
              </a:cxn>
              <a:cxn ang="0">
                <a:pos x="850" y="633"/>
              </a:cxn>
            </a:cxnLst>
            <a:rect l="0" t="0" r="r" b="b"/>
            <a:pathLst>
              <a:path w="876" h="664">
                <a:moveTo>
                  <a:pt x="238" y="0"/>
                </a:moveTo>
                <a:lnTo>
                  <a:pt x="233" y="0"/>
                </a:lnTo>
                <a:lnTo>
                  <a:pt x="223" y="16"/>
                </a:lnTo>
                <a:lnTo>
                  <a:pt x="212" y="21"/>
                </a:lnTo>
                <a:lnTo>
                  <a:pt x="202" y="26"/>
                </a:lnTo>
                <a:lnTo>
                  <a:pt x="197" y="31"/>
                </a:lnTo>
                <a:lnTo>
                  <a:pt x="191" y="37"/>
                </a:lnTo>
                <a:lnTo>
                  <a:pt x="186" y="42"/>
                </a:lnTo>
                <a:lnTo>
                  <a:pt x="176" y="52"/>
                </a:lnTo>
                <a:lnTo>
                  <a:pt x="160" y="62"/>
                </a:lnTo>
                <a:lnTo>
                  <a:pt x="150" y="73"/>
                </a:lnTo>
                <a:lnTo>
                  <a:pt x="145" y="73"/>
                </a:lnTo>
                <a:lnTo>
                  <a:pt x="134" y="88"/>
                </a:lnTo>
                <a:lnTo>
                  <a:pt x="124" y="94"/>
                </a:lnTo>
                <a:lnTo>
                  <a:pt x="119" y="99"/>
                </a:lnTo>
                <a:lnTo>
                  <a:pt x="114" y="109"/>
                </a:lnTo>
                <a:lnTo>
                  <a:pt x="108" y="109"/>
                </a:lnTo>
                <a:lnTo>
                  <a:pt x="98" y="119"/>
                </a:lnTo>
                <a:lnTo>
                  <a:pt x="93" y="125"/>
                </a:lnTo>
                <a:lnTo>
                  <a:pt x="88" y="130"/>
                </a:lnTo>
                <a:lnTo>
                  <a:pt x="83" y="135"/>
                </a:lnTo>
                <a:lnTo>
                  <a:pt x="77" y="140"/>
                </a:lnTo>
                <a:lnTo>
                  <a:pt x="67" y="151"/>
                </a:lnTo>
                <a:lnTo>
                  <a:pt x="62" y="156"/>
                </a:lnTo>
                <a:lnTo>
                  <a:pt x="57" y="161"/>
                </a:lnTo>
                <a:lnTo>
                  <a:pt x="51" y="166"/>
                </a:lnTo>
                <a:lnTo>
                  <a:pt x="46" y="171"/>
                </a:lnTo>
                <a:lnTo>
                  <a:pt x="36" y="187"/>
                </a:lnTo>
                <a:lnTo>
                  <a:pt x="26" y="197"/>
                </a:lnTo>
                <a:lnTo>
                  <a:pt x="20" y="208"/>
                </a:lnTo>
                <a:lnTo>
                  <a:pt x="15" y="218"/>
                </a:lnTo>
                <a:lnTo>
                  <a:pt x="10" y="223"/>
                </a:lnTo>
                <a:lnTo>
                  <a:pt x="10" y="234"/>
                </a:lnTo>
                <a:lnTo>
                  <a:pt x="5" y="249"/>
                </a:lnTo>
                <a:lnTo>
                  <a:pt x="0" y="259"/>
                </a:lnTo>
                <a:lnTo>
                  <a:pt x="0" y="296"/>
                </a:lnTo>
                <a:lnTo>
                  <a:pt x="5" y="306"/>
                </a:lnTo>
                <a:lnTo>
                  <a:pt x="10" y="322"/>
                </a:lnTo>
                <a:lnTo>
                  <a:pt x="10" y="332"/>
                </a:lnTo>
                <a:lnTo>
                  <a:pt x="15" y="337"/>
                </a:lnTo>
                <a:lnTo>
                  <a:pt x="20" y="348"/>
                </a:lnTo>
                <a:lnTo>
                  <a:pt x="26" y="358"/>
                </a:lnTo>
                <a:lnTo>
                  <a:pt x="36" y="368"/>
                </a:lnTo>
                <a:lnTo>
                  <a:pt x="36" y="373"/>
                </a:lnTo>
                <a:lnTo>
                  <a:pt x="46" y="384"/>
                </a:lnTo>
                <a:lnTo>
                  <a:pt x="51" y="389"/>
                </a:lnTo>
                <a:lnTo>
                  <a:pt x="57" y="394"/>
                </a:lnTo>
                <a:lnTo>
                  <a:pt x="62" y="399"/>
                </a:lnTo>
                <a:lnTo>
                  <a:pt x="67" y="405"/>
                </a:lnTo>
                <a:lnTo>
                  <a:pt x="77" y="415"/>
                </a:lnTo>
                <a:lnTo>
                  <a:pt x="83" y="420"/>
                </a:lnTo>
                <a:lnTo>
                  <a:pt x="88" y="425"/>
                </a:lnTo>
                <a:lnTo>
                  <a:pt x="93" y="430"/>
                </a:lnTo>
                <a:lnTo>
                  <a:pt x="98" y="436"/>
                </a:lnTo>
                <a:lnTo>
                  <a:pt x="114" y="446"/>
                </a:lnTo>
                <a:lnTo>
                  <a:pt x="119" y="456"/>
                </a:lnTo>
                <a:lnTo>
                  <a:pt x="124" y="462"/>
                </a:lnTo>
                <a:lnTo>
                  <a:pt x="134" y="467"/>
                </a:lnTo>
                <a:lnTo>
                  <a:pt x="134" y="472"/>
                </a:lnTo>
                <a:lnTo>
                  <a:pt x="150" y="482"/>
                </a:lnTo>
                <a:lnTo>
                  <a:pt x="160" y="493"/>
                </a:lnTo>
                <a:lnTo>
                  <a:pt x="176" y="503"/>
                </a:lnTo>
                <a:lnTo>
                  <a:pt x="186" y="513"/>
                </a:lnTo>
                <a:lnTo>
                  <a:pt x="191" y="519"/>
                </a:lnTo>
                <a:lnTo>
                  <a:pt x="197" y="524"/>
                </a:lnTo>
                <a:lnTo>
                  <a:pt x="202" y="529"/>
                </a:lnTo>
                <a:lnTo>
                  <a:pt x="212" y="534"/>
                </a:lnTo>
                <a:lnTo>
                  <a:pt x="223" y="539"/>
                </a:lnTo>
                <a:lnTo>
                  <a:pt x="223" y="545"/>
                </a:lnTo>
                <a:lnTo>
                  <a:pt x="238" y="555"/>
                </a:lnTo>
                <a:lnTo>
                  <a:pt x="248" y="560"/>
                </a:lnTo>
                <a:lnTo>
                  <a:pt x="254" y="565"/>
                </a:lnTo>
                <a:lnTo>
                  <a:pt x="259" y="570"/>
                </a:lnTo>
                <a:lnTo>
                  <a:pt x="269" y="576"/>
                </a:lnTo>
                <a:lnTo>
                  <a:pt x="274" y="581"/>
                </a:lnTo>
                <a:lnTo>
                  <a:pt x="285" y="586"/>
                </a:lnTo>
                <a:lnTo>
                  <a:pt x="295" y="591"/>
                </a:lnTo>
                <a:lnTo>
                  <a:pt x="311" y="596"/>
                </a:lnTo>
                <a:lnTo>
                  <a:pt x="321" y="602"/>
                </a:lnTo>
                <a:lnTo>
                  <a:pt x="321" y="607"/>
                </a:lnTo>
                <a:lnTo>
                  <a:pt x="331" y="612"/>
                </a:lnTo>
                <a:lnTo>
                  <a:pt x="347" y="617"/>
                </a:lnTo>
                <a:lnTo>
                  <a:pt x="357" y="622"/>
                </a:lnTo>
                <a:lnTo>
                  <a:pt x="373" y="627"/>
                </a:lnTo>
                <a:lnTo>
                  <a:pt x="383" y="633"/>
                </a:lnTo>
                <a:lnTo>
                  <a:pt x="394" y="633"/>
                </a:lnTo>
                <a:lnTo>
                  <a:pt x="409" y="638"/>
                </a:lnTo>
                <a:lnTo>
                  <a:pt x="414" y="638"/>
                </a:lnTo>
                <a:lnTo>
                  <a:pt x="420" y="643"/>
                </a:lnTo>
                <a:lnTo>
                  <a:pt x="430" y="643"/>
                </a:lnTo>
                <a:lnTo>
                  <a:pt x="445" y="648"/>
                </a:lnTo>
                <a:lnTo>
                  <a:pt x="456" y="653"/>
                </a:lnTo>
                <a:lnTo>
                  <a:pt x="461" y="653"/>
                </a:lnTo>
                <a:lnTo>
                  <a:pt x="466" y="653"/>
                </a:lnTo>
                <a:lnTo>
                  <a:pt x="482" y="653"/>
                </a:lnTo>
                <a:lnTo>
                  <a:pt x="492" y="659"/>
                </a:lnTo>
                <a:lnTo>
                  <a:pt x="508" y="659"/>
                </a:lnTo>
                <a:lnTo>
                  <a:pt x="518" y="659"/>
                </a:lnTo>
                <a:lnTo>
                  <a:pt x="528" y="664"/>
                </a:lnTo>
                <a:lnTo>
                  <a:pt x="544" y="664"/>
                </a:lnTo>
                <a:lnTo>
                  <a:pt x="554" y="664"/>
                </a:lnTo>
                <a:lnTo>
                  <a:pt x="565" y="664"/>
                </a:lnTo>
                <a:lnTo>
                  <a:pt x="580" y="664"/>
                </a:lnTo>
                <a:lnTo>
                  <a:pt x="591" y="664"/>
                </a:lnTo>
                <a:lnTo>
                  <a:pt x="606" y="664"/>
                </a:lnTo>
                <a:lnTo>
                  <a:pt x="616" y="664"/>
                </a:lnTo>
                <a:lnTo>
                  <a:pt x="627" y="664"/>
                </a:lnTo>
                <a:lnTo>
                  <a:pt x="642" y="664"/>
                </a:lnTo>
                <a:lnTo>
                  <a:pt x="653" y="659"/>
                </a:lnTo>
                <a:lnTo>
                  <a:pt x="663" y="659"/>
                </a:lnTo>
                <a:lnTo>
                  <a:pt x="679" y="659"/>
                </a:lnTo>
                <a:lnTo>
                  <a:pt x="689" y="659"/>
                </a:lnTo>
                <a:lnTo>
                  <a:pt x="705" y="653"/>
                </a:lnTo>
                <a:lnTo>
                  <a:pt x="715" y="653"/>
                </a:lnTo>
                <a:lnTo>
                  <a:pt x="725" y="653"/>
                </a:lnTo>
                <a:lnTo>
                  <a:pt x="741" y="648"/>
                </a:lnTo>
                <a:lnTo>
                  <a:pt x="751" y="648"/>
                </a:lnTo>
                <a:lnTo>
                  <a:pt x="762" y="648"/>
                </a:lnTo>
                <a:lnTo>
                  <a:pt x="777" y="643"/>
                </a:lnTo>
                <a:lnTo>
                  <a:pt x="788" y="643"/>
                </a:lnTo>
                <a:lnTo>
                  <a:pt x="798" y="643"/>
                </a:lnTo>
                <a:lnTo>
                  <a:pt x="803" y="638"/>
                </a:lnTo>
                <a:lnTo>
                  <a:pt x="813" y="638"/>
                </a:lnTo>
                <a:lnTo>
                  <a:pt x="824" y="638"/>
                </a:lnTo>
                <a:lnTo>
                  <a:pt x="839" y="633"/>
                </a:lnTo>
                <a:lnTo>
                  <a:pt x="850" y="633"/>
                </a:lnTo>
                <a:lnTo>
                  <a:pt x="860" y="633"/>
                </a:lnTo>
                <a:lnTo>
                  <a:pt x="876" y="633"/>
                </a:lnTo>
              </a:path>
            </a:pathLst>
          </a:custGeom>
          <a:noFill/>
          <a:ln w="3810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4975" name="Freeform 15"/>
          <p:cNvSpPr>
            <a:spLocks/>
          </p:cNvSpPr>
          <p:nvPr/>
        </p:nvSpPr>
        <p:spPr bwMode="auto">
          <a:xfrm>
            <a:off x="5476875" y="3309938"/>
            <a:ext cx="1855788" cy="1238250"/>
          </a:xfrm>
          <a:custGeom>
            <a:avLst/>
            <a:gdLst/>
            <a:ahLst/>
            <a:cxnLst>
              <a:cxn ang="0">
                <a:pos x="10" y="388"/>
              </a:cxn>
              <a:cxn ang="0">
                <a:pos x="36" y="388"/>
              </a:cxn>
              <a:cxn ang="0">
                <a:pos x="62" y="388"/>
              </a:cxn>
              <a:cxn ang="0">
                <a:pos x="83" y="388"/>
              </a:cxn>
              <a:cxn ang="0">
                <a:pos x="109" y="394"/>
              </a:cxn>
              <a:cxn ang="0">
                <a:pos x="134" y="399"/>
              </a:cxn>
              <a:cxn ang="0">
                <a:pos x="160" y="404"/>
              </a:cxn>
              <a:cxn ang="0">
                <a:pos x="181" y="409"/>
              </a:cxn>
              <a:cxn ang="0">
                <a:pos x="197" y="414"/>
              </a:cxn>
              <a:cxn ang="0">
                <a:pos x="217" y="420"/>
              </a:cxn>
              <a:cxn ang="0">
                <a:pos x="243" y="425"/>
              </a:cxn>
              <a:cxn ang="0">
                <a:pos x="259" y="425"/>
              </a:cxn>
              <a:cxn ang="0">
                <a:pos x="280" y="425"/>
              </a:cxn>
              <a:cxn ang="0">
                <a:pos x="295" y="425"/>
              </a:cxn>
              <a:cxn ang="0">
                <a:pos x="316" y="420"/>
              </a:cxn>
              <a:cxn ang="0">
                <a:pos x="337" y="414"/>
              </a:cxn>
              <a:cxn ang="0">
                <a:pos x="357" y="399"/>
              </a:cxn>
              <a:cxn ang="0">
                <a:pos x="373" y="388"/>
              </a:cxn>
              <a:cxn ang="0">
                <a:pos x="383" y="378"/>
              </a:cxn>
              <a:cxn ang="0">
                <a:pos x="399" y="352"/>
              </a:cxn>
              <a:cxn ang="0">
                <a:pos x="409" y="326"/>
              </a:cxn>
              <a:cxn ang="0">
                <a:pos x="420" y="300"/>
              </a:cxn>
              <a:cxn ang="0">
                <a:pos x="430" y="280"/>
              </a:cxn>
              <a:cxn ang="0">
                <a:pos x="435" y="254"/>
              </a:cxn>
              <a:cxn ang="0">
                <a:pos x="445" y="228"/>
              </a:cxn>
              <a:cxn ang="0">
                <a:pos x="456" y="207"/>
              </a:cxn>
              <a:cxn ang="0">
                <a:pos x="477" y="181"/>
              </a:cxn>
              <a:cxn ang="0">
                <a:pos x="492" y="166"/>
              </a:cxn>
              <a:cxn ang="0">
                <a:pos x="513" y="145"/>
              </a:cxn>
              <a:cxn ang="0">
                <a:pos x="528" y="140"/>
              </a:cxn>
              <a:cxn ang="0">
                <a:pos x="549" y="129"/>
              </a:cxn>
              <a:cxn ang="0">
                <a:pos x="575" y="119"/>
              </a:cxn>
              <a:cxn ang="0">
                <a:pos x="596" y="109"/>
              </a:cxn>
              <a:cxn ang="0">
                <a:pos x="611" y="93"/>
              </a:cxn>
              <a:cxn ang="0">
                <a:pos x="627" y="77"/>
              </a:cxn>
              <a:cxn ang="0">
                <a:pos x="637" y="57"/>
              </a:cxn>
              <a:cxn ang="0">
                <a:pos x="632" y="10"/>
              </a:cxn>
            </a:cxnLst>
            <a:rect l="0" t="0" r="r" b="b"/>
            <a:pathLst>
              <a:path w="637" h="425">
                <a:moveTo>
                  <a:pt x="0" y="394"/>
                </a:moveTo>
                <a:lnTo>
                  <a:pt x="10" y="388"/>
                </a:lnTo>
                <a:lnTo>
                  <a:pt x="20" y="388"/>
                </a:lnTo>
                <a:lnTo>
                  <a:pt x="36" y="388"/>
                </a:lnTo>
                <a:lnTo>
                  <a:pt x="46" y="388"/>
                </a:lnTo>
                <a:lnTo>
                  <a:pt x="62" y="388"/>
                </a:lnTo>
                <a:lnTo>
                  <a:pt x="72" y="388"/>
                </a:lnTo>
                <a:lnTo>
                  <a:pt x="83" y="388"/>
                </a:lnTo>
                <a:lnTo>
                  <a:pt x="98" y="394"/>
                </a:lnTo>
                <a:lnTo>
                  <a:pt x="109" y="394"/>
                </a:lnTo>
                <a:lnTo>
                  <a:pt x="119" y="394"/>
                </a:lnTo>
                <a:lnTo>
                  <a:pt x="134" y="399"/>
                </a:lnTo>
                <a:lnTo>
                  <a:pt x="145" y="399"/>
                </a:lnTo>
                <a:lnTo>
                  <a:pt x="160" y="404"/>
                </a:lnTo>
                <a:lnTo>
                  <a:pt x="171" y="409"/>
                </a:lnTo>
                <a:lnTo>
                  <a:pt x="181" y="409"/>
                </a:lnTo>
                <a:lnTo>
                  <a:pt x="191" y="414"/>
                </a:lnTo>
                <a:lnTo>
                  <a:pt x="197" y="414"/>
                </a:lnTo>
                <a:lnTo>
                  <a:pt x="207" y="420"/>
                </a:lnTo>
                <a:lnTo>
                  <a:pt x="217" y="420"/>
                </a:lnTo>
                <a:lnTo>
                  <a:pt x="233" y="425"/>
                </a:lnTo>
                <a:lnTo>
                  <a:pt x="243" y="425"/>
                </a:lnTo>
                <a:lnTo>
                  <a:pt x="254" y="425"/>
                </a:lnTo>
                <a:lnTo>
                  <a:pt x="259" y="425"/>
                </a:lnTo>
                <a:lnTo>
                  <a:pt x="269" y="425"/>
                </a:lnTo>
                <a:lnTo>
                  <a:pt x="280" y="425"/>
                </a:lnTo>
                <a:lnTo>
                  <a:pt x="290" y="425"/>
                </a:lnTo>
                <a:lnTo>
                  <a:pt x="295" y="425"/>
                </a:lnTo>
                <a:lnTo>
                  <a:pt x="305" y="425"/>
                </a:lnTo>
                <a:lnTo>
                  <a:pt x="316" y="420"/>
                </a:lnTo>
                <a:lnTo>
                  <a:pt x="331" y="414"/>
                </a:lnTo>
                <a:lnTo>
                  <a:pt x="337" y="414"/>
                </a:lnTo>
                <a:lnTo>
                  <a:pt x="342" y="409"/>
                </a:lnTo>
                <a:lnTo>
                  <a:pt x="357" y="399"/>
                </a:lnTo>
                <a:lnTo>
                  <a:pt x="368" y="394"/>
                </a:lnTo>
                <a:lnTo>
                  <a:pt x="373" y="388"/>
                </a:lnTo>
                <a:lnTo>
                  <a:pt x="378" y="378"/>
                </a:lnTo>
                <a:lnTo>
                  <a:pt x="383" y="378"/>
                </a:lnTo>
                <a:lnTo>
                  <a:pt x="394" y="363"/>
                </a:lnTo>
                <a:lnTo>
                  <a:pt x="399" y="352"/>
                </a:lnTo>
                <a:lnTo>
                  <a:pt x="404" y="342"/>
                </a:lnTo>
                <a:lnTo>
                  <a:pt x="409" y="326"/>
                </a:lnTo>
                <a:lnTo>
                  <a:pt x="414" y="316"/>
                </a:lnTo>
                <a:lnTo>
                  <a:pt x="420" y="300"/>
                </a:lnTo>
                <a:lnTo>
                  <a:pt x="425" y="290"/>
                </a:lnTo>
                <a:lnTo>
                  <a:pt x="430" y="280"/>
                </a:lnTo>
                <a:lnTo>
                  <a:pt x="430" y="264"/>
                </a:lnTo>
                <a:lnTo>
                  <a:pt x="435" y="254"/>
                </a:lnTo>
                <a:lnTo>
                  <a:pt x="440" y="243"/>
                </a:lnTo>
                <a:lnTo>
                  <a:pt x="445" y="228"/>
                </a:lnTo>
                <a:lnTo>
                  <a:pt x="451" y="212"/>
                </a:lnTo>
                <a:lnTo>
                  <a:pt x="456" y="207"/>
                </a:lnTo>
                <a:lnTo>
                  <a:pt x="466" y="191"/>
                </a:lnTo>
                <a:lnTo>
                  <a:pt x="477" y="181"/>
                </a:lnTo>
                <a:lnTo>
                  <a:pt x="477" y="176"/>
                </a:lnTo>
                <a:lnTo>
                  <a:pt x="492" y="166"/>
                </a:lnTo>
                <a:lnTo>
                  <a:pt x="502" y="155"/>
                </a:lnTo>
                <a:lnTo>
                  <a:pt x="513" y="145"/>
                </a:lnTo>
                <a:lnTo>
                  <a:pt x="523" y="145"/>
                </a:lnTo>
                <a:lnTo>
                  <a:pt x="528" y="140"/>
                </a:lnTo>
                <a:lnTo>
                  <a:pt x="539" y="134"/>
                </a:lnTo>
                <a:lnTo>
                  <a:pt x="549" y="129"/>
                </a:lnTo>
                <a:lnTo>
                  <a:pt x="565" y="124"/>
                </a:lnTo>
                <a:lnTo>
                  <a:pt x="575" y="119"/>
                </a:lnTo>
                <a:lnTo>
                  <a:pt x="591" y="114"/>
                </a:lnTo>
                <a:lnTo>
                  <a:pt x="596" y="109"/>
                </a:lnTo>
                <a:lnTo>
                  <a:pt x="601" y="103"/>
                </a:lnTo>
                <a:lnTo>
                  <a:pt x="611" y="93"/>
                </a:lnTo>
                <a:lnTo>
                  <a:pt x="622" y="83"/>
                </a:lnTo>
                <a:lnTo>
                  <a:pt x="627" y="77"/>
                </a:lnTo>
                <a:lnTo>
                  <a:pt x="632" y="67"/>
                </a:lnTo>
                <a:lnTo>
                  <a:pt x="637" y="57"/>
                </a:lnTo>
                <a:lnTo>
                  <a:pt x="637" y="20"/>
                </a:lnTo>
                <a:lnTo>
                  <a:pt x="632" y="10"/>
                </a:lnTo>
                <a:lnTo>
                  <a:pt x="627" y="0"/>
                </a:lnTo>
              </a:path>
            </a:pathLst>
          </a:custGeom>
          <a:noFill/>
          <a:ln w="38100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4976" name="Freeform 16"/>
          <p:cNvSpPr>
            <a:spLocks/>
          </p:cNvSpPr>
          <p:nvPr/>
        </p:nvSpPr>
        <p:spPr bwMode="auto">
          <a:xfrm>
            <a:off x="3708400" y="2386013"/>
            <a:ext cx="3489325" cy="982662"/>
          </a:xfrm>
          <a:custGeom>
            <a:avLst/>
            <a:gdLst/>
            <a:ahLst/>
            <a:cxnLst>
              <a:cxn ang="0">
                <a:pos x="1182" y="332"/>
              </a:cxn>
              <a:cxn ang="0">
                <a:pos x="1146" y="312"/>
              </a:cxn>
              <a:cxn ang="0">
                <a:pos x="1135" y="286"/>
              </a:cxn>
              <a:cxn ang="0">
                <a:pos x="1120" y="260"/>
              </a:cxn>
              <a:cxn ang="0">
                <a:pos x="1104" y="239"/>
              </a:cxn>
              <a:cxn ang="0">
                <a:pos x="1084" y="223"/>
              </a:cxn>
              <a:cxn ang="0">
                <a:pos x="1058" y="213"/>
              </a:cxn>
              <a:cxn ang="0">
                <a:pos x="1021" y="203"/>
              </a:cxn>
              <a:cxn ang="0">
                <a:pos x="995" y="187"/>
              </a:cxn>
              <a:cxn ang="0">
                <a:pos x="975" y="172"/>
              </a:cxn>
              <a:cxn ang="0">
                <a:pos x="959" y="151"/>
              </a:cxn>
              <a:cxn ang="0">
                <a:pos x="949" y="115"/>
              </a:cxn>
              <a:cxn ang="0">
                <a:pos x="944" y="52"/>
              </a:cxn>
              <a:cxn ang="0">
                <a:pos x="923" y="37"/>
              </a:cxn>
              <a:cxn ang="0">
                <a:pos x="887" y="26"/>
              </a:cxn>
              <a:cxn ang="0">
                <a:pos x="850" y="32"/>
              </a:cxn>
              <a:cxn ang="0">
                <a:pos x="814" y="26"/>
              </a:cxn>
              <a:cxn ang="0">
                <a:pos x="788" y="16"/>
              </a:cxn>
              <a:cxn ang="0">
                <a:pos x="762" y="6"/>
              </a:cxn>
              <a:cxn ang="0">
                <a:pos x="726" y="0"/>
              </a:cxn>
              <a:cxn ang="0">
                <a:pos x="700" y="6"/>
              </a:cxn>
              <a:cxn ang="0">
                <a:pos x="674" y="16"/>
              </a:cxn>
              <a:cxn ang="0">
                <a:pos x="643" y="37"/>
              </a:cxn>
              <a:cxn ang="0">
                <a:pos x="617" y="52"/>
              </a:cxn>
              <a:cxn ang="0">
                <a:pos x="591" y="63"/>
              </a:cxn>
              <a:cxn ang="0">
                <a:pos x="570" y="68"/>
              </a:cxn>
              <a:cxn ang="0">
                <a:pos x="529" y="73"/>
              </a:cxn>
              <a:cxn ang="0">
                <a:pos x="493" y="68"/>
              </a:cxn>
              <a:cxn ang="0">
                <a:pos x="467" y="68"/>
              </a:cxn>
              <a:cxn ang="0">
                <a:pos x="436" y="63"/>
              </a:cxn>
              <a:cxn ang="0">
                <a:pos x="394" y="57"/>
              </a:cxn>
              <a:cxn ang="0">
                <a:pos x="373" y="52"/>
              </a:cxn>
              <a:cxn ang="0">
                <a:pos x="337" y="47"/>
              </a:cxn>
              <a:cxn ang="0">
                <a:pos x="301" y="42"/>
              </a:cxn>
              <a:cxn ang="0">
                <a:pos x="275" y="42"/>
              </a:cxn>
              <a:cxn ang="0">
                <a:pos x="239" y="37"/>
              </a:cxn>
              <a:cxn ang="0">
                <a:pos x="197" y="37"/>
              </a:cxn>
              <a:cxn ang="0">
                <a:pos x="161" y="32"/>
              </a:cxn>
              <a:cxn ang="0">
                <a:pos x="125" y="26"/>
              </a:cxn>
              <a:cxn ang="0">
                <a:pos x="88" y="26"/>
              </a:cxn>
              <a:cxn ang="0">
                <a:pos x="52" y="32"/>
              </a:cxn>
              <a:cxn ang="0">
                <a:pos x="16" y="52"/>
              </a:cxn>
            </a:cxnLst>
            <a:rect l="0" t="0" r="r" b="b"/>
            <a:pathLst>
              <a:path w="1198" h="337">
                <a:moveTo>
                  <a:pt x="1198" y="337"/>
                </a:moveTo>
                <a:lnTo>
                  <a:pt x="1192" y="337"/>
                </a:lnTo>
                <a:lnTo>
                  <a:pt x="1182" y="332"/>
                </a:lnTo>
                <a:lnTo>
                  <a:pt x="1172" y="332"/>
                </a:lnTo>
                <a:lnTo>
                  <a:pt x="1156" y="327"/>
                </a:lnTo>
                <a:lnTo>
                  <a:pt x="1146" y="312"/>
                </a:lnTo>
                <a:lnTo>
                  <a:pt x="1141" y="301"/>
                </a:lnTo>
                <a:lnTo>
                  <a:pt x="1135" y="291"/>
                </a:lnTo>
                <a:lnTo>
                  <a:pt x="1135" y="286"/>
                </a:lnTo>
                <a:lnTo>
                  <a:pt x="1130" y="275"/>
                </a:lnTo>
                <a:lnTo>
                  <a:pt x="1125" y="265"/>
                </a:lnTo>
                <a:lnTo>
                  <a:pt x="1120" y="260"/>
                </a:lnTo>
                <a:lnTo>
                  <a:pt x="1115" y="249"/>
                </a:lnTo>
                <a:lnTo>
                  <a:pt x="1109" y="244"/>
                </a:lnTo>
                <a:lnTo>
                  <a:pt x="1104" y="239"/>
                </a:lnTo>
                <a:lnTo>
                  <a:pt x="1099" y="229"/>
                </a:lnTo>
                <a:lnTo>
                  <a:pt x="1089" y="229"/>
                </a:lnTo>
                <a:lnTo>
                  <a:pt x="1084" y="223"/>
                </a:lnTo>
                <a:lnTo>
                  <a:pt x="1073" y="218"/>
                </a:lnTo>
                <a:lnTo>
                  <a:pt x="1068" y="213"/>
                </a:lnTo>
                <a:lnTo>
                  <a:pt x="1058" y="213"/>
                </a:lnTo>
                <a:lnTo>
                  <a:pt x="1047" y="208"/>
                </a:lnTo>
                <a:lnTo>
                  <a:pt x="1037" y="203"/>
                </a:lnTo>
                <a:lnTo>
                  <a:pt x="1021" y="203"/>
                </a:lnTo>
                <a:lnTo>
                  <a:pt x="1011" y="197"/>
                </a:lnTo>
                <a:lnTo>
                  <a:pt x="1001" y="192"/>
                </a:lnTo>
                <a:lnTo>
                  <a:pt x="995" y="187"/>
                </a:lnTo>
                <a:lnTo>
                  <a:pt x="985" y="182"/>
                </a:lnTo>
                <a:lnTo>
                  <a:pt x="980" y="177"/>
                </a:lnTo>
                <a:lnTo>
                  <a:pt x="975" y="172"/>
                </a:lnTo>
                <a:lnTo>
                  <a:pt x="970" y="166"/>
                </a:lnTo>
                <a:lnTo>
                  <a:pt x="964" y="156"/>
                </a:lnTo>
                <a:lnTo>
                  <a:pt x="959" y="151"/>
                </a:lnTo>
                <a:lnTo>
                  <a:pt x="954" y="140"/>
                </a:lnTo>
                <a:lnTo>
                  <a:pt x="954" y="130"/>
                </a:lnTo>
                <a:lnTo>
                  <a:pt x="949" y="115"/>
                </a:lnTo>
                <a:lnTo>
                  <a:pt x="949" y="78"/>
                </a:lnTo>
                <a:lnTo>
                  <a:pt x="944" y="68"/>
                </a:lnTo>
                <a:lnTo>
                  <a:pt x="944" y="52"/>
                </a:lnTo>
                <a:lnTo>
                  <a:pt x="938" y="47"/>
                </a:lnTo>
                <a:lnTo>
                  <a:pt x="933" y="42"/>
                </a:lnTo>
                <a:lnTo>
                  <a:pt x="923" y="37"/>
                </a:lnTo>
                <a:lnTo>
                  <a:pt x="912" y="32"/>
                </a:lnTo>
                <a:lnTo>
                  <a:pt x="902" y="26"/>
                </a:lnTo>
                <a:lnTo>
                  <a:pt x="887" y="26"/>
                </a:lnTo>
                <a:lnTo>
                  <a:pt x="876" y="32"/>
                </a:lnTo>
                <a:lnTo>
                  <a:pt x="866" y="32"/>
                </a:lnTo>
                <a:lnTo>
                  <a:pt x="850" y="32"/>
                </a:lnTo>
                <a:lnTo>
                  <a:pt x="840" y="32"/>
                </a:lnTo>
                <a:lnTo>
                  <a:pt x="824" y="32"/>
                </a:lnTo>
                <a:lnTo>
                  <a:pt x="814" y="26"/>
                </a:lnTo>
                <a:lnTo>
                  <a:pt x="804" y="21"/>
                </a:lnTo>
                <a:lnTo>
                  <a:pt x="793" y="16"/>
                </a:lnTo>
                <a:lnTo>
                  <a:pt x="788" y="16"/>
                </a:lnTo>
                <a:lnTo>
                  <a:pt x="778" y="11"/>
                </a:lnTo>
                <a:lnTo>
                  <a:pt x="767" y="6"/>
                </a:lnTo>
                <a:lnTo>
                  <a:pt x="762" y="6"/>
                </a:lnTo>
                <a:lnTo>
                  <a:pt x="752" y="0"/>
                </a:lnTo>
                <a:lnTo>
                  <a:pt x="741" y="0"/>
                </a:lnTo>
                <a:lnTo>
                  <a:pt x="726" y="0"/>
                </a:lnTo>
                <a:lnTo>
                  <a:pt x="716" y="0"/>
                </a:lnTo>
                <a:lnTo>
                  <a:pt x="705" y="6"/>
                </a:lnTo>
                <a:lnTo>
                  <a:pt x="700" y="6"/>
                </a:lnTo>
                <a:lnTo>
                  <a:pt x="690" y="11"/>
                </a:lnTo>
                <a:lnTo>
                  <a:pt x="679" y="16"/>
                </a:lnTo>
                <a:lnTo>
                  <a:pt x="674" y="16"/>
                </a:lnTo>
                <a:lnTo>
                  <a:pt x="669" y="21"/>
                </a:lnTo>
                <a:lnTo>
                  <a:pt x="653" y="32"/>
                </a:lnTo>
                <a:lnTo>
                  <a:pt x="643" y="37"/>
                </a:lnTo>
                <a:lnTo>
                  <a:pt x="638" y="42"/>
                </a:lnTo>
                <a:lnTo>
                  <a:pt x="627" y="47"/>
                </a:lnTo>
                <a:lnTo>
                  <a:pt x="617" y="52"/>
                </a:lnTo>
                <a:lnTo>
                  <a:pt x="612" y="52"/>
                </a:lnTo>
                <a:lnTo>
                  <a:pt x="607" y="57"/>
                </a:lnTo>
                <a:lnTo>
                  <a:pt x="591" y="63"/>
                </a:lnTo>
                <a:lnTo>
                  <a:pt x="581" y="68"/>
                </a:lnTo>
                <a:lnTo>
                  <a:pt x="576" y="68"/>
                </a:lnTo>
                <a:lnTo>
                  <a:pt x="570" y="68"/>
                </a:lnTo>
                <a:lnTo>
                  <a:pt x="555" y="68"/>
                </a:lnTo>
                <a:lnTo>
                  <a:pt x="544" y="73"/>
                </a:lnTo>
                <a:lnTo>
                  <a:pt x="529" y="73"/>
                </a:lnTo>
                <a:lnTo>
                  <a:pt x="519" y="73"/>
                </a:lnTo>
                <a:lnTo>
                  <a:pt x="508" y="73"/>
                </a:lnTo>
                <a:lnTo>
                  <a:pt x="493" y="68"/>
                </a:lnTo>
                <a:lnTo>
                  <a:pt x="482" y="68"/>
                </a:lnTo>
                <a:lnTo>
                  <a:pt x="472" y="68"/>
                </a:lnTo>
                <a:lnTo>
                  <a:pt x="467" y="68"/>
                </a:lnTo>
                <a:lnTo>
                  <a:pt x="456" y="63"/>
                </a:lnTo>
                <a:lnTo>
                  <a:pt x="446" y="63"/>
                </a:lnTo>
                <a:lnTo>
                  <a:pt x="436" y="63"/>
                </a:lnTo>
                <a:lnTo>
                  <a:pt x="420" y="57"/>
                </a:lnTo>
                <a:lnTo>
                  <a:pt x="410" y="57"/>
                </a:lnTo>
                <a:lnTo>
                  <a:pt x="394" y="57"/>
                </a:lnTo>
                <a:lnTo>
                  <a:pt x="389" y="52"/>
                </a:lnTo>
                <a:lnTo>
                  <a:pt x="384" y="52"/>
                </a:lnTo>
                <a:lnTo>
                  <a:pt x="373" y="52"/>
                </a:lnTo>
                <a:lnTo>
                  <a:pt x="358" y="52"/>
                </a:lnTo>
                <a:lnTo>
                  <a:pt x="347" y="47"/>
                </a:lnTo>
                <a:lnTo>
                  <a:pt x="337" y="47"/>
                </a:lnTo>
                <a:lnTo>
                  <a:pt x="322" y="47"/>
                </a:lnTo>
                <a:lnTo>
                  <a:pt x="311" y="42"/>
                </a:lnTo>
                <a:lnTo>
                  <a:pt x="301" y="42"/>
                </a:lnTo>
                <a:lnTo>
                  <a:pt x="296" y="42"/>
                </a:lnTo>
                <a:lnTo>
                  <a:pt x="285" y="42"/>
                </a:lnTo>
                <a:lnTo>
                  <a:pt x="275" y="42"/>
                </a:lnTo>
                <a:lnTo>
                  <a:pt x="259" y="37"/>
                </a:lnTo>
                <a:lnTo>
                  <a:pt x="249" y="37"/>
                </a:lnTo>
                <a:lnTo>
                  <a:pt x="239" y="37"/>
                </a:lnTo>
                <a:lnTo>
                  <a:pt x="223" y="37"/>
                </a:lnTo>
                <a:lnTo>
                  <a:pt x="213" y="37"/>
                </a:lnTo>
                <a:lnTo>
                  <a:pt x="197" y="37"/>
                </a:lnTo>
                <a:lnTo>
                  <a:pt x="187" y="32"/>
                </a:lnTo>
                <a:lnTo>
                  <a:pt x="176" y="32"/>
                </a:lnTo>
                <a:lnTo>
                  <a:pt x="161" y="32"/>
                </a:lnTo>
                <a:lnTo>
                  <a:pt x="151" y="32"/>
                </a:lnTo>
                <a:lnTo>
                  <a:pt x="140" y="32"/>
                </a:lnTo>
                <a:lnTo>
                  <a:pt x="125" y="26"/>
                </a:lnTo>
                <a:lnTo>
                  <a:pt x="114" y="26"/>
                </a:lnTo>
                <a:lnTo>
                  <a:pt x="99" y="26"/>
                </a:lnTo>
                <a:lnTo>
                  <a:pt x="88" y="26"/>
                </a:lnTo>
                <a:lnTo>
                  <a:pt x="78" y="26"/>
                </a:lnTo>
                <a:lnTo>
                  <a:pt x="62" y="26"/>
                </a:lnTo>
                <a:lnTo>
                  <a:pt x="52" y="32"/>
                </a:lnTo>
                <a:lnTo>
                  <a:pt x="42" y="37"/>
                </a:lnTo>
                <a:lnTo>
                  <a:pt x="26" y="42"/>
                </a:lnTo>
                <a:lnTo>
                  <a:pt x="16" y="52"/>
                </a:lnTo>
                <a:lnTo>
                  <a:pt x="5" y="68"/>
                </a:lnTo>
                <a:lnTo>
                  <a:pt x="0" y="68"/>
                </a:lnTo>
              </a:path>
            </a:pathLst>
          </a:custGeom>
          <a:noFill/>
          <a:ln w="38100" cmpd="sng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4977" name="Freeform 17"/>
          <p:cNvSpPr>
            <a:spLocks/>
          </p:cNvSpPr>
          <p:nvPr/>
        </p:nvSpPr>
        <p:spPr bwMode="auto">
          <a:xfrm>
            <a:off x="2924175" y="2584450"/>
            <a:ext cx="2476500" cy="1797050"/>
          </a:xfrm>
          <a:custGeom>
            <a:avLst/>
            <a:gdLst/>
            <a:ahLst/>
            <a:cxnLst>
              <a:cxn ang="0">
                <a:pos x="259" y="26"/>
              </a:cxn>
              <a:cxn ang="0">
                <a:pos x="243" y="47"/>
              </a:cxn>
              <a:cxn ang="0">
                <a:pos x="223" y="83"/>
              </a:cxn>
              <a:cxn ang="0">
                <a:pos x="207" y="109"/>
              </a:cxn>
              <a:cxn ang="0">
                <a:pos x="176" y="145"/>
              </a:cxn>
              <a:cxn ang="0">
                <a:pos x="160" y="166"/>
              </a:cxn>
              <a:cxn ang="0">
                <a:pos x="145" y="181"/>
              </a:cxn>
              <a:cxn ang="0">
                <a:pos x="114" y="207"/>
              </a:cxn>
              <a:cxn ang="0">
                <a:pos x="88" y="218"/>
              </a:cxn>
              <a:cxn ang="0">
                <a:pos x="62" y="233"/>
              </a:cxn>
              <a:cxn ang="0">
                <a:pos x="36" y="244"/>
              </a:cxn>
              <a:cxn ang="0">
                <a:pos x="15" y="264"/>
              </a:cxn>
              <a:cxn ang="0">
                <a:pos x="0" y="295"/>
              </a:cxn>
              <a:cxn ang="0">
                <a:pos x="20" y="316"/>
              </a:cxn>
              <a:cxn ang="0">
                <a:pos x="41" y="332"/>
              </a:cxn>
              <a:cxn ang="0">
                <a:pos x="77" y="352"/>
              </a:cxn>
              <a:cxn ang="0">
                <a:pos x="98" y="363"/>
              </a:cxn>
              <a:cxn ang="0">
                <a:pos x="124" y="378"/>
              </a:cxn>
              <a:cxn ang="0">
                <a:pos x="145" y="394"/>
              </a:cxn>
              <a:cxn ang="0">
                <a:pos x="160" y="409"/>
              </a:cxn>
              <a:cxn ang="0">
                <a:pos x="186" y="440"/>
              </a:cxn>
              <a:cxn ang="0">
                <a:pos x="212" y="472"/>
              </a:cxn>
              <a:cxn ang="0">
                <a:pos x="233" y="503"/>
              </a:cxn>
              <a:cxn ang="0">
                <a:pos x="248" y="529"/>
              </a:cxn>
              <a:cxn ang="0">
                <a:pos x="259" y="555"/>
              </a:cxn>
              <a:cxn ang="0">
                <a:pos x="285" y="591"/>
              </a:cxn>
              <a:cxn ang="0">
                <a:pos x="321" y="612"/>
              </a:cxn>
              <a:cxn ang="0">
                <a:pos x="357" y="617"/>
              </a:cxn>
              <a:cxn ang="0">
                <a:pos x="394" y="617"/>
              </a:cxn>
              <a:cxn ang="0">
                <a:pos x="430" y="612"/>
              </a:cxn>
              <a:cxn ang="0">
                <a:pos x="466" y="606"/>
              </a:cxn>
              <a:cxn ang="0">
                <a:pos x="508" y="606"/>
              </a:cxn>
              <a:cxn ang="0">
                <a:pos x="544" y="601"/>
              </a:cxn>
              <a:cxn ang="0">
                <a:pos x="570" y="601"/>
              </a:cxn>
              <a:cxn ang="0">
                <a:pos x="606" y="596"/>
              </a:cxn>
              <a:cxn ang="0">
                <a:pos x="642" y="591"/>
              </a:cxn>
              <a:cxn ang="0">
                <a:pos x="663" y="586"/>
              </a:cxn>
              <a:cxn ang="0">
                <a:pos x="705" y="580"/>
              </a:cxn>
              <a:cxn ang="0">
                <a:pos x="736" y="575"/>
              </a:cxn>
              <a:cxn ang="0">
                <a:pos x="762" y="575"/>
              </a:cxn>
              <a:cxn ang="0">
                <a:pos x="798" y="570"/>
              </a:cxn>
              <a:cxn ang="0">
                <a:pos x="839" y="575"/>
              </a:cxn>
            </a:cxnLst>
            <a:rect l="0" t="0" r="r" b="b"/>
            <a:pathLst>
              <a:path w="850" h="617">
                <a:moveTo>
                  <a:pt x="269" y="0"/>
                </a:moveTo>
                <a:lnTo>
                  <a:pt x="264" y="10"/>
                </a:lnTo>
                <a:lnTo>
                  <a:pt x="259" y="26"/>
                </a:lnTo>
                <a:lnTo>
                  <a:pt x="254" y="36"/>
                </a:lnTo>
                <a:lnTo>
                  <a:pt x="248" y="47"/>
                </a:lnTo>
                <a:lnTo>
                  <a:pt x="243" y="47"/>
                </a:lnTo>
                <a:lnTo>
                  <a:pt x="238" y="62"/>
                </a:lnTo>
                <a:lnTo>
                  <a:pt x="233" y="72"/>
                </a:lnTo>
                <a:lnTo>
                  <a:pt x="223" y="83"/>
                </a:lnTo>
                <a:lnTo>
                  <a:pt x="212" y="98"/>
                </a:lnTo>
                <a:lnTo>
                  <a:pt x="212" y="104"/>
                </a:lnTo>
                <a:lnTo>
                  <a:pt x="207" y="109"/>
                </a:lnTo>
                <a:lnTo>
                  <a:pt x="197" y="119"/>
                </a:lnTo>
                <a:lnTo>
                  <a:pt x="186" y="135"/>
                </a:lnTo>
                <a:lnTo>
                  <a:pt x="176" y="145"/>
                </a:lnTo>
                <a:lnTo>
                  <a:pt x="176" y="150"/>
                </a:lnTo>
                <a:lnTo>
                  <a:pt x="166" y="161"/>
                </a:lnTo>
                <a:lnTo>
                  <a:pt x="160" y="166"/>
                </a:lnTo>
                <a:lnTo>
                  <a:pt x="155" y="171"/>
                </a:lnTo>
                <a:lnTo>
                  <a:pt x="150" y="176"/>
                </a:lnTo>
                <a:lnTo>
                  <a:pt x="145" y="181"/>
                </a:lnTo>
                <a:lnTo>
                  <a:pt x="134" y="186"/>
                </a:lnTo>
                <a:lnTo>
                  <a:pt x="124" y="197"/>
                </a:lnTo>
                <a:lnTo>
                  <a:pt x="114" y="207"/>
                </a:lnTo>
                <a:lnTo>
                  <a:pt x="108" y="207"/>
                </a:lnTo>
                <a:lnTo>
                  <a:pt x="98" y="212"/>
                </a:lnTo>
                <a:lnTo>
                  <a:pt x="88" y="218"/>
                </a:lnTo>
                <a:lnTo>
                  <a:pt x="83" y="218"/>
                </a:lnTo>
                <a:lnTo>
                  <a:pt x="77" y="223"/>
                </a:lnTo>
                <a:lnTo>
                  <a:pt x="62" y="233"/>
                </a:lnTo>
                <a:lnTo>
                  <a:pt x="51" y="238"/>
                </a:lnTo>
                <a:lnTo>
                  <a:pt x="41" y="244"/>
                </a:lnTo>
                <a:lnTo>
                  <a:pt x="36" y="244"/>
                </a:lnTo>
                <a:lnTo>
                  <a:pt x="26" y="254"/>
                </a:lnTo>
                <a:lnTo>
                  <a:pt x="20" y="259"/>
                </a:lnTo>
                <a:lnTo>
                  <a:pt x="15" y="264"/>
                </a:lnTo>
                <a:lnTo>
                  <a:pt x="10" y="269"/>
                </a:lnTo>
                <a:lnTo>
                  <a:pt x="0" y="280"/>
                </a:lnTo>
                <a:lnTo>
                  <a:pt x="0" y="295"/>
                </a:lnTo>
                <a:lnTo>
                  <a:pt x="10" y="306"/>
                </a:lnTo>
                <a:lnTo>
                  <a:pt x="15" y="311"/>
                </a:lnTo>
                <a:lnTo>
                  <a:pt x="20" y="316"/>
                </a:lnTo>
                <a:lnTo>
                  <a:pt x="26" y="321"/>
                </a:lnTo>
                <a:lnTo>
                  <a:pt x="36" y="332"/>
                </a:lnTo>
                <a:lnTo>
                  <a:pt x="41" y="332"/>
                </a:lnTo>
                <a:lnTo>
                  <a:pt x="51" y="337"/>
                </a:lnTo>
                <a:lnTo>
                  <a:pt x="62" y="342"/>
                </a:lnTo>
                <a:lnTo>
                  <a:pt x="77" y="352"/>
                </a:lnTo>
                <a:lnTo>
                  <a:pt x="83" y="358"/>
                </a:lnTo>
                <a:lnTo>
                  <a:pt x="88" y="358"/>
                </a:lnTo>
                <a:lnTo>
                  <a:pt x="98" y="363"/>
                </a:lnTo>
                <a:lnTo>
                  <a:pt x="108" y="368"/>
                </a:lnTo>
                <a:lnTo>
                  <a:pt x="114" y="368"/>
                </a:lnTo>
                <a:lnTo>
                  <a:pt x="124" y="378"/>
                </a:lnTo>
                <a:lnTo>
                  <a:pt x="129" y="378"/>
                </a:lnTo>
                <a:lnTo>
                  <a:pt x="134" y="389"/>
                </a:lnTo>
                <a:lnTo>
                  <a:pt x="145" y="394"/>
                </a:lnTo>
                <a:lnTo>
                  <a:pt x="150" y="399"/>
                </a:lnTo>
                <a:lnTo>
                  <a:pt x="155" y="404"/>
                </a:lnTo>
                <a:lnTo>
                  <a:pt x="160" y="409"/>
                </a:lnTo>
                <a:lnTo>
                  <a:pt x="166" y="415"/>
                </a:lnTo>
                <a:lnTo>
                  <a:pt x="176" y="430"/>
                </a:lnTo>
                <a:lnTo>
                  <a:pt x="186" y="440"/>
                </a:lnTo>
                <a:lnTo>
                  <a:pt x="197" y="456"/>
                </a:lnTo>
                <a:lnTo>
                  <a:pt x="207" y="466"/>
                </a:lnTo>
                <a:lnTo>
                  <a:pt x="212" y="472"/>
                </a:lnTo>
                <a:lnTo>
                  <a:pt x="212" y="477"/>
                </a:lnTo>
                <a:lnTo>
                  <a:pt x="223" y="492"/>
                </a:lnTo>
                <a:lnTo>
                  <a:pt x="233" y="503"/>
                </a:lnTo>
                <a:lnTo>
                  <a:pt x="233" y="508"/>
                </a:lnTo>
                <a:lnTo>
                  <a:pt x="238" y="513"/>
                </a:lnTo>
                <a:lnTo>
                  <a:pt x="248" y="529"/>
                </a:lnTo>
                <a:lnTo>
                  <a:pt x="254" y="539"/>
                </a:lnTo>
                <a:lnTo>
                  <a:pt x="259" y="549"/>
                </a:lnTo>
                <a:lnTo>
                  <a:pt x="259" y="555"/>
                </a:lnTo>
                <a:lnTo>
                  <a:pt x="264" y="565"/>
                </a:lnTo>
                <a:lnTo>
                  <a:pt x="274" y="575"/>
                </a:lnTo>
                <a:lnTo>
                  <a:pt x="285" y="591"/>
                </a:lnTo>
                <a:lnTo>
                  <a:pt x="295" y="601"/>
                </a:lnTo>
                <a:lnTo>
                  <a:pt x="311" y="606"/>
                </a:lnTo>
                <a:lnTo>
                  <a:pt x="321" y="612"/>
                </a:lnTo>
                <a:lnTo>
                  <a:pt x="331" y="617"/>
                </a:lnTo>
                <a:lnTo>
                  <a:pt x="347" y="617"/>
                </a:lnTo>
                <a:lnTo>
                  <a:pt x="357" y="617"/>
                </a:lnTo>
                <a:lnTo>
                  <a:pt x="368" y="617"/>
                </a:lnTo>
                <a:lnTo>
                  <a:pt x="383" y="617"/>
                </a:lnTo>
                <a:lnTo>
                  <a:pt x="394" y="617"/>
                </a:lnTo>
                <a:lnTo>
                  <a:pt x="409" y="612"/>
                </a:lnTo>
                <a:lnTo>
                  <a:pt x="420" y="612"/>
                </a:lnTo>
                <a:lnTo>
                  <a:pt x="430" y="612"/>
                </a:lnTo>
                <a:lnTo>
                  <a:pt x="445" y="612"/>
                </a:lnTo>
                <a:lnTo>
                  <a:pt x="456" y="612"/>
                </a:lnTo>
                <a:lnTo>
                  <a:pt x="466" y="606"/>
                </a:lnTo>
                <a:lnTo>
                  <a:pt x="482" y="606"/>
                </a:lnTo>
                <a:lnTo>
                  <a:pt x="492" y="606"/>
                </a:lnTo>
                <a:lnTo>
                  <a:pt x="508" y="606"/>
                </a:lnTo>
                <a:lnTo>
                  <a:pt x="518" y="606"/>
                </a:lnTo>
                <a:lnTo>
                  <a:pt x="528" y="606"/>
                </a:lnTo>
                <a:lnTo>
                  <a:pt x="544" y="601"/>
                </a:lnTo>
                <a:lnTo>
                  <a:pt x="554" y="601"/>
                </a:lnTo>
                <a:lnTo>
                  <a:pt x="565" y="601"/>
                </a:lnTo>
                <a:lnTo>
                  <a:pt x="570" y="601"/>
                </a:lnTo>
                <a:lnTo>
                  <a:pt x="580" y="601"/>
                </a:lnTo>
                <a:lnTo>
                  <a:pt x="591" y="596"/>
                </a:lnTo>
                <a:lnTo>
                  <a:pt x="606" y="596"/>
                </a:lnTo>
                <a:lnTo>
                  <a:pt x="616" y="596"/>
                </a:lnTo>
                <a:lnTo>
                  <a:pt x="627" y="591"/>
                </a:lnTo>
                <a:lnTo>
                  <a:pt x="642" y="591"/>
                </a:lnTo>
                <a:lnTo>
                  <a:pt x="653" y="591"/>
                </a:lnTo>
                <a:lnTo>
                  <a:pt x="658" y="591"/>
                </a:lnTo>
                <a:lnTo>
                  <a:pt x="663" y="586"/>
                </a:lnTo>
                <a:lnTo>
                  <a:pt x="679" y="586"/>
                </a:lnTo>
                <a:lnTo>
                  <a:pt x="689" y="586"/>
                </a:lnTo>
                <a:lnTo>
                  <a:pt x="705" y="580"/>
                </a:lnTo>
                <a:lnTo>
                  <a:pt x="715" y="580"/>
                </a:lnTo>
                <a:lnTo>
                  <a:pt x="725" y="580"/>
                </a:lnTo>
                <a:lnTo>
                  <a:pt x="736" y="575"/>
                </a:lnTo>
                <a:lnTo>
                  <a:pt x="741" y="575"/>
                </a:lnTo>
                <a:lnTo>
                  <a:pt x="751" y="575"/>
                </a:lnTo>
                <a:lnTo>
                  <a:pt x="762" y="575"/>
                </a:lnTo>
                <a:lnTo>
                  <a:pt x="777" y="570"/>
                </a:lnTo>
                <a:lnTo>
                  <a:pt x="788" y="570"/>
                </a:lnTo>
                <a:lnTo>
                  <a:pt x="798" y="570"/>
                </a:lnTo>
                <a:lnTo>
                  <a:pt x="813" y="570"/>
                </a:lnTo>
                <a:lnTo>
                  <a:pt x="824" y="575"/>
                </a:lnTo>
                <a:lnTo>
                  <a:pt x="839" y="575"/>
                </a:lnTo>
                <a:lnTo>
                  <a:pt x="845" y="575"/>
                </a:lnTo>
                <a:lnTo>
                  <a:pt x="850" y="575"/>
                </a:lnTo>
              </a:path>
            </a:pathLst>
          </a:custGeom>
          <a:noFill/>
          <a:ln w="38100" cmpd="sng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4978" name="Freeform 18"/>
          <p:cNvSpPr>
            <a:spLocks/>
          </p:cNvSpPr>
          <p:nvPr/>
        </p:nvSpPr>
        <p:spPr bwMode="auto">
          <a:xfrm>
            <a:off x="5400675" y="3368675"/>
            <a:ext cx="1812925" cy="1089025"/>
          </a:xfrm>
          <a:custGeom>
            <a:avLst/>
            <a:gdLst/>
            <a:ahLst/>
            <a:cxnLst>
              <a:cxn ang="0">
                <a:pos x="10" y="311"/>
              </a:cxn>
              <a:cxn ang="0">
                <a:pos x="31" y="322"/>
              </a:cxn>
              <a:cxn ang="0">
                <a:pos x="46" y="327"/>
              </a:cxn>
              <a:cxn ang="0">
                <a:pos x="62" y="337"/>
              </a:cxn>
              <a:cxn ang="0">
                <a:pos x="88" y="353"/>
              </a:cxn>
              <a:cxn ang="0">
                <a:pos x="98" y="358"/>
              </a:cxn>
              <a:cxn ang="0">
                <a:pos x="119" y="368"/>
              </a:cxn>
              <a:cxn ang="0">
                <a:pos x="135" y="374"/>
              </a:cxn>
              <a:cxn ang="0">
                <a:pos x="160" y="374"/>
              </a:cxn>
              <a:cxn ang="0">
                <a:pos x="181" y="368"/>
              </a:cxn>
              <a:cxn ang="0">
                <a:pos x="197" y="363"/>
              </a:cxn>
              <a:cxn ang="0">
                <a:pos x="212" y="358"/>
              </a:cxn>
              <a:cxn ang="0">
                <a:pos x="233" y="348"/>
              </a:cxn>
              <a:cxn ang="0">
                <a:pos x="259" y="343"/>
              </a:cxn>
              <a:cxn ang="0">
                <a:pos x="285" y="343"/>
              </a:cxn>
              <a:cxn ang="0">
                <a:pos x="306" y="348"/>
              </a:cxn>
              <a:cxn ang="0">
                <a:pos x="331" y="343"/>
              </a:cxn>
              <a:cxn ang="0">
                <a:pos x="352" y="332"/>
              </a:cxn>
              <a:cxn ang="0">
                <a:pos x="363" y="322"/>
              </a:cxn>
              <a:cxn ang="0">
                <a:pos x="368" y="296"/>
              </a:cxn>
              <a:cxn ang="0">
                <a:pos x="373" y="244"/>
              </a:cxn>
              <a:cxn ang="0">
                <a:pos x="378" y="223"/>
              </a:cxn>
              <a:cxn ang="0">
                <a:pos x="389" y="208"/>
              </a:cxn>
              <a:cxn ang="0">
                <a:pos x="399" y="197"/>
              </a:cxn>
              <a:cxn ang="0">
                <a:pos x="414" y="187"/>
              </a:cxn>
              <a:cxn ang="0">
                <a:pos x="430" y="177"/>
              </a:cxn>
              <a:cxn ang="0">
                <a:pos x="446" y="171"/>
              </a:cxn>
              <a:cxn ang="0">
                <a:pos x="466" y="166"/>
              </a:cxn>
              <a:cxn ang="0">
                <a:pos x="487" y="161"/>
              </a:cxn>
              <a:cxn ang="0">
                <a:pos x="503" y="151"/>
              </a:cxn>
              <a:cxn ang="0">
                <a:pos x="518" y="146"/>
              </a:cxn>
              <a:cxn ang="0">
                <a:pos x="528" y="130"/>
              </a:cxn>
              <a:cxn ang="0">
                <a:pos x="539" y="114"/>
              </a:cxn>
              <a:cxn ang="0">
                <a:pos x="549" y="99"/>
              </a:cxn>
              <a:cxn ang="0">
                <a:pos x="560" y="73"/>
              </a:cxn>
              <a:cxn ang="0">
                <a:pos x="565" y="57"/>
              </a:cxn>
              <a:cxn ang="0">
                <a:pos x="591" y="42"/>
              </a:cxn>
              <a:cxn ang="0">
                <a:pos x="617" y="37"/>
              </a:cxn>
              <a:cxn ang="0">
                <a:pos x="622" y="11"/>
              </a:cxn>
            </a:cxnLst>
            <a:rect l="0" t="0" r="r" b="b"/>
            <a:pathLst>
              <a:path w="622" h="374">
                <a:moveTo>
                  <a:pt x="0" y="306"/>
                </a:moveTo>
                <a:lnTo>
                  <a:pt x="10" y="311"/>
                </a:lnTo>
                <a:lnTo>
                  <a:pt x="26" y="317"/>
                </a:lnTo>
                <a:lnTo>
                  <a:pt x="31" y="322"/>
                </a:lnTo>
                <a:lnTo>
                  <a:pt x="36" y="322"/>
                </a:lnTo>
                <a:lnTo>
                  <a:pt x="46" y="327"/>
                </a:lnTo>
                <a:lnTo>
                  <a:pt x="57" y="332"/>
                </a:lnTo>
                <a:lnTo>
                  <a:pt x="62" y="337"/>
                </a:lnTo>
                <a:lnTo>
                  <a:pt x="72" y="343"/>
                </a:lnTo>
                <a:lnTo>
                  <a:pt x="88" y="353"/>
                </a:lnTo>
                <a:lnTo>
                  <a:pt x="93" y="358"/>
                </a:lnTo>
                <a:lnTo>
                  <a:pt x="98" y="358"/>
                </a:lnTo>
                <a:lnTo>
                  <a:pt x="109" y="363"/>
                </a:lnTo>
                <a:lnTo>
                  <a:pt x="119" y="368"/>
                </a:lnTo>
                <a:lnTo>
                  <a:pt x="124" y="368"/>
                </a:lnTo>
                <a:lnTo>
                  <a:pt x="135" y="374"/>
                </a:lnTo>
                <a:lnTo>
                  <a:pt x="145" y="374"/>
                </a:lnTo>
                <a:lnTo>
                  <a:pt x="160" y="374"/>
                </a:lnTo>
                <a:lnTo>
                  <a:pt x="171" y="374"/>
                </a:lnTo>
                <a:lnTo>
                  <a:pt x="181" y="368"/>
                </a:lnTo>
                <a:lnTo>
                  <a:pt x="186" y="368"/>
                </a:lnTo>
                <a:lnTo>
                  <a:pt x="197" y="363"/>
                </a:lnTo>
                <a:lnTo>
                  <a:pt x="207" y="358"/>
                </a:lnTo>
                <a:lnTo>
                  <a:pt x="212" y="358"/>
                </a:lnTo>
                <a:lnTo>
                  <a:pt x="223" y="353"/>
                </a:lnTo>
                <a:lnTo>
                  <a:pt x="233" y="348"/>
                </a:lnTo>
                <a:lnTo>
                  <a:pt x="243" y="343"/>
                </a:lnTo>
                <a:lnTo>
                  <a:pt x="259" y="343"/>
                </a:lnTo>
                <a:lnTo>
                  <a:pt x="269" y="343"/>
                </a:lnTo>
                <a:lnTo>
                  <a:pt x="285" y="343"/>
                </a:lnTo>
                <a:lnTo>
                  <a:pt x="295" y="343"/>
                </a:lnTo>
                <a:lnTo>
                  <a:pt x="306" y="348"/>
                </a:lnTo>
                <a:lnTo>
                  <a:pt x="321" y="348"/>
                </a:lnTo>
                <a:lnTo>
                  <a:pt x="331" y="343"/>
                </a:lnTo>
                <a:lnTo>
                  <a:pt x="342" y="337"/>
                </a:lnTo>
                <a:lnTo>
                  <a:pt x="352" y="332"/>
                </a:lnTo>
                <a:lnTo>
                  <a:pt x="357" y="327"/>
                </a:lnTo>
                <a:lnTo>
                  <a:pt x="363" y="322"/>
                </a:lnTo>
                <a:lnTo>
                  <a:pt x="363" y="306"/>
                </a:lnTo>
                <a:lnTo>
                  <a:pt x="368" y="296"/>
                </a:lnTo>
                <a:lnTo>
                  <a:pt x="368" y="260"/>
                </a:lnTo>
                <a:lnTo>
                  <a:pt x="373" y="244"/>
                </a:lnTo>
                <a:lnTo>
                  <a:pt x="373" y="234"/>
                </a:lnTo>
                <a:lnTo>
                  <a:pt x="378" y="223"/>
                </a:lnTo>
                <a:lnTo>
                  <a:pt x="383" y="218"/>
                </a:lnTo>
                <a:lnTo>
                  <a:pt x="389" y="208"/>
                </a:lnTo>
                <a:lnTo>
                  <a:pt x="394" y="203"/>
                </a:lnTo>
                <a:lnTo>
                  <a:pt x="399" y="197"/>
                </a:lnTo>
                <a:lnTo>
                  <a:pt x="404" y="192"/>
                </a:lnTo>
                <a:lnTo>
                  <a:pt x="414" y="187"/>
                </a:lnTo>
                <a:lnTo>
                  <a:pt x="420" y="182"/>
                </a:lnTo>
                <a:lnTo>
                  <a:pt x="430" y="177"/>
                </a:lnTo>
                <a:lnTo>
                  <a:pt x="440" y="171"/>
                </a:lnTo>
                <a:lnTo>
                  <a:pt x="446" y="171"/>
                </a:lnTo>
                <a:lnTo>
                  <a:pt x="456" y="171"/>
                </a:lnTo>
                <a:lnTo>
                  <a:pt x="466" y="166"/>
                </a:lnTo>
                <a:lnTo>
                  <a:pt x="477" y="161"/>
                </a:lnTo>
                <a:lnTo>
                  <a:pt x="487" y="161"/>
                </a:lnTo>
                <a:lnTo>
                  <a:pt x="492" y="156"/>
                </a:lnTo>
                <a:lnTo>
                  <a:pt x="503" y="151"/>
                </a:lnTo>
                <a:lnTo>
                  <a:pt x="508" y="146"/>
                </a:lnTo>
                <a:lnTo>
                  <a:pt x="518" y="146"/>
                </a:lnTo>
                <a:lnTo>
                  <a:pt x="523" y="135"/>
                </a:lnTo>
                <a:lnTo>
                  <a:pt x="528" y="130"/>
                </a:lnTo>
                <a:lnTo>
                  <a:pt x="534" y="125"/>
                </a:lnTo>
                <a:lnTo>
                  <a:pt x="539" y="114"/>
                </a:lnTo>
                <a:lnTo>
                  <a:pt x="544" y="109"/>
                </a:lnTo>
                <a:lnTo>
                  <a:pt x="549" y="99"/>
                </a:lnTo>
                <a:lnTo>
                  <a:pt x="554" y="83"/>
                </a:lnTo>
                <a:lnTo>
                  <a:pt x="560" y="73"/>
                </a:lnTo>
                <a:lnTo>
                  <a:pt x="565" y="63"/>
                </a:lnTo>
                <a:lnTo>
                  <a:pt x="565" y="57"/>
                </a:lnTo>
                <a:lnTo>
                  <a:pt x="575" y="47"/>
                </a:lnTo>
                <a:lnTo>
                  <a:pt x="591" y="42"/>
                </a:lnTo>
                <a:lnTo>
                  <a:pt x="601" y="42"/>
                </a:lnTo>
                <a:lnTo>
                  <a:pt x="617" y="37"/>
                </a:lnTo>
                <a:lnTo>
                  <a:pt x="622" y="26"/>
                </a:lnTo>
                <a:lnTo>
                  <a:pt x="622" y="11"/>
                </a:lnTo>
                <a:lnTo>
                  <a:pt x="617" y="0"/>
                </a:lnTo>
              </a:path>
            </a:pathLst>
          </a:custGeom>
          <a:noFill/>
          <a:ln w="38100" cmpd="sng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4979" name="Freeform 19"/>
          <p:cNvSpPr>
            <a:spLocks/>
          </p:cNvSpPr>
          <p:nvPr/>
        </p:nvSpPr>
        <p:spPr bwMode="auto">
          <a:xfrm>
            <a:off x="3830638" y="2462213"/>
            <a:ext cx="3321050" cy="938212"/>
          </a:xfrm>
          <a:custGeom>
            <a:avLst/>
            <a:gdLst/>
            <a:ahLst/>
            <a:cxnLst>
              <a:cxn ang="0">
                <a:pos x="1114" y="301"/>
              </a:cxn>
              <a:cxn ang="0">
                <a:pos x="1093" y="296"/>
              </a:cxn>
              <a:cxn ang="0">
                <a:pos x="1062" y="286"/>
              </a:cxn>
              <a:cxn ang="0">
                <a:pos x="1052" y="249"/>
              </a:cxn>
              <a:cxn ang="0">
                <a:pos x="1031" y="228"/>
              </a:cxn>
              <a:cxn ang="0">
                <a:pos x="995" y="228"/>
              </a:cxn>
              <a:cxn ang="0">
                <a:pos x="969" y="223"/>
              </a:cxn>
              <a:cxn ang="0">
                <a:pos x="953" y="203"/>
              </a:cxn>
              <a:cxn ang="0">
                <a:pos x="943" y="171"/>
              </a:cxn>
              <a:cxn ang="0">
                <a:pos x="933" y="146"/>
              </a:cxn>
              <a:cxn ang="0">
                <a:pos x="907" y="125"/>
              </a:cxn>
              <a:cxn ang="0">
                <a:pos x="881" y="109"/>
              </a:cxn>
              <a:cxn ang="0">
                <a:pos x="870" y="89"/>
              </a:cxn>
              <a:cxn ang="0">
                <a:pos x="870" y="63"/>
              </a:cxn>
              <a:cxn ang="0">
                <a:pos x="870" y="26"/>
              </a:cxn>
              <a:cxn ang="0">
                <a:pos x="839" y="16"/>
              </a:cxn>
              <a:cxn ang="0">
                <a:pos x="808" y="11"/>
              </a:cxn>
              <a:cxn ang="0">
                <a:pos x="772" y="37"/>
              </a:cxn>
              <a:cxn ang="0">
                <a:pos x="736" y="26"/>
              </a:cxn>
              <a:cxn ang="0">
                <a:pos x="710" y="11"/>
              </a:cxn>
              <a:cxn ang="0">
                <a:pos x="674" y="6"/>
              </a:cxn>
              <a:cxn ang="0">
                <a:pos x="642" y="16"/>
              </a:cxn>
              <a:cxn ang="0">
                <a:pos x="611" y="21"/>
              </a:cxn>
              <a:cxn ang="0">
                <a:pos x="575" y="26"/>
              </a:cxn>
              <a:cxn ang="0">
                <a:pos x="549" y="47"/>
              </a:cxn>
              <a:cxn ang="0">
                <a:pos x="534" y="68"/>
              </a:cxn>
              <a:cxn ang="0">
                <a:pos x="502" y="83"/>
              </a:cxn>
              <a:cxn ang="0">
                <a:pos x="477" y="89"/>
              </a:cxn>
              <a:cxn ang="0">
                <a:pos x="440" y="94"/>
              </a:cxn>
              <a:cxn ang="0">
                <a:pos x="404" y="89"/>
              </a:cxn>
              <a:cxn ang="0">
                <a:pos x="368" y="83"/>
              </a:cxn>
              <a:cxn ang="0">
                <a:pos x="342" y="73"/>
              </a:cxn>
              <a:cxn ang="0">
                <a:pos x="305" y="63"/>
              </a:cxn>
              <a:cxn ang="0">
                <a:pos x="269" y="47"/>
              </a:cxn>
              <a:cxn ang="0">
                <a:pos x="243" y="37"/>
              </a:cxn>
              <a:cxn ang="0">
                <a:pos x="217" y="26"/>
              </a:cxn>
              <a:cxn ang="0">
                <a:pos x="181" y="11"/>
              </a:cxn>
              <a:cxn ang="0">
                <a:pos x="150" y="16"/>
              </a:cxn>
              <a:cxn ang="0">
                <a:pos x="119" y="26"/>
              </a:cxn>
              <a:cxn ang="0">
                <a:pos x="83" y="31"/>
              </a:cxn>
              <a:cxn ang="0">
                <a:pos x="57" y="26"/>
              </a:cxn>
              <a:cxn ang="0">
                <a:pos x="20" y="21"/>
              </a:cxn>
            </a:cxnLst>
            <a:rect l="0" t="0" r="r" b="b"/>
            <a:pathLst>
              <a:path w="1140" h="322">
                <a:moveTo>
                  <a:pt x="1140" y="322"/>
                </a:moveTo>
                <a:lnTo>
                  <a:pt x="1130" y="311"/>
                </a:lnTo>
                <a:lnTo>
                  <a:pt x="1114" y="301"/>
                </a:lnTo>
                <a:lnTo>
                  <a:pt x="1109" y="301"/>
                </a:lnTo>
                <a:lnTo>
                  <a:pt x="1104" y="296"/>
                </a:lnTo>
                <a:lnTo>
                  <a:pt x="1093" y="296"/>
                </a:lnTo>
                <a:lnTo>
                  <a:pt x="1078" y="296"/>
                </a:lnTo>
                <a:lnTo>
                  <a:pt x="1067" y="291"/>
                </a:lnTo>
                <a:lnTo>
                  <a:pt x="1062" y="286"/>
                </a:lnTo>
                <a:lnTo>
                  <a:pt x="1057" y="275"/>
                </a:lnTo>
                <a:lnTo>
                  <a:pt x="1052" y="275"/>
                </a:lnTo>
                <a:lnTo>
                  <a:pt x="1052" y="249"/>
                </a:lnTo>
                <a:lnTo>
                  <a:pt x="1047" y="239"/>
                </a:lnTo>
                <a:lnTo>
                  <a:pt x="1042" y="234"/>
                </a:lnTo>
                <a:lnTo>
                  <a:pt x="1031" y="228"/>
                </a:lnTo>
                <a:lnTo>
                  <a:pt x="1016" y="228"/>
                </a:lnTo>
                <a:lnTo>
                  <a:pt x="1005" y="228"/>
                </a:lnTo>
                <a:lnTo>
                  <a:pt x="995" y="228"/>
                </a:lnTo>
                <a:lnTo>
                  <a:pt x="979" y="228"/>
                </a:lnTo>
                <a:lnTo>
                  <a:pt x="979" y="223"/>
                </a:lnTo>
                <a:lnTo>
                  <a:pt x="969" y="223"/>
                </a:lnTo>
                <a:lnTo>
                  <a:pt x="964" y="213"/>
                </a:lnTo>
                <a:lnTo>
                  <a:pt x="959" y="208"/>
                </a:lnTo>
                <a:lnTo>
                  <a:pt x="953" y="203"/>
                </a:lnTo>
                <a:lnTo>
                  <a:pt x="948" y="187"/>
                </a:lnTo>
                <a:lnTo>
                  <a:pt x="948" y="177"/>
                </a:lnTo>
                <a:lnTo>
                  <a:pt x="943" y="171"/>
                </a:lnTo>
                <a:lnTo>
                  <a:pt x="943" y="161"/>
                </a:lnTo>
                <a:lnTo>
                  <a:pt x="938" y="151"/>
                </a:lnTo>
                <a:lnTo>
                  <a:pt x="933" y="146"/>
                </a:lnTo>
                <a:lnTo>
                  <a:pt x="928" y="140"/>
                </a:lnTo>
                <a:lnTo>
                  <a:pt x="922" y="135"/>
                </a:lnTo>
                <a:lnTo>
                  <a:pt x="907" y="125"/>
                </a:lnTo>
                <a:lnTo>
                  <a:pt x="896" y="120"/>
                </a:lnTo>
                <a:lnTo>
                  <a:pt x="891" y="114"/>
                </a:lnTo>
                <a:lnTo>
                  <a:pt x="881" y="109"/>
                </a:lnTo>
                <a:lnTo>
                  <a:pt x="876" y="104"/>
                </a:lnTo>
                <a:lnTo>
                  <a:pt x="870" y="94"/>
                </a:lnTo>
                <a:lnTo>
                  <a:pt x="870" y="89"/>
                </a:lnTo>
                <a:lnTo>
                  <a:pt x="865" y="78"/>
                </a:lnTo>
                <a:lnTo>
                  <a:pt x="870" y="68"/>
                </a:lnTo>
                <a:lnTo>
                  <a:pt x="870" y="63"/>
                </a:lnTo>
                <a:lnTo>
                  <a:pt x="876" y="52"/>
                </a:lnTo>
                <a:lnTo>
                  <a:pt x="876" y="26"/>
                </a:lnTo>
                <a:lnTo>
                  <a:pt x="870" y="26"/>
                </a:lnTo>
                <a:lnTo>
                  <a:pt x="860" y="21"/>
                </a:lnTo>
                <a:lnTo>
                  <a:pt x="845" y="21"/>
                </a:lnTo>
                <a:lnTo>
                  <a:pt x="839" y="16"/>
                </a:lnTo>
                <a:lnTo>
                  <a:pt x="834" y="16"/>
                </a:lnTo>
                <a:lnTo>
                  <a:pt x="824" y="6"/>
                </a:lnTo>
                <a:lnTo>
                  <a:pt x="808" y="11"/>
                </a:lnTo>
                <a:lnTo>
                  <a:pt x="798" y="16"/>
                </a:lnTo>
                <a:lnTo>
                  <a:pt x="782" y="26"/>
                </a:lnTo>
                <a:lnTo>
                  <a:pt x="772" y="37"/>
                </a:lnTo>
                <a:lnTo>
                  <a:pt x="762" y="37"/>
                </a:lnTo>
                <a:lnTo>
                  <a:pt x="746" y="37"/>
                </a:lnTo>
                <a:lnTo>
                  <a:pt x="736" y="26"/>
                </a:lnTo>
                <a:lnTo>
                  <a:pt x="725" y="21"/>
                </a:lnTo>
                <a:lnTo>
                  <a:pt x="720" y="16"/>
                </a:lnTo>
                <a:lnTo>
                  <a:pt x="710" y="11"/>
                </a:lnTo>
                <a:lnTo>
                  <a:pt x="699" y="0"/>
                </a:lnTo>
                <a:lnTo>
                  <a:pt x="684" y="0"/>
                </a:lnTo>
                <a:lnTo>
                  <a:pt x="674" y="6"/>
                </a:lnTo>
                <a:lnTo>
                  <a:pt x="663" y="11"/>
                </a:lnTo>
                <a:lnTo>
                  <a:pt x="648" y="16"/>
                </a:lnTo>
                <a:lnTo>
                  <a:pt x="642" y="16"/>
                </a:lnTo>
                <a:lnTo>
                  <a:pt x="637" y="21"/>
                </a:lnTo>
                <a:lnTo>
                  <a:pt x="627" y="21"/>
                </a:lnTo>
                <a:lnTo>
                  <a:pt x="611" y="21"/>
                </a:lnTo>
                <a:lnTo>
                  <a:pt x="601" y="21"/>
                </a:lnTo>
                <a:lnTo>
                  <a:pt x="585" y="21"/>
                </a:lnTo>
                <a:lnTo>
                  <a:pt x="575" y="26"/>
                </a:lnTo>
                <a:lnTo>
                  <a:pt x="565" y="37"/>
                </a:lnTo>
                <a:lnTo>
                  <a:pt x="554" y="42"/>
                </a:lnTo>
                <a:lnTo>
                  <a:pt x="549" y="47"/>
                </a:lnTo>
                <a:lnTo>
                  <a:pt x="544" y="52"/>
                </a:lnTo>
                <a:lnTo>
                  <a:pt x="539" y="57"/>
                </a:lnTo>
                <a:lnTo>
                  <a:pt x="534" y="68"/>
                </a:lnTo>
                <a:lnTo>
                  <a:pt x="528" y="68"/>
                </a:lnTo>
                <a:lnTo>
                  <a:pt x="513" y="78"/>
                </a:lnTo>
                <a:lnTo>
                  <a:pt x="502" y="83"/>
                </a:lnTo>
                <a:lnTo>
                  <a:pt x="487" y="89"/>
                </a:lnTo>
                <a:lnTo>
                  <a:pt x="482" y="89"/>
                </a:lnTo>
                <a:lnTo>
                  <a:pt x="477" y="89"/>
                </a:lnTo>
                <a:lnTo>
                  <a:pt x="466" y="94"/>
                </a:lnTo>
                <a:lnTo>
                  <a:pt x="451" y="94"/>
                </a:lnTo>
                <a:lnTo>
                  <a:pt x="440" y="94"/>
                </a:lnTo>
                <a:lnTo>
                  <a:pt x="430" y="94"/>
                </a:lnTo>
                <a:lnTo>
                  <a:pt x="414" y="89"/>
                </a:lnTo>
                <a:lnTo>
                  <a:pt x="404" y="89"/>
                </a:lnTo>
                <a:lnTo>
                  <a:pt x="394" y="89"/>
                </a:lnTo>
                <a:lnTo>
                  <a:pt x="378" y="83"/>
                </a:lnTo>
                <a:lnTo>
                  <a:pt x="368" y="83"/>
                </a:lnTo>
                <a:lnTo>
                  <a:pt x="357" y="78"/>
                </a:lnTo>
                <a:lnTo>
                  <a:pt x="352" y="78"/>
                </a:lnTo>
                <a:lnTo>
                  <a:pt x="342" y="73"/>
                </a:lnTo>
                <a:lnTo>
                  <a:pt x="331" y="73"/>
                </a:lnTo>
                <a:lnTo>
                  <a:pt x="316" y="68"/>
                </a:lnTo>
                <a:lnTo>
                  <a:pt x="305" y="63"/>
                </a:lnTo>
                <a:lnTo>
                  <a:pt x="295" y="57"/>
                </a:lnTo>
                <a:lnTo>
                  <a:pt x="280" y="52"/>
                </a:lnTo>
                <a:lnTo>
                  <a:pt x="269" y="47"/>
                </a:lnTo>
                <a:lnTo>
                  <a:pt x="254" y="42"/>
                </a:lnTo>
                <a:lnTo>
                  <a:pt x="248" y="42"/>
                </a:lnTo>
                <a:lnTo>
                  <a:pt x="243" y="37"/>
                </a:lnTo>
                <a:lnTo>
                  <a:pt x="233" y="31"/>
                </a:lnTo>
                <a:lnTo>
                  <a:pt x="228" y="26"/>
                </a:lnTo>
                <a:lnTo>
                  <a:pt x="217" y="26"/>
                </a:lnTo>
                <a:lnTo>
                  <a:pt x="207" y="16"/>
                </a:lnTo>
                <a:lnTo>
                  <a:pt x="197" y="11"/>
                </a:lnTo>
                <a:lnTo>
                  <a:pt x="181" y="11"/>
                </a:lnTo>
                <a:lnTo>
                  <a:pt x="171" y="11"/>
                </a:lnTo>
                <a:lnTo>
                  <a:pt x="155" y="16"/>
                </a:lnTo>
                <a:lnTo>
                  <a:pt x="150" y="16"/>
                </a:lnTo>
                <a:lnTo>
                  <a:pt x="145" y="16"/>
                </a:lnTo>
                <a:lnTo>
                  <a:pt x="134" y="21"/>
                </a:lnTo>
                <a:lnTo>
                  <a:pt x="119" y="26"/>
                </a:lnTo>
                <a:lnTo>
                  <a:pt x="109" y="26"/>
                </a:lnTo>
                <a:lnTo>
                  <a:pt x="98" y="31"/>
                </a:lnTo>
                <a:lnTo>
                  <a:pt x="83" y="31"/>
                </a:lnTo>
                <a:lnTo>
                  <a:pt x="72" y="31"/>
                </a:lnTo>
                <a:lnTo>
                  <a:pt x="67" y="26"/>
                </a:lnTo>
                <a:lnTo>
                  <a:pt x="57" y="26"/>
                </a:lnTo>
                <a:lnTo>
                  <a:pt x="46" y="26"/>
                </a:lnTo>
                <a:lnTo>
                  <a:pt x="36" y="21"/>
                </a:lnTo>
                <a:lnTo>
                  <a:pt x="20" y="21"/>
                </a:lnTo>
                <a:lnTo>
                  <a:pt x="10" y="21"/>
                </a:lnTo>
                <a:lnTo>
                  <a:pt x="0" y="21"/>
                </a:lnTo>
              </a:path>
            </a:pathLst>
          </a:custGeom>
          <a:noFill/>
          <a:ln w="38100" cmpd="sng">
            <a:solidFill>
              <a:srgbClr val="33CC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4980" name="Freeform 20"/>
          <p:cNvSpPr>
            <a:spLocks/>
          </p:cNvSpPr>
          <p:nvPr/>
        </p:nvSpPr>
        <p:spPr bwMode="auto">
          <a:xfrm>
            <a:off x="2938463" y="2522538"/>
            <a:ext cx="2311400" cy="1827212"/>
          </a:xfrm>
          <a:custGeom>
            <a:avLst/>
            <a:gdLst/>
            <a:ahLst/>
            <a:cxnLst>
              <a:cxn ang="0">
                <a:pos x="280" y="5"/>
              </a:cxn>
              <a:cxn ang="0">
                <a:pos x="269" y="83"/>
              </a:cxn>
              <a:cxn ang="0">
                <a:pos x="259" y="104"/>
              </a:cxn>
              <a:cxn ang="0">
                <a:pos x="243" y="130"/>
              </a:cxn>
              <a:cxn ang="0">
                <a:pos x="228" y="150"/>
              </a:cxn>
              <a:cxn ang="0">
                <a:pos x="207" y="176"/>
              </a:cxn>
              <a:cxn ang="0">
                <a:pos x="181" y="192"/>
              </a:cxn>
              <a:cxn ang="0">
                <a:pos x="145" y="207"/>
              </a:cxn>
              <a:cxn ang="0">
                <a:pos x="119" y="218"/>
              </a:cxn>
              <a:cxn ang="0">
                <a:pos x="93" y="244"/>
              </a:cxn>
              <a:cxn ang="0">
                <a:pos x="78" y="265"/>
              </a:cxn>
              <a:cxn ang="0">
                <a:pos x="57" y="280"/>
              </a:cxn>
              <a:cxn ang="0">
                <a:pos x="21" y="296"/>
              </a:cxn>
              <a:cxn ang="0">
                <a:pos x="0" y="316"/>
              </a:cxn>
              <a:cxn ang="0">
                <a:pos x="31" y="316"/>
              </a:cxn>
              <a:cxn ang="0">
                <a:pos x="62" y="337"/>
              </a:cxn>
              <a:cxn ang="0">
                <a:pos x="83" y="358"/>
              </a:cxn>
              <a:cxn ang="0">
                <a:pos x="98" y="379"/>
              </a:cxn>
              <a:cxn ang="0">
                <a:pos x="124" y="399"/>
              </a:cxn>
              <a:cxn ang="0">
                <a:pos x="155" y="415"/>
              </a:cxn>
              <a:cxn ang="0">
                <a:pos x="192" y="430"/>
              </a:cxn>
              <a:cxn ang="0">
                <a:pos x="212" y="451"/>
              </a:cxn>
              <a:cxn ang="0">
                <a:pos x="238" y="477"/>
              </a:cxn>
              <a:cxn ang="0">
                <a:pos x="254" y="498"/>
              </a:cxn>
              <a:cxn ang="0">
                <a:pos x="264" y="524"/>
              </a:cxn>
              <a:cxn ang="0">
                <a:pos x="275" y="550"/>
              </a:cxn>
              <a:cxn ang="0">
                <a:pos x="290" y="617"/>
              </a:cxn>
              <a:cxn ang="0">
                <a:pos x="326" y="617"/>
              </a:cxn>
              <a:cxn ang="0">
                <a:pos x="363" y="612"/>
              </a:cxn>
              <a:cxn ang="0">
                <a:pos x="389" y="607"/>
              </a:cxn>
              <a:cxn ang="0">
                <a:pos x="425" y="612"/>
              </a:cxn>
              <a:cxn ang="0">
                <a:pos x="456" y="622"/>
              </a:cxn>
              <a:cxn ang="0">
                <a:pos x="487" y="627"/>
              </a:cxn>
              <a:cxn ang="0">
                <a:pos x="523" y="612"/>
              </a:cxn>
              <a:cxn ang="0">
                <a:pos x="549" y="601"/>
              </a:cxn>
              <a:cxn ang="0">
                <a:pos x="575" y="591"/>
              </a:cxn>
              <a:cxn ang="0">
                <a:pos x="611" y="576"/>
              </a:cxn>
              <a:cxn ang="0">
                <a:pos x="648" y="565"/>
              </a:cxn>
              <a:cxn ang="0">
                <a:pos x="674" y="555"/>
              </a:cxn>
              <a:cxn ang="0">
                <a:pos x="710" y="550"/>
              </a:cxn>
              <a:cxn ang="0">
                <a:pos x="746" y="544"/>
              </a:cxn>
              <a:cxn ang="0">
                <a:pos x="783" y="550"/>
              </a:cxn>
            </a:cxnLst>
            <a:rect l="0" t="0" r="r" b="b"/>
            <a:pathLst>
              <a:path w="793" h="627">
                <a:moveTo>
                  <a:pt x="306" y="0"/>
                </a:moveTo>
                <a:lnTo>
                  <a:pt x="290" y="0"/>
                </a:lnTo>
                <a:lnTo>
                  <a:pt x="280" y="5"/>
                </a:lnTo>
                <a:lnTo>
                  <a:pt x="275" y="21"/>
                </a:lnTo>
                <a:lnTo>
                  <a:pt x="275" y="68"/>
                </a:lnTo>
                <a:lnTo>
                  <a:pt x="269" y="83"/>
                </a:lnTo>
                <a:lnTo>
                  <a:pt x="264" y="88"/>
                </a:lnTo>
                <a:lnTo>
                  <a:pt x="264" y="93"/>
                </a:lnTo>
                <a:lnTo>
                  <a:pt x="259" y="104"/>
                </a:lnTo>
                <a:lnTo>
                  <a:pt x="254" y="114"/>
                </a:lnTo>
                <a:lnTo>
                  <a:pt x="254" y="119"/>
                </a:lnTo>
                <a:lnTo>
                  <a:pt x="243" y="130"/>
                </a:lnTo>
                <a:lnTo>
                  <a:pt x="243" y="135"/>
                </a:lnTo>
                <a:lnTo>
                  <a:pt x="238" y="140"/>
                </a:lnTo>
                <a:lnTo>
                  <a:pt x="228" y="150"/>
                </a:lnTo>
                <a:lnTo>
                  <a:pt x="228" y="156"/>
                </a:lnTo>
                <a:lnTo>
                  <a:pt x="212" y="166"/>
                </a:lnTo>
                <a:lnTo>
                  <a:pt x="207" y="176"/>
                </a:lnTo>
                <a:lnTo>
                  <a:pt x="202" y="182"/>
                </a:lnTo>
                <a:lnTo>
                  <a:pt x="192" y="187"/>
                </a:lnTo>
                <a:lnTo>
                  <a:pt x="181" y="192"/>
                </a:lnTo>
                <a:lnTo>
                  <a:pt x="171" y="197"/>
                </a:lnTo>
                <a:lnTo>
                  <a:pt x="155" y="202"/>
                </a:lnTo>
                <a:lnTo>
                  <a:pt x="145" y="207"/>
                </a:lnTo>
                <a:lnTo>
                  <a:pt x="129" y="213"/>
                </a:lnTo>
                <a:lnTo>
                  <a:pt x="124" y="218"/>
                </a:lnTo>
                <a:lnTo>
                  <a:pt x="119" y="218"/>
                </a:lnTo>
                <a:lnTo>
                  <a:pt x="109" y="228"/>
                </a:lnTo>
                <a:lnTo>
                  <a:pt x="98" y="239"/>
                </a:lnTo>
                <a:lnTo>
                  <a:pt x="93" y="244"/>
                </a:lnTo>
                <a:lnTo>
                  <a:pt x="88" y="254"/>
                </a:lnTo>
                <a:lnTo>
                  <a:pt x="83" y="259"/>
                </a:lnTo>
                <a:lnTo>
                  <a:pt x="78" y="265"/>
                </a:lnTo>
                <a:lnTo>
                  <a:pt x="72" y="270"/>
                </a:lnTo>
                <a:lnTo>
                  <a:pt x="62" y="280"/>
                </a:lnTo>
                <a:lnTo>
                  <a:pt x="57" y="280"/>
                </a:lnTo>
                <a:lnTo>
                  <a:pt x="46" y="290"/>
                </a:lnTo>
                <a:lnTo>
                  <a:pt x="31" y="301"/>
                </a:lnTo>
                <a:lnTo>
                  <a:pt x="21" y="296"/>
                </a:lnTo>
                <a:lnTo>
                  <a:pt x="10" y="301"/>
                </a:lnTo>
                <a:lnTo>
                  <a:pt x="0" y="301"/>
                </a:lnTo>
                <a:lnTo>
                  <a:pt x="0" y="316"/>
                </a:lnTo>
                <a:lnTo>
                  <a:pt x="10" y="316"/>
                </a:lnTo>
                <a:lnTo>
                  <a:pt x="21" y="322"/>
                </a:lnTo>
                <a:lnTo>
                  <a:pt x="31" y="316"/>
                </a:lnTo>
                <a:lnTo>
                  <a:pt x="46" y="327"/>
                </a:lnTo>
                <a:lnTo>
                  <a:pt x="57" y="337"/>
                </a:lnTo>
                <a:lnTo>
                  <a:pt x="62" y="337"/>
                </a:lnTo>
                <a:lnTo>
                  <a:pt x="72" y="347"/>
                </a:lnTo>
                <a:lnTo>
                  <a:pt x="78" y="353"/>
                </a:lnTo>
                <a:lnTo>
                  <a:pt x="83" y="358"/>
                </a:lnTo>
                <a:lnTo>
                  <a:pt x="88" y="363"/>
                </a:lnTo>
                <a:lnTo>
                  <a:pt x="93" y="373"/>
                </a:lnTo>
                <a:lnTo>
                  <a:pt x="98" y="379"/>
                </a:lnTo>
                <a:lnTo>
                  <a:pt x="109" y="389"/>
                </a:lnTo>
                <a:lnTo>
                  <a:pt x="119" y="399"/>
                </a:lnTo>
                <a:lnTo>
                  <a:pt x="124" y="399"/>
                </a:lnTo>
                <a:lnTo>
                  <a:pt x="129" y="404"/>
                </a:lnTo>
                <a:lnTo>
                  <a:pt x="145" y="410"/>
                </a:lnTo>
                <a:lnTo>
                  <a:pt x="155" y="415"/>
                </a:lnTo>
                <a:lnTo>
                  <a:pt x="171" y="420"/>
                </a:lnTo>
                <a:lnTo>
                  <a:pt x="181" y="425"/>
                </a:lnTo>
                <a:lnTo>
                  <a:pt x="192" y="430"/>
                </a:lnTo>
                <a:lnTo>
                  <a:pt x="202" y="436"/>
                </a:lnTo>
                <a:lnTo>
                  <a:pt x="207" y="441"/>
                </a:lnTo>
                <a:lnTo>
                  <a:pt x="212" y="451"/>
                </a:lnTo>
                <a:lnTo>
                  <a:pt x="218" y="451"/>
                </a:lnTo>
                <a:lnTo>
                  <a:pt x="228" y="467"/>
                </a:lnTo>
                <a:lnTo>
                  <a:pt x="238" y="477"/>
                </a:lnTo>
                <a:lnTo>
                  <a:pt x="243" y="482"/>
                </a:lnTo>
                <a:lnTo>
                  <a:pt x="243" y="487"/>
                </a:lnTo>
                <a:lnTo>
                  <a:pt x="254" y="498"/>
                </a:lnTo>
                <a:lnTo>
                  <a:pt x="254" y="503"/>
                </a:lnTo>
                <a:lnTo>
                  <a:pt x="259" y="513"/>
                </a:lnTo>
                <a:lnTo>
                  <a:pt x="264" y="524"/>
                </a:lnTo>
                <a:lnTo>
                  <a:pt x="264" y="529"/>
                </a:lnTo>
                <a:lnTo>
                  <a:pt x="269" y="534"/>
                </a:lnTo>
                <a:lnTo>
                  <a:pt x="275" y="550"/>
                </a:lnTo>
                <a:lnTo>
                  <a:pt x="275" y="596"/>
                </a:lnTo>
                <a:lnTo>
                  <a:pt x="280" y="612"/>
                </a:lnTo>
                <a:lnTo>
                  <a:pt x="290" y="617"/>
                </a:lnTo>
                <a:lnTo>
                  <a:pt x="306" y="617"/>
                </a:lnTo>
                <a:lnTo>
                  <a:pt x="316" y="617"/>
                </a:lnTo>
                <a:lnTo>
                  <a:pt x="326" y="617"/>
                </a:lnTo>
                <a:lnTo>
                  <a:pt x="342" y="617"/>
                </a:lnTo>
                <a:lnTo>
                  <a:pt x="352" y="612"/>
                </a:lnTo>
                <a:lnTo>
                  <a:pt x="363" y="612"/>
                </a:lnTo>
                <a:lnTo>
                  <a:pt x="373" y="612"/>
                </a:lnTo>
                <a:lnTo>
                  <a:pt x="378" y="607"/>
                </a:lnTo>
                <a:lnTo>
                  <a:pt x="389" y="607"/>
                </a:lnTo>
                <a:lnTo>
                  <a:pt x="404" y="607"/>
                </a:lnTo>
                <a:lnTo>
                  <a:pt x="415" y="612"/>
                </a:lnTo>
                <a:lnTo>
                  <a:pt x="425" y="612"/>
                </a:lnTo>
                <a:lnTo>
                  <a:pt x="440" y="617"/>
                </a:lnTo>
                <a:lnTo>
                  <a:pt x="451" y="622"/>
                </a:lnTo>
                <a:lnTo>
                  <a:pt x="456" y="622"/>
                </a:lnTo>
                <a:lnTo>
                  <a:pt x="461" y="622"/>
                </a:lnTo>
                <a:lnTo>
                  <a:pt x="477" y="627"/>
                </a:lnTo>
                <a:lnTo>
                  <a:pt x="487" y="627"/>
                </a:lnTo>
                <a:lnTo>
                  <a:pt x="503" y="627"/>
                </a:lnTo>
                <a:lnTo>
                  <a:pt x="513" y="622"/>
                </a:lnTo>
                <a:lnTo>
                  <a:pt x="523" y="612"/>
                </a:lnTo>
                <a:lnTo>
                  <a:pt x="534" y="612"/>
                </a:lnTo>
                <a:lnTo>
                  <a:pt x="539" y="607"/>
                </a:lnTo>
                <a:lnTo>
                  <a:pt x="549" y="601"/>
                </a:lnTo>
                <a:lnTo>
                  <a:pt x="554" y="596"/>
                </a:lnTo>
                <a:lnTo>
                  <a:pt x="560" y="596"/>
                </a:lnTo>
                <a:lnTo>
                  <a:pt x="575" y="591"/>
                </a:lnTo>
                <a:lnTo>
                  <a:pt x="586" y="586"/>
                </a:lnTo>
                <a:lnTo>
                  <a:pt x="601" y="581"/>
                </a:lnTo>
                <a:lnTo>
                  <a:pt x="611" y="576"/>
                </a:lnTo>
                <a:lnTo>
                  <a:pt x="622" y="570"/>
                </a:lnTo>
                <a:lnTo>
                  <a:pt x="637" y="565"/>
                </a:lnTo>
                <a:lnTo>
                  <a:pt x="648" y="565"/>
                </a:lnTo>
                <a:lnTo>
                  <a:pt x="658" y="560"/>
                </a:lnTo>
                <a:lnTo>
                  <a:pt x="663" y="560"/>
                </a:lnTo>
                <a:lnTo>
                  <a:pt x="674" y="555"/>
                </a:lnTo>
                <a:lnTo>
                  <a:pt x="684" y="555"/>
                </a:lnTo>
                <a:lnTo>
                  <a:pt x="700" y="550"/>
                </a:lnTo>
                <a:lnTo>
                  <a:pt x="710" y="550"/>
                </a:lnTo>
                <a:lnTo>
                  <a:pt x="720" y="550"/>
                </a:lnTo>
                <a:lnTo>
                  <a:pt x="736" y="544"/>
                </a:lnTo>
                <a:lnTo>
                  <a:pt x="746" y="544"/>
                </a:lnTo>
                <a:lnTo>
                  <a:pt x="757" y="544"/>
                </a:lnTo>
                <a:lnTo>
                  <a:pt x="772" y="544"/>
                </a:lnTo>
                <a:lnTo>
                  <a:pt x="783" y="550"/>
                </a:lnTo>
                <a:lnTo>
                  <a:pt x="788" y="550"/>
                </a:lnTo>
                <a:lnTo>
                  <a:pt x="793" y="550"/>
                </a:lnTo>
              </a:path>
            </a:pathLst>
          </a:custGeom>
          <a:noFill/>
          <a:ln w="38100" cmpd="sng">
            <a:solidFill>
              <a:srgbClr val="33CC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4981" name="Freeform 21"/>
          <p:cNvSpPr>
            <a:spLocks/>
          </p:cNvSpPr>
          <p:nvPr/>
        </p:nvSpPr>
        <p:spPr bwMode="auto">
          <a:xfrm>
            <a:off x="5249863" y="3400425"/>
            <a:ext cx="1901825" cy="981075"/>
          </a:xfrm>
          <a:custGeom>
            <a:avLst/>
            <a:gdLst/>
            <a:ahLst/>
            <a:cxnLst>
              <a:cxn ang="0">
                <a:pos x="15" y="254"/>
              </a:cxn>
              <a:cxn ang="0">
                <a:pos x="41" y="269"/>
              </a:cxn>
              <a:cxn ang="0">
                <a:pos x="52" y="280"/>
              </a:cxn>
              <a:cxn ang="0">
                <a:pos x="62" y="290"/>
              </a:cxn>
              <a:cxn ang="0">
                <a:pos x="78" y="300"/>
              </a:cxn>
              <a:cxn ang="0">
                <a:pos x="98" y="316"/>
              </a:cxn>
              <a:cxn ang="0">
                <a:pos x="124" y="316"/>
              </a:cxn>
              <a:cxn ang="0">
                <a:pos x="150" y="316"/>
              </a:cxn>
              <a:cxn ang="0">
                <a:pos x="161" y="321"/>
              </a:cxn>
              <a:cxn ang="0">
                <a:pos x="187" y="332"/>
              </a:cxn>
              <a:cxn ang="0">
                <a:pos x="212" y="332"/>
              </a:cxn>
              <a:cxn ang="0">
                <a:pos x="233" y="321"/>
              </a:cxn>
              <a:cxn ang="0">
                <a:pos x="249" y="311"/>
              </a:cxn>
              <a:cxn ang="0">
                <a:pos x="275" y="300"/>
              </a:cxn>
              <a:cxn ang="0">
                <a:pos x="295" y="311"/>
              </a:cxn>
              <a:cxn ang="0">
                <a:pos x="321" y="326"/>
              </a:cxn>
              <a:cxn ang="0">
                <a:pos x="347" y="321"/>
              </a:cxn>
              <a:cxn ang="0">
                <a:pos x="358" y="316"/>
              </a:cxn>
              <a:cxn ang="0">
                <a:pos x="383" y="311"/>
              </a:cxn>
              <a:cxn ang="0">
                <a:pos x="389" y="285"/>
              </a:cxn>
              <a:cxn ang="0">
                <a:pos x="383" y="269"/>
              </a:cxn>
              <a:cxn ang="0">
                <a:pos x="383" y="249"/>
              </a:cxn>
              <a:cxn ang="0">
                <a:pos x="389" y="233"/>
              </a:cxn>
              <a:cxn ang="0">
                <a:pos x="404" y="223"/>
              </a:cxn>
              <a:cxn ang="0">
                <a:pos x="425" y="212"/>
              </a:cxn>
              <a:cxn ang="0">
                <a:pos x="441" y="197"/>
              </a:cxn>
              <a:cxn ang="0">
                <a:pos x="451" y="186"/>
              </a:cxn>
              <a:cxn ang="0">
                <a:pos x="456" y="166"/>
              </a:cxn>
              <a:cxn ang="0">
                <a:pos x="461" y="150"/>
              </a:cxn>
              <a:cxn ang="0">
                <a:pos x="472" y="129"/>
              </a:cxn>
              <a:cxn ang="0">
                <a:pos x="482" y="114"/>
              </a:cxn>
              <a:cxn ang="0">
                <a:pos x="492" y="109"/>
              </a:cxn>
              <a:cxn ang="0">
                <a:pos x="518" y="109"/>
              </a:cxn>
              <a:cxn ang="0">
                <a:pos x="544" y="109"/>
              </a:cxn>
              <a:cxn ang="0">
                <a:pos x="560" y="98"/>
              </a:cxn>
              <a:cxn ang="0">
                <a:pos x="565" y="62"/>
              </a:cxn>
              <a:cxn ang="0">
                <a:pos x="575" y="52"/>
              </a:cxn>
              <a:cxn ang="0">
                <a:pos x="591" y="41"/>
              </a:cxn>
              <a:cxn ang="0">
                <a:pos x="617" y="41"/>
              </a:cxn>
              <a:cxn ang="0">
                <a:pos x="627" y="36"/>
              </a:cxn>
              <a:cxn ang="0">
                <a:pos x="653" y="15"/>
              </a:cxn>
            </a:cxnLst>
            <a:rect l="0" t="0" r="r" b="b"/>
            <a:pathLst>
              <a:path w="653" h="337">
                <a:moveTo>
                  <a:pt x="0" y="249"/>
                </a:moveTo>
                <a:lnTo>
                  <a:pt x="15" y="254"/>
                </a:lnTo>
                <a:lnTo>
                  <a:pt x="26" y="259"/>
                </a:lnTo>
                <a:lnTo>
                  <a:pt x="41" y="269"/>
                </a:lnTo>
                <a:lnTo>
                  <a:pt x="47" y="269"/>
                </a:lnTo>
                <a:lnTo>
                  <a:pt x="52" y="280"/>
                </a:lnTo>
                <a:lnTo>
                  <a:pt x="57" y="285"/>
                </a:lnTo>
                <a:lnTo>
                  <a:pt x="62" y="290"/>
                </a:lnTo>
                <a:lnTo>
                  <a:pt x="67" y="295"/>
                </a:lnTo>
                <a:lnTo>
                  <a:pt x="78" y="300"/>
                </a:lnTo>
                <a:lnTo>
                  <a:pt x="88" y="311"/>
                </a:lnTo>
                <a:lnTo>
                  <a:pt x="98" y="316"/>
                </a:lnTo>
                <a:lnTo>
                  <a:pt x="114" y="316"/>
                </a:lnTo>
                <a:lnTo>
                  <a:pt x="124" y="316"/>
                </a:lnTo>
                <a:lnTo>
                  <a:pt x="140" y="316"/>
                </a:lnTo>
                <a:lnTo>
                  <a:pt x="150" y="316"/>
                </a:lnTo>
                <a:lnTo>
                  <a:pt x="155" y="321"/>
                </a:lnTo>
                <a:lnTo>
                  <a:pt x="161" y="321"/>
                </a:lnTo>
                <a:lnTo>
                  <a:pt x="176" y="326"/>
                </a:lnTo>
                <a:lnTo>
                  <a:pt x="187" y="332"/>
                </a:lnTo>
                <a:lnTo>
                  <a:pt x="197" y="337"/>
                </a:lnTo>
                <a:lnTo>
                  <a:pt x="212" y="332"/>
                </a:lnTo>
                <a:lnTo>
                  <a:pt x="223" y="326"/>
                </a:lnTo>
                <a:lnTo>
                  <a:pt x="233" y="321"/>
                </a:lnTo>
                <a:lnTo>
                  <a:pt x="238" y="316"/>
                </a:lnTo>
                <a:lnTo>
                  <a:pt x="249" y="311"/>
                </a:lnTo>
                <a:lnTo>
                  <a:pt x="259" y="300"/>
                </a:lnTo>
                <a:lnTo>
                  <a:pt x="275" y="300"/>
                </a:lnTo>
                <a:lnTo>
                  <a:pt x="285" y="300"/>
                </a:lnTo>
                <a:lnTo>
                  <a:pt x="295" y="311"/>
                </a:lnTo>
                <a:lnTo>
                  <a:pt x="311" y="321"/>
                </a:lnTo>
                <a:lnTo>
                  <a:pt x="321" y="326"/>
                </a:lnTo>
                <a:lnTo>
                  <a:pt x="337" y="332"/>
                </a:lnTo>
                <a:lnTo>
                  <a:pt x="347" y="321"/>
                </a:lnTo>
                <a:lnTo>
                  <a:pt x="352" y="321"/>
                </a:lnTo>
                <a:lnTo>
                  <a:pt x="358" y="316"/>
                </a:lnTo>
                <a:lnTo>
                  <a:pt x="373" y="316"/>
                </a:lnTo>
                <a:lnTo>
                  <a:pt x="383" y="311"/>
                </a:lnTo>
                <a:lnTo>
                  <a:pt x="389" y="311"/>
                </a:lnTo>
                <a:lnTo>
                  <a:pt x="389" y="285"/>
                </a:lnTo>
                <a:lnTo>
                  <a:pt x="383" y="275"/>
                </a:lnTo>
                <a:lnTo>
                  <a:pt x="383" y="269"/>
                </a:lnTo>
                <a:lnTo>
                  <a:pt x="378" y="259"/>
                </a:lnTo>
                <a:lnTo>
                  <a:pt x="383" y="249"/>
                </a:lnTo>
                <a:lnTo>
                  <a:pt x="383" y="243"/>
                </a:lnTo>
                <a:lnTo>
                  <a:pt x="389" y="233"/>
                </a:lnTo>
                <a:lnTo>
                  <a:pt x="394" y="228"/>
                </a:lnTo>
                <a:lnTo>
                  <a:pt x="404" y="223"/>
                </a:lnTo>
                <a:lnTo>
                  <a:pt x="409" y="218"/>
                </a:lnTo>
                <a:lnTo>
                  <a:pt x="425" y="212"/>
                </a:lnTo>
                <a:lnTo>
                  <a:pt x="435" y="202"/>
                </a:lnTo>
                <a:lnTo>
                  <a:pt x="441" y="197"/>
                </a:lnTo>
                <a:lnTo>
                  <a:pt x="446" y="192"/>
                </a:lnTo>
                <a:lnTo>
                  <a:pt x="451" y="186"/>
                </a:lnTo>
                <a:lnTo>
                  <a:pt x="456" y="176"/>
                </a:lnTo>
                <a:lnTo>
                  <a:pt x="456" y="166"/>
                </a:lnTo>
                <a:lnTo>
                  <a:pt x="461" y="160"/>
                </a:lnTo>
                <a:lnTo>
                  <a:pt x="461" y="150"/>
                </a:lnTo>
                <a:lnTo>
                  <a:pt x="466" y="135"/>
                </a:lnTo>
                <a:lnTo>
                  <a:pt x="472" y="129"/>
                </a:lnTo>
                <a:lnTo>
                  <a:pt x="477" y="124"/>
                </a:lnTo>
                <a:lnTo>
                  <a:pt x="482" y="114"/>
                </a:lnTo>
                <a:lnTo>
                  <a:pt x="492" y="114"/>
                </a:lnTo>
                <a:lnTo>
                  <a:pt x="492" y="109"/>
                </a:lnTo>
                <a:lnTo>
                  <a:pt x="508" y="109"/>
                </a:lnTo>
                <a:lnTo>
                  <a:pt x="518" y="109"/>
                </a:lnTo>
                <a:lnTo>
                  <a:pt x="529" y="109"/>
                </a:lnTo>
                <a:lnTo>
                  <a:pt x="544" y="109"/>
                </a:lnTo>
                <a:lnTo>
                  <a:pt x="555" y="103"/>
                </a:lnTo>
                <a:lnTo>
                  <a:pt x="560" y="98"/>
                </a:lnTo>
                <a:lnTo>
                  <a:pt x="565" y="88"/>
                </a:lnTo>
                <a:lnTo>
                  <a:pt x="565" y="62"/>
                </a:lnTo>
                <a:lnTo>
                  <a:pt x="570" y="62"/>
                </a:lnTo>
                <a:lnTo>
                  <a:pt x="575" y="52"/>
                </a:lnTo>
                <a:lnTo>
                  <a:pt x="580" y="46"/>
                </a:lnTo>
                <a:lnTo>
                  <a:pt x="591" y="41"/>
                </a:lnTo>
                <a:lnTo>
                  <a:pt x="606" y="41"/>
                </a:lnTo>
                <a:lnTo>
                  <a:pt x="617" y="41"/>
                </a:lnTo>
                <a:lnTo>
                  <a:pt x="622" y="36"/>
                </a:lnTo>
                <a:lnTo>
                  <a:pt x="627" y="36"/>
                </a:lnTo>
                <a:lnTo>
                  <a:pt x="643" y="26"/>
                </a:lnTo>
                <a:lnTo>
                  <a:pt x="653" y="15"/>
                </a:lnTo>
                <a:lnTo>
                  <a:pt x="653" y="0"/>
                </a:lnTo>
              </a:path>
            </a:pathLst>
          </a:custGeom>
          <a:noFill/>
          <a:ln w="38100" cmpd="sng">
            <a:solidFill>
              <a:srgbClr val="33CC3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04982" name="Text Box 22"/>
          <p:cNvSpPr txBox="1">
            <a:spLocks noChangeArrowheads="1"/>
          </p:cNvSpPr>
          <p:nvPr/>
        </p:nvSpPr>
        <p:spPr bwMode="auto">
          <a:xfrm>
            <a:off x="2514600" y="6858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/>
              <a:t>Proofs get harder.</a:t>
            </a:r>
          </a:p>
          <a:p>
            <a:pPr algn="l"/>
            <a:r>
              <a:rPr lang="en-US" sz="3200"/>
              <a:t>(But all still “easy.”)</a:t>
            </a:r>
          </a:p>
        </p:txBody>
      </p:sp>
      <p:sp>
        <p:nvSpPr>
          <p:cNvPr id="8104983" name="Text Box 23"/>
          <p:cNvSpPr txBox="1">
            <a:spLocks noChangeArrowheads="1"/>
          </p:cNvSpPr>
          <p:nvPr/>
        </p:nvSpPr>
        <p:spPr bwMode="auto">
          <a:xfrm>
            <a:off x="2590800" y="5486400"/>
            <a:ext cx="342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What’s left gets more fragile.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04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04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04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04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04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04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04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04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04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04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04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04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04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04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04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04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04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04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04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04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0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0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04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04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4970" grpId="0" animBg="1"/>
      <p:bldP spid="8104971" grpId="0" animBg="1"/>
      <p:bldP spid="8104972" grpId="0" animBg="1"/>
      <p:bldP spid="8104973" grpId="0" animBg="1"/>
      <p:bldP spid="8104974" grpId="0" animBg="1"/>
      <p:bldP spid="8104975" grpId="0" animBg="1"/>
      <p:bldP spid="8104976" grpId="0" animBg="1"/>
      <p:bldP spid="8104977" grpId="0" animBg="1"/>
      <p:bldP spid="8104978" grpId="0" animBg="1"/>
      <p:bldP spid="8104979" grpId="0" animBg="1"/>
      <p:bldP spid="8104980" grpId="0" animBg="1"/>
      <p:bldP spid="8104981" grpId="0" animBg="1"/>
      <p:bldP spid="81049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5986" name="Picture 2"/>
          <p:cNvPicPr>
            <a:picLocks noChangeAspect="1" noChangeArrowheads="1"/>
          </p:cNvPicPr>
          <p:nvPr/>
        </p:nvPicPr>
        <p:blipFill>
          <a:blip r:embed="rId3" cstate="print"/>
          <a:srcRect t="11667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05987" name="Text Box 3"/>
          <p:cNvSpPr txBox="1">
            <a:spLocks noChangeArrowheads="1"/>
          </p:cNvSpPr>
          <p:nvPr/>
        </p:nvSpPr>
        <p:spPr bwMode="auto">
          <a:xfrm>
            <a:off x="3276600" y="1905000"/>
            <a:ext cx="2438400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Complexity</a:t>
            </a:r>
          </a:p>
          <a:p>
            <a:pPr>
              <a:buFont typeface="Symbol" pitchFamily="18" charset="2"/>
              <a:buChar char="»"/>
            </a:pPr>
            <a:r>
              <a:rPr lang="en-US" sz="3200">
                <a:solidFill>
                  <a:srgbClr val="FFFF00"/>
                </a:solidFill>
                <a:latin typeface="Arial" charset="0"/>
                <a:sym typeface="Symbol" pitchFamily="18" charset="2"/>
              </a:rPr>
              <a:t>Chaos</a:t>
            </a:r>
          </a:p>
          <a:p>
            <a:r>
              <a:rPr lang="en-US" sz="3200">
                <a:solidFill>
                  <a:srgbClr val="FFFF00"/>
                </a:solidFill>
                <a:latin typeface="Arial" charset="0"/>
                <a:sym typeface="Symbol" pitchFamily="18" charset="2"/>
              </a:rPr>
              <a:t> Fractals</a:t>
            </a:r>
          </a:p>
        </p:txBody>
      </p:sp>
      <p:sp>
        <p:nvSpPr>
          <p:cNvPr id="8105988" name="Text Box 4"/>
          <p:cNvSpPr txBox="1">
            <a:spLocks noChangeArrowheads="1"/>
          </p:cNvSpPr>
          <p:nvPr/>
        </p:nvSpPr>
        <p:spPr bwMode="auto">
          <a:xfrm>
            <a:off x="2971800" y="4205288"/>
            <a:ext cx="33401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Emergent complexity.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7010" name="Picture 2"/>
          <p:cNvPicPr>
            <a:picLocks noChangeAspect="1" noChangeArrowheads="1"/>
          </p:cNvPicPr>
          <p:nvPr/>
        </p:nvPicPr>
        <p:blipFill>
          <a:blip r:embed="rId3" cstate="print"/>
          <a:srcRect t="11667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07011" name="Text Box 3"/>
          <p:cNvSpPr txBox="1">
            <a:spLocks noChangeArrowheads="1"/>
          </p:cNvSpPr>
          <p:nvPr/>
        </p:nvSpPr>
        <p:spPr bwMode="auto">
          <a:xfrm>
            <a:off x="3352800" y="1600200"/>
            <a:ext cx="2438400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Arial" charset="0"/>
              </a:rPr>
              <a:t>Complexity</a:t>
            </a:r>
          </a:p>
          <a:p>
            <a:pPr>
              <a:buFont typeface="Symbol" pitchFamily="18" charset="2"/>
              <a:buNone/>
            </a:pPr>
            <a:r>
              <a:rPr lang="en-US" sz="3200">
                <a:solidFill>
                  <a:srgbClr val="FFFF00"/>
                </a:solidFill>
                <a:latin typeface="Arial" charset="0"/>
                <a:sym typeface="Symbol" pitchFamily="18" charset="2"/>
              </a:rPr>
              <a:t>implies fragility</a:t>
            </a:r>
          </a:p>
        </p:txBody>
      </p:sp>
      <p:sp>
        <p:nvSpPr>
          <p:cNvPr id="8107012" name="Text Box 4"/>
          <p:cNvSpPr txBox="1">
            <a:spLocks noChangeArrowheads="1"/>
          </p:cNvSpPr>
          <p:nvPr/>
        </p:nvSpPr>
        <p:spPr bwMode="auto">
          <a:xfrm>
            <a:off x="3276600" y="3962400"/>
            <a:ext cx="27432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What matters to organized complexity.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1522" name="Picture 2" descr="crash8"/>
          <p:cNvPicPr>
            <a:picLocks noChangeAspect="1" noChangeArrowheads="1"/>
          </p:cNvPicPr>
          <p:nvPr/>
        </p:nvPicPr>
        <p:blipFill>
          <a:blip r:embed="rId3" cstate="print"/>
          <a:srcRect b="7869"/>
          <a:stretch>
            <a:fillRect/>
          </a:stretch>
        </p:blipFill>
        <p:spPr bwMode="auto">
          <a:xfrm>
            <a:off x="0" y="0"/>
            <a:ext cx="4419600" cy="4184650"/>
          </a:xfrm>
          <a:prstGeom prst="rect">
            <a:avLst/>
          </a:prstGeom>
          <a:noFill/>
        </p:spPr>
      </p:pic>
      <p:pic>
        <p:nvPicPr>
          <p:cNvPr id="8171523" name="Picture 3" descr="crash7"/>
          <p:cNvPicPr>
            <a:picLocks noChangeAspect="1" noChangeArrowheads="1"/>
          </p:cNvPicPr>
          <p:nvPr/>
        </p:nvPicPr>
        <p:blipFill>
          <a:blip r:embed="rId4" cstate="print"/>
          <a:srcRect b="7745"/>
          <a:stretch>
            <a:fillRect/>
          </a:stretch>
        </p:blipFill>
        <p:spPr bwMode="auto">
          <a:xfrm>
            <a:off x="4400550" y="0"/>
            <a:ext cx="4743450" cy="5105400"/>
          </a:xfrm>
          <a:prstGeom prst="rect">
            <a:avLst/>
          </a:prstGeom>
          <a:noFill/>
        </p:spPr>
      </p:pic>
      <p:sp>
        <p:nvSpPr>
          <p:cNvPr id="8171524" name="Text Box 4"/>
          <p:cNvSpPr txBox="1">
            <a:spLocks noChangeArrowheads="1"/>
          </p:cNvSpPr>
          <p:nvPr/>
        </p:nvSpPr>
        <p:spPr bwMode="auto">
          <a:xfrm>
            <a:off x="1066800" y="5562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</a:rPr>
              <a:t>Emergent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8034" name="Picture 2"/>
          <p:cNvPicPr>
            <a:picLocks noChangeAspect="1" noChangeArrowheads="1"/>
          </p:cNvPicPr>
          <p:nvPr/>
        </p:nvPicPr>
        <p:blipFill>
          <a:blip r:embed="rId4" cstate="print"/>
          <a:srcRect t="11667" r="11336" b="13333"/>
          <a:stretch>
            <a:fillRect/>
          </a:stretch>
        </p:blipFill>
        <p:spPr bwMode="auto">
          <a:xfrm>
            <a:off x="0" y="0"/>
            <a:ext cx="25987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08035" name="Object 3"/>
          <p:cNvGraphicFramePr>
            <a:graphicFrameLocks noChangeAspect="1"/>
          </p:cNvGraphicFramePr>
          <p:nvPr/>
        </p:nvGraphicFramePr>
        <p:xfrm>
          <a:off x="968375" y="839788"/>
          <a:ext cx="10001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036" name="Equation" r:id="rId5" imgW="368280" imgH="177480" progId="Equation.DSMT4">
                  <p:embed/>
                </p:oleObj>
              </mc:Choice>
              <mc:Fallback>
                <p:oleObj name="Equation" r:id="rId5" imgW="36828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839788"/>
                        <a:ext cx="10001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08036" name="Text Box 4"/>
          <p:cNvSpPr txBox="1">
            <a:spLocks noChangeArrowheads="1"/>
          </p:cNvSpPr>
          <p:nvPr/>
        </p:nvSpPr>
        <p:spPr bwMode="auto">
          <a:xfrm>
            <a:off x="2743200" y="257175"/>
            <a:ext cx="3505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Arial" charset="0"/>
              </a:rPr>
              <a:t>How might this help with organized complexity and “robust yet fragile”? </a:t>
            </a:r>
          </a:p>
        </p:txBody>
      </p:sp>
      <p:sp>
        <p:nvSpPr>
          <p:cNvPr id="8108037" name="Text Box 5"/>
          <p:cNvSpPr txBox="1">
            <a:spLocks noChangeArrowheads="1"/>
          </p:cNvSpPr>
          <p:nvPr/>
        </p:nvSpPr>
        <p:spPr bwMode="auto">
          <a:xfrm>
            <a:off x="287338" y="2343150"/>
            <a:ext cx="85042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>
                <a:latin typeface="Arial" charset="0"/>
              </a:rPr>
              <a:t> Long proofs indicate a fragility.</a:t>
            </a:r>
          </a:p>
          <a:p>
            <a:pPr algn="l">
              <a:buFontTx/>
              <a:buChar char="•"/>
            </a:pPr>
            <a:r>
              <a:rPr lang="en-US">
                <a:latin typeface="Arial" charset="0"/>
              </a:rPr>
              <a:t> Either a true fragility (a useful answer) or an artifact of the model (which must then be rectified)</a:t>
            </a:r>
          </a:p>
          <a:p>
            <a:pPr algn="l">
              <a:buFontTx/>
              <a:buChar char="•"/>
            </a:pPr>
            <a:r>
              <a:rPr lang="en-US">
                <a:latin typeface="Arial" charset="0"/>
              </a:rPr>
              <a:t> Potentially fundamentally changes computational complexity for organized complexity</a:t>
            </a:r>
          </a:p>
          <a:p>
            <a:pPr algn="l">
              <a:buFontTx/>
              <a:buChar char="•"/>
            </a:pPr>
            <a:r>
              <a:rPr lang="en-US">
                <a:latin typeface="Arial" charset="0"/>
              </a:rPr>
              <a:t> Brings back together two research areas that have been separated for decades:</a:t>
            </a:r>
          </a:p>
          <a:p>
            <a:pPr lvl="1" algn="l">
              <a:buFontTx/>
              <a:buChar char="•"/>
            </a:pPr>
            <a:r>
              <a:rPr lang="en-US">
                <a:latin typeface="Arial" charset="0"/>
              </a:rPr>
              <a:t> Numerical analysis and ill-conditioning</a:t>
            </a:r>
          </a:p>
          <a:p>
            <a:pPr lvl="1" algn="l">
              <a:buFontTx/>
              <a:buChar char="•"/>
            </a:pPr>
            <a:r>
              <a:rPr lang="en-US">
                <a:latin typeface="Arial" charset="0"/>
              </a:rPr>
              <a:t> Computational complexity (P, NP/coNP, undecidable) </a:t>
            </a:r>
          </a:p>
        </p:txBody>
      </p:sp>
      <p:pic>
        <p:nvPicPr>
          <p:cNvPr id="8108038" name="Picture 6" descr="777_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0"/>
            <a:ext cx="2514600" cy="200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5138" name="Picture 2" descr="FRACT1"/>
          <p:cNvPicPr>
            <a:picLocks noChangeAspect="1" noChangeArrowheads="1"/>
          </p:cNvPicPr>
          <p:nvPr/>
        </p:nvPicPr>
        <p:blipFill>
          <a:blip r:embed="rId4" cstate="print"/>
          <a:srcRect l="8386" r="8893"/>
          <a:stretch>
            <a:fillRect/>
          </a:stretch>
        </p:blipFill>
        <p:spPr bwMode="auto">
          <a:xfrm>
            <a:off x="76200" y="419100"/>
            <a:ext cx="4572000" cy="2667000"/>
          </a:xfrm>
          <a:prstGeom prst="rect">
            <a:avLst/>
          </a:prstGeom>
          <a:noFill/>
        </p:spPr>
      </p:pic>
      <p:pic>
        <p:nvPicPr>
          <p:cNvPr id="8155139" name="Picture 3" descr="12j"/>
          <p:cNvPicPr>
            <a:picLocks noChangeAspect="1" noChangeArrowheads="1"/>
          </p:cNvPicPr>
          <p:nvPr/>
        </p:nvPicPr>
        <p:blipFill>
          <a:blip r:embed="rId5" cstate="print"/>
          <a:srcRect t="10001" b="6000"/>
          <a:stretch>
            <a:fillRect/>
          </a:stretch>
        </p:blipFill>
        <p:spPr bwMode="auto">
          <a:xfrm>
            <a:off x="5334000" y="152400"/>
            <a:ext cx="3333750" cy="3200400"/>
          </a:xfrm>
          <a:prstGeom prst="rect">
            <a:avLst/>
          </a:prstGeom>
          <a:noFill/>
        </p:spPr>
      </p:pic>
      <p:graphicFrame>
        <p:nvGraphicFramePr>
          <p:cNvPr id="8155140" name="Object 4"/>
          <p:cNvGraphicFramePr>
            <a:graphicFrameLocks noChangeAspect="1"/>
          </p:cNvGraphicFramePr>
          <p:nvPr/>
        </p:nvGraphicFramePr>
        <p:xfrm>
          <a:off x="5105400" y="3505200"/>
          <a:ext cx="36004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5148" name="Equation" r:id="rId6" imgW="1054080" imgH="253800" progId="Equation.DSMT4">
                  <p:embed/>
                </p:oleObj>
              </mc:Choice>
              <mc:Fallback>
                <p:oleObj name="Equation" r:id="rId6" imgW="10540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05200"/>
                        <a:ext cx="36004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55141" name="Line 5"/>
          <p:cNvSpPr>
            <a:spLocks noChangeShapeType="1"/>
          </p:cNvSpPr>
          <p:nvPr/>
        </p:nvSpPr>
        <p:spPr bwMode="auto">
          <a:xfrm>
            <a:off x="1676400" y="114300"/>
            <a:ext cx="0" cy="3733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55142" name="Line 6"/>
          <p:cNvSpPr>
            <a:spLocks noChangeShapeType="1"/>
          </p:cNvSpPr>
          <p:nvPr/>
        </p:nvSpPr>
        <p:spPr bwMode="auto">
          <a:xfrm>
            <a:off x="228600" y="1766888"/>
            <a:ext cx="3352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55143" name="AutoShape 7"/>
          <p:cNvSpPr>
            <a:spLocks noChangeArrowheads="1"/>
          </p:cNvSpPr>
          <p:nvPr/>
        </p:nvSpPr>
        <p:spPr bwMode="auto">
          <a:xfrm>
            <a:off x="3810000" y="1143000"/>
            <a:ext cx="1295400" cy="1219200"/>
          </a:xfrm>
          <a:prstGeom prst="rightArrow">
            <a:avLst>
              <a:gd name="adj1" fmla="val 50000"/>
              <a:gd name="adj2" fmla="val 265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55144" name="Object 8"/>
          <p:cNvGraphicFramePr>
            <a:graphicFrameLocks noChangeAspect="1"/>
          </p:cNvGraphicFramePr>
          <p:nvPr/>
        </p:nvGraphicFramePr>
        <p:xfrm>
          <a:off x="3886200" y="1447800"/>
          <a:ext cx="11715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5149" name="Equation" r:id="rId8" imgW="342720" imgH="177480" progId="Equation.DSMT4">
                  <p:embed/>
                </p:oleObj>
              </mc:Choice>
              <mc:Fallback>
                <p:oleObj name="Equation" r:id="rId8" imgW="34272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47800"/>
                        <a:ext cx="117157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5145" name="Object 9"/>
          <p:cNvGraphicFramePr>
            <a:graphicFrameLocks noChangeAspect="1"/>
          </p:cNvGraphicFramePr>
          <p:nvPr/>
        </p:nvGraphicFramePr>
        <p:xfrm>
          <a:off x="1295400" y="3429000"/>
          <a:ext cx="1647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5150" name="Equation" r:id="rId10" imgW="482400" imgH="203040" progId="Equation.DSMT4">
                  <p:embed/>
                </p:oleObj>
              </mc:Choice>
              <mc:Fallback>
                <p:oleObj name="Equation" r:id="rId10" imgW="48240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29000"/>
                        <a:ext cx="164782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5146" name="Object 10"/>
          <p:cNvGraphicFramePr>
            <a:graphicFrameLocks noChangeAspect="1"/>
          </p:cNvGraphicFramePr>
          <p:nvPr/>
        </p:nvGraphicFramePr>
        <p:xfrm>
          <a:off x="685800" y="4724400"/>
          <a:ext cx="79105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5151" name="Equation" r:id="rId12" imgW="2895480" imgH="253800" progId="Equation.DSMT4">
                  <p:embed/>
                </p:oleObj>
              </mc:Choice>
              <mc:Fallback>
                <p:oleObj name="Equation" r:id="rId12" imgW="289548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24400"/>
                        <a:ext cx="7910513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5147" name="Object 11"/>
          <p:cNvGraphicFramePr>
            <a:graphicFrameLocks noChangeAspect="1"/>
          </p:cNvGraphicFramePr>
          <p:nvPr/>
        </p:nvGraphicFramePr>
        <p:xfrm>
          <a:off x="685800" y="5715000"/>
          <a:ext cx="72167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5152" name="Equation" r:id="rId14" imgW="2641320" imgH="253800" progId="Equation.DSMT4">
                  <p:embed/>
                </p:oleObj>
              </mc:Choice>
              <mc:Fallback>
                <p:oleObj name="Equation" r:id="rId14" imgW="2641320" imgH="253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715000"/>
                        <a:ext cx="721677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9058" name="Picture 2"/>
          <p:cNvPicPr>
            <a:picLocks noChangeAspect="1" noChangeArrowheads="1"/>
          </p:cNvPicPr>
          <p:nvPr/>
        </p:nvPicPr>
        <p:blipFill>
          <a:blip r:embed="rId3" cstate="print"/>
          <a:srcRect t="11667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09059" name="Oval 3"/>
          <p:cNvSpPr>
            <a:spLocks noChangeArrowheads="1"/>
          </p:cNvSpPr>
          <p:nvPr/>
        </p:nvSpPr>
        <p:spPr bwMode="auto">
          <a:xfrm>
            <a:off x="2249488" y="1203325"/>
            <a:ext cx="4648200" cy="464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09060" name="Text Box 4"/>
          <p:cNvSpPr txBox="1">
            <a:spLocks noChangeArrowheads="1"/>
          </p:cNvSpPr>
          <p:nvPr/>
        </p:nvSpPr>
        <p:spPr bwMode="auto">
          <a:xfrm>
            <a:off x="2667000" y="2133600"/>
            <a:ext cx="3733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Proof?</a:t>
            </a:r>
          </a:p>
          <a:p>
            <a:endParaRPr lang="en-US" sz="3200"/>
          </a:p>
          <a:p>
            <a:r>
              <a:rPr lang="en-US" sz="3200"/>
              <a:t>New proof methods that is scalable and systematic (can be automated).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Breaking hard problems</a:t>
            </a:r>
          </a:p>
        </p:txBody>
      </p:sp>
      <p:sp>
        <p:nvSpPr>
          <p:cNvPr id="811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848600" cy="4876800"/>
          </a:xfrm>
        </p:spPr>
        <p:txBody>
          <a:bodyPr/>
          <a:lstStyle/>
          <a:p>
            <a:r>
              <a:rPr lang="en-US"/>
              <a:t>SOSTOOLS proof theory and software</a:t>
            </a:r>
          </a:p>
          <a:p>
            <a:r>
              <a:rPr lang="en-US"/>
              <a:t>Nested family of (dual) proof algorithms</a:t>
            </a:r>
          </a:p>
          <a:p>
            <a:r>
              <a:rPr lang="en-US"/>
              <a:t>Each family is polynomial time</a:t>
            </a:r>
          </a:p>
          <a:p>
            <a:r>
              <a:rPr lang="en-US"/>
              <a:t>Recovers most “gold standard” algorithms as special cases, and immediately improves</a:t>
            </a:r>
          </a:p>
          <a:p>
            <a:r>
              <a:rPr lang="en-US"/>
              <a:t>No a priori polynomial bound on depth (otherwise P=NP=coNP)</a:t>
            </a:r>
          </a:p>
          <a:p>
            <a:r>
              <a:rPr lang="en-US"/>
              <a:t>Conjecture: Complexity implies fragility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2130" name="Text Box 2"/>
          <p:cNvSpPr txBox="1">
            <a:spLocks noChangeArrowheads="1"/>
          </p:cNvSpPr>
          <p:nvPr/>
        </p:nvSpPr>
        <p:spPr bwMode="auto">
          <a:xfrm>
            <a:off x="228600" y="2884488"/>
            <a:ext cx="4038600" cy="260032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500" i="1">
              <a:solidFill>
                <a:schemeClr val="bg1"/>
              </a:solidFill>
            </a:endParaRPr>
          </a:p>
          <a:p>
            <a:pPr algn="l"/>
            <a:endParaRPr lang="en-US" sz="2500">
              <a:solidFill>
                <a:schemeClr val="bg1"/>
              </a:solidFill>
            </a:endParaRPr>
          </a:p>
          <a:p>
            <a:pPr algn="l"/>
            <a:endParaRPr lang="en-US">
              <a:solidFill>
                <a:schemeClr val="bg1"/>
              </a:solidFill>
            </a:endParaRPr>
          </a:p>
          <a:p>
            <a:pPr algn="l"/>
            <a:endParaRPr lang="en-US">
              <a:solidFill>
                <a:schemeClr val="bg1"/>
              </a:solidFill>
            </a:endParaRPr>
          </a:p>
          <a:p>
            <a:pPr algn="l"/>
            <a:endParaRPr lang="en-US">
              <a:solidFill>
                <a:schemeClr val="bg1"/>
              </a:solidFill>
            </a:endParaRPr>
          </a:p>
          <a:p>
            <a:pPr algn="l"/>
            <a:endParaRPr lang="en-US">
              <a:solidFill>
                <a:schemeClr val="bg1"/>
              </a:solidFill>
            </a:endParaRPr>
          </a:p>
        </p:txBody>
      </p:sp>
      <p:sp>
        <p:nvSpPr>
          <p:cNvPr id="8112131" name="Text Box 3"/>
          <p:cNvSpPr txBox="1">
            <a:spLocks noChangeArrowheads="1"/>
          </p:cNvSpPr>
          <p:nvPr/>
        </p:nvSpPr>
        <p:spPr bwMode="auto">
          <a:xfrm>
            <a:off x="914400" y="457200"/>
            <a:ext cx="7699375" cy="581025"/>
          </a:xfrm>
          <a:prstGeom prst="rect">
            <a:avLst/>
          </a:prstGeom>
          <a:solidFill>
            <a:srgbClr val="3333FF"/>
          </a:solidFill>
          <a:ln w="317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3000" b="1">
                <a:solidFill>
                  <a:srgbClr val="FFFF00"/>
                </a:solidFill>
              </a:rPr>
              <a:t>Safety Verification and Reachability Analysis </a:t>
            </a:r>
          </a:p>
        </p:txBody>
      </p:sp>
      <p:sp>
        <p:nvSpPr>
          <p:cNvPr id="8112132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7086600" cy="127317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500">
                <a:solidFill>
                  <a:srgbClr val="FF9933"/>
                </a:solidFill>
              </a:rPr>
              <a:t> Safety critical applications.</a:t>
            </a:r>
          </a:p>
          <a:p>
            <a:pPr algn="l">
              <a:buFontTx/>
              <a:buChar char="•"/>
            </a:pPr>
            <a:r>
              <a:rPr lang="en-US" sz="2500">
                <a:solidFill>
                  <a:srgbClr val="FF9933"/>
                </a:solidFill>
              </a:rPr>
              <a:t> Exhaustive simulation is not exact.</a:t>
            </a:r>
          </a:p>
          <a:p>
            <a:pPr algn="l">
              <a:buFontTx/>
              <a:buChar char="•"/>
            </a:pPr>
            <a:r>
              <a:rPr lang="en-US" sz="2500">
                <a:solidFill>
                  <a:srgbClr val="FF9933"/>
                </a:solidFill>
              </a:rPr>
              <a:t> Set propagation is computationally expensive.</a:t>
            </a:r>
          </a:p>
        </p:txBody>
      </p:sp>
      <p:sp>
        <p:nvSpPr>
          <p:cNvPr id="8112133" name="Text Box 5"/>
          <p:cNvSpPr txBox="1">
            <a:spLocks noChangeArrowheads="1"/>
          </p:cNvSpPr>
          <p:nvPr/>
        </p:nvSpPr>
        <p:spPr bwMode="auto">
          <a:xfrm>
            <a:off x="4419600" y="2884488"/>
            <a:ext cx="4572000" cy="2600325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500">
                <a:solidFill>
                  <a:schemeClr val="bg1"/>
                </a:solidFill>
              </a:rPr>
              <a:t>Find a barrier certificate </a:t>
            </a:r>
            <a:r>
              <a:rPr lang="en-US" sz="2500" i="1">
                <a:solidFill>
                  <a:schemeClr val="bg1"/>
                </a:solidFill>
              </a:rPr>
              <a:t>B(x)</a:t>
            </a:r>
          </a:p>
          <a:p>
            <a:pPr algn="l"/>
            <a:endParaRPr lang="en-US" sz="2500">
              <a:solidFill>
                <a:schemeClr val="bg1"/>
              </a:solidFill>
            </a:endParaRPr>
          </a:p>
          <a:p>
            <a:pPr algn="l"/>
            <a:endParaRPr lang="en-US">
              <a:solidFill>
                <a:schemeClr val="bg1"/>
              </a:solidFill>
            </a:endParaRPr>
          </a:p>
          <a:p>
            <a:pPr algn="l"/>
            <a:endParaRPr lang="en-US">
              <a:solidFill>
                <a:schemeClr val="bg1"/>
              </a:solidFill>
            </a:endParaRPr>
          </a:p>
          <a:p>
            <a:pPr algn="l"/>
            <a:endParaRPr lang="en-US">
              <a:solidFill>
                <a:schemeClr val="bg1"/>
              </a:solidFill>
            </a:endParaRPr>
          </a:p>
          <a:p>
            <a:pPr algn="l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8112134" name="Object 6"/>
          <p:cNvGraphicFramePr>
            <a:graphicFrameLocks noChangeAspect="1"/>
          </p:cNvGraphicFramePr>
          <p:nvPr/>
        </p:nvGraphicFramePr>
        <p:xfrm>
          <a:off x="5067300" y="3587750"/>
          <a:ext cx="3543300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135" name="Equation" r:id="rId4" imgW="1904760" imgH="850680" progId="Equation.DSMT4">
                  <p:embed/>
                </p:oleObj>
              </mc:Choice>
              <mc:Fallback>
                <p:oleObj name="Equation" r:id="rId4" imgW="1904760" imgH="850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3587750"/>
                        <a:ext cx="3543300" cy="158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12135" name="Oval 7"/>
          <p:cNvSpPr>
            <a:spLocks noChangeArrowheads="1"/>
          </p:cNvSpPr>
          <p:nvPr/>
        </p:nvSpPr>
        <p:spPr bwMode="auto">
          <a:xfrm>
            <a:off x="484188" y="4076700"/>
            <a:ext cx="860425" cy="673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12136" name="Oval 8"/>
          <p:cNvSpPr>
            <a:spLocks noChangeArrowheads="1"/>
          </p:cNvSpPr>
          <p:nvPr/>
        </p:nvSpPr>
        <p:spPr bwMode="auto">
          <a:xfrm>
            <a:off x="2032000" y="3030538"/>
            <a:ext cx="1479550" cy="11207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12137" name="Freeform 9"/>
          <p:cNvSpPr>
            <a:spLocks/>
          </p:cNvSpPr>
          <p:nvPr/>
        </p:nvSpPr>
        <p:spPr bwMode="auto">
          <a:xfrm>
            <a:off x="655638" y="3367088"/>
            <a:ext cx="2752725" cy="178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6" y="480"/>
              </a:cxn>
              <a:cxn ang="0">
                <a:pos x="2160" y="1680"/>
              </a:cxn>
              <a:cxn ang="0">
                <a:pos x="3360" y="2208"/>
              </a:cxn>
              <a:cxn ang="0">
                <a:pos x="3840" y="2208"/>
              </a:cxn>
            </a:cxnLst>
            <a:rect l="0" t="0" r="r" b="b"/>
            <a:pathLst>
              <a:path w="3840" h="2296">
                <a:moveTo>
                  <a:pt x="0" y="0"/>
                </a:moveTo>
                <a:cubicBezTo>
                  <a:pt x="468" y="100"/>
                  <a:pt x="936" y="200"/>
                  <a:pt x="1296" y="480"/>
                </a:cubicBezTo>
                <a:cubicBezTo>
                  <a:pt x="1656" y="760"/>
                  <a:pt x="1816" y="1392"/>
                  <a:pt x="2160" y="1680"/>
                </a:cubicBezTo>
                <a:cubicBezTo>
                  <a:pt x="2504" y="1968"/>
                  <a:pt x="3080" y="2120"/>
                  <a:pt x="3360" y="2208"/>
                </a:cubicBezTo>
                <a:cubicBezTo>
                  <a:pt x="3640" y="2296"/>
                  <a:pt x="3740" y="2252"/>
                  <a:pt x="3840" y="2208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12138" name="Text Box 10"/>
          <p:cNvSpPr txBox="1">
            <a:spLocks noChangeArrowheads="1"/>
          </p:cNvSpPr>
          <p:nvPr/>
        </p:nvSpPr>
        <p:spPr bwMode="auto">
          <a:xfrm>
            <a:off x="682625" y="47879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>
                <a:latin typeface="Arial" charset="0"/>
              </a:rPr>
              <a:t>Initial set</a:t>
            </a:r>
          </a:p>
        </p:txBody>
      </p:sp>
      <p:sp>
        <p:nvSpPr>
          <p:cNvPr id="8112139" name="Text Box 11"/>
          <p:cNvSpPr txBox="1">
            <a:spLocks noChangeArrowheads="1"/>
          </p:cNvSpPr>
          <p:nvPr/>
        </p:nvSpPr>
        <p:spPr bwMode="auto">
          <a:xfrm>
            <a:off x="2573338" y="4227513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>
                <a:latin typeface="Arial" charset="0"/>
              </a:rPr>
              <a:t>Unsafe set</a:t>
            </a:r>
          </a:p>
        </p:txBody>
      </p:sp>
      <p:sp>
        <p:nvSpPr>
          <p:cNvPr id="8112140" name="Text Box 12"/>
          <p:cNvSpPr txBox="1">
            <a:spLocks noChangeArrowheads="1"/>
          </p:cNvSpPr>
          <p:nvPr/>
        </p:nvSpPr>
        <p:spPr bwMode="auto">
          <a:xfrm>
            <a:off x="381000" y="2873375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i="1"/>
              <a:t>B(x) = 0</a:t>
            </a:r>
          </a:p>
        </p:txBody>
      </p:sp>
      <p:sp>
        <p:nvSpPr>
          <p:cNvPr id="8112141" name="Line 13"/>
          <p:cNvSpPr>
            <a:spLocks noChangeShapeType="1"/>
          </p:cNvSpPr>
          <p:nvPr/>
        </p:nvSpPr>
        <p:spPr bwMode="auto">
          <a:xfrm>
            <a:off x="690563" y="3105150"/>
            <a:ext cx="103187" cy="2619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12142" name="Text Box 14"/>
          <p:cNvSpPr txBox="1">
            <a:spLocks noChangeArrowheads="1"/>
          </p:cNvSpPr>
          <p:nvPr/>
        </p:nvSpPr>
        <p:spPr bwMode="auto">
          <a:xfrm>
            <a:off x="690563" y="501173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2000" i="1">
              <a:cs typeface="Times New Roman" pitchFamily="18" charset="0"/>
            </a:endParaRPr>
          </a:p>
        </p:txBody>
      </p:sp>
      <p:sp>
        <p:nvSpPr>
          <p:cNvPr id="8112143" name="Text Box 15"/>
          <p:cNvSpPr txBox="1">
            <a:spLocks noChangeArrowheads="1"/>
          </p:cNvSpPr>
          <p:nvPr/>
        </p:nvSpPr>
        <p:spPr bwMode="auto">
          <a:xfrm>
            <a:off x="2651125" y="44132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2000" i="1">
              <a:cs typeface="Times New Roman" pitchFamily="18" charset="0"/>
            </a:endParaRPr>
          </a:p>
        </p:txBody>
      </p:sp>
      <p:sp>
        <p:nvSpPr>
          <p:cNvPr id="8112144" name="Line 16"/>
          <p:cNvSpPr>
            <a:spLocks noChangeShapeType="1"/>
          </p:cNvSpPr>
          <p:nvPr/>
        </p:nvSpPr>
        <p:spPr bwMode="auto">
          <a:xfrm flipH="1">
            <a:off x="931863" y="3479800"/>
            <a:ext cx="17145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12145" name="Line 17"/>
          <p:cNvSpPr>
            <a:spLocks noChangeShapeType="1"/>
          </p:cNvSpPr>
          <p:nvPr/>
        </p:nvSpPr>
        <p:spPr bwMode="auto">
          <a:xfrm flipH="1">
            <a:off x="1447800" y="3665538"/>
            <a:ext cx="33338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12146" name="Line 18"/>
          <p:cNvSpPr>
            <a:spLocks noChangeShapeType="1"/>
          </p:cNvSpPr>
          <p:nvPr/>
        </p:nvSpPr>
        <p:spPr bwMode="auto">
          <a:xfrm>
            <a:off x="1790700" y="4002088"/>
            <a:ext cx="103188" cy="560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12147" name="Line 19"/>
          <p:cNvSpPr>
            <a:spLocks noChangeShapeType="1"/>
          </p:cNvSpPr>
          <p:nvPr/>
        </p:nvSpPr>
        <p:spPr bwMode="auto">
          <a:xfrm>
            <a:off x="2203450" y="4675188"/>
            <a:ext cx="103188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12148" name="Line 20"/>
          <p:cNvSpPr>
            <a:spLocks noChangeShapeType="1"/>
          </p:cNvSpPr>
          <p:nvPr/>
        </p:nvSpPr>
        <p:spPr bwMode="auto">
          <a:xfrm>
            <a:off x="2616200" y="4937125"/>
            <a:ext cx="344488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12149" name="Text Box 21"/>
          <p:cNvSpPr txBox="1">
            <a:spLocks noChangeArrowheads="1"/>
          </p:cNvSpPr>
          <p:nvPr/>
        </p:nvSpPr>
        <p:spPr bwMode="auto">
          <a:xfrm>
            <a:off x="1346200" y="5972175"/>
            <a:ext cx="6307138" cy="504825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500" b="1">
                <a:solidFill>
                  <a:srgbClr val="800000"/>
                </a:solidFill>
              </a:rPr>
              <a:t>Scalable computation using SOS machinery.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1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11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11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11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11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11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2137" grpId="0" animBg="1"/>
      <p:bldP spid="8112144" grpId="0" animBg="1"/>
      <p:bldP spid="8112145" grpId="0" animBg="1"/>
      <p:bldP spid="8112146" grpId="0" animBg="1"/>
      <p:bldP spid="8112147" grpId="0" animBg="1"/>
      <p:bldP spid="811214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3154" name="Text Box 2"/>
          <p:cNvSpPr txBox="1">
            <a:spLocks noChangeArrowheads="1"/>
          </p:cNvSpPr>
          <p:nvPr/>
        </p:nvSpPr>
        <p:spPr bwMode="auto">
          <a:xfrm>
            <a:off x="1203325" y="2346325"/>
            <a:ext cx="23780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500">
                <a:solidFill>
                  <a:schemeClr val="bg1"/>
                </a:solidFill>
              </a:rPr>
              <a:t> Parametric</a:t>
            </a:r>
          </a:p>
          <a:p>
            <a:pPr algn="l">
              <a:buFontTx/>
              <a:buChar char="•"/>
            </a:pPr>
            <a:r>
              <a:rPr lang="en-US" sz="2500">
                <a:solidFill>
                  <a:schemeClr val="bg1"/>
                </a:solidFill>
              </a:rPr>
              <a:t> Memoryless</a:t>
            </a:r>
          </a:p>
          <a:p>
            <a:pPr algn="l">
              <a:buFontTx/>
              <a:buChar char="•"/>
            </a:pPr>
            <a:r>
              <a:rPr lang="en-US" sz="2500">
                <a:solidFill>
                  <a:schemeClr val="bg1"/>
                </a:solidFill>
              </a:rPr>
              <a:t> Dynamic (IQC)</a:t>
            </a:r>
          </a:p>
        </p:txBody>
      </p:sp>
      <p:sp>
        <p:nvSpPr>
          <p:cNvPr id="8113155" name="Text Box 3"/>
          <p:cNvSpPr txBox="1">
            <a:spLocks noChangeArrowheads="1"/>
          </p:cNvSpPr>
          <p:nvPr/>
        </p:nvSpPr>
        <p:spPr bwMode="auto">
          <a:xfrm>
            <a:off x="533400" y="561975"/>
            <a:ext cx="5159375" cy="581025"/>
          </a:xfrm>
          <a:prstGeom prst="rect">
            <a:avLst/>
          </a:prstGeom>
          <a:solidFill>
            <a:srgbClr val="3333FF"/>
          </a:solidFill>
          <a:ln w="317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3000" b="1">
                <a:solidFill>
                  <a:srgbClr val="FFFF00"/>
                </a:solidFill>
              </a:rPr>
              <a:t>Hybrid, Uncertain, Stochastic </a:t>
            </a:r>
          </a:p>
        </p:txBody>
      </p:sp>
      <p:sp>
        <p:nvSpPr>
          <p:cNvPr id="8113156" name="Rectangle 4"/>
          <p:cNvSpPr>
            <a:spLocks noChangeArrowheads="1"/>
          </p:cNvSpPr>
          <p:nvPr/>
        </p:nvSpPr>
        <p:spPr bwMode="auto">
          <a:xfrm>
            <a:off x="533400" y="1447800"/>
            <a:ext cx="5486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500">
                <a:solidFill>
                  <a:schemeClr val="bg1"/>
                </a:solidFill>
              </a:rPr>
              <a:t>Hybrid systems can be handled easily,</a:t>
            </a:r>
          </a:p>
          <a:p>
            <a:pPr algn="l"/>
            <a:r>
              <a:rPr lang="en-US" sz="2500">
                <a:solidFill>
                  <a:schemeClr val="bg1"/>
                </a:solidFill>
              </a:rPr>
              <a:t>even for systems with uncertainty:</a:t>
            </a:r>
          </a:p>
        </p:txBody>
      </p:sp>
      <p:sp>
        <p:nvSpPr>
          <p:cNvPr id="8113157" name="Text Box 5"/>
          <p:cNvSpPr txBox="1">
            <a:spLocks noChangeArrowheads="1"/>
          </p:cNvSpPr>
          <p:nvPr/>
        </p:nvSpPr>
        <p:spPr bwMode="auto">
          <a:xfrm>
            <a:off x="1127125" y="4343400"/>
            <a:ext cx="51212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500">
                <a:solidFill>
                  <a:schemeClr val="bg1"/>
                </a:solidFill>
              </a:rPr>
              <a:t> Use supermartingales as certificates.</a:t>
            </a:r>
          </a:p>
          <a:p>
            <a:pPr algn="l">
              <a:buFontTx/>
              <a:buChar char="•"/>
            </a:pPr>
            <a:r>
              <a:rPr lang="en-US" sz="2500">
                <a:solidFill>
                  <a:schemeClr val="bg1"/>
                </a:solidFill>
              </a:rPr>
              <a:t> Get guaranteed bound on reach </a:t>
            </a:r>
          </a:p>
          <a:p>
            <a:pPr algn="l"/>
            <a:r>
              <a:rPr lang="en-US" sz="2500">
                <a:solidFill>
                  <a:schemeClr val="bg1"/>
                </a:solidFill>
              </a:rPr>
              <a:t>   probability.</a:t>
            </a:r>
          </a:p>
        </p:txBody>
      </p:sp>
      <p:sp>
        <p:nvSpPr>
          <p:cNvPr id="8113158" name="Rectangle 6"/>
          <p:cNvSpPr>
            <a:spLocks noChangeArrowheads="1"/>
          </p:cNvSpPr>
          <p:nvPr/>
        </p:nvSpPr>
        <p:spPr bwMode="auto">
          <a:xfrm>
            <a:off x="457200" y="3886200"/>
            <a:ext cx="5486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500">
                <a:solidFill>
                  <a:schemeClr val="bg1"/>
                </a:solidFill>
              </a:rPr>
              <a:t>Also stochastic hybrid systems:</a:t>
            </a:r>
          </a:p>
        </p:txBody>
      </p:sp>
      <p:sp>
        <p:nvSpPr>
          <p:cNvPr id="8113159" name="Rectangle 7"/>
          <p:cNvSpPr>
            <a:spLocks noChangeArrowheads="1"/>
          </p:cNvSpPr>
          <p:nvPr/>
        </p:nvSpPr>
        <p:spPr bwMode="auto">
          <a:xfrm>
            <a:off x="4114800" y="3260725"/>
            <a:ext cx="4572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500">
                <a:solidFill>
                  <a:srgbClr val="FF6600"/>
                </a:solidFill>
              </a:rPr>
              <a:t>(Prajna, Jadbabaie – HSCC ’04)</a:t>
            </a:r>
          </a:p>
        </p:txBody>
      </p:sp>
      <p:sp>
        <p:nvSpPr>
          <p:cNvPr id="8113160" name="Rectangle 8"/>
          <p:cNvSpPr>
            <a:spLocks noChangeArrowheads="1"/>
          </p:cNvSpPr>
          <p:nvPr/>
        </p:nvSpPr>
        <p:spPr bwMode="auto">
          <a:xfrm>
            <a:off x="3276600" y="5394325"/>
            <a:ext cx="5486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500">
                <a:solidFill>
                  <a:srgbClr val="FF6600"/>
                </a:solidFill>
              </a:rPr>
              <a:t>(Prajna, Jadbabaie, Pappas – CDC ’04)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4178" name="Picture 2"/>
          <p:cNvPicPr>
            <a:picLocks noChangeAspect="1" noChangeArrowheads="1"/>
          </p:cNvPicPr>
          <p:nvPr/>
        </p:nvPicPr>
        <p:blipFill>
          <a:blip r:embed="rId3" cstate="print"/>
          <a:srcRect t="11667" r="24167" b="13333"/>
          <a:stretch>
            <a:fillRect/>
          </a:stretch>
        </p:blipFill>
        <p:spPr bwMode="auto">
          <a:xfrm>
            <a:off x="2209800" y="0"/>
            <a:ext cx="693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14179" name="Oval 3"/>
          <p:cNvSpPr>
            <a:spLocks noChangeArrowheads="1"/>
          </p:cNvSpPr>
          <p:nvPr/>
        </p:nvSpPr>
        <p:spPr bwMode="auto">
          <a:xfrm>
            <a:off x="4459288" y="1203325"/>
            <a:ext cx="4648200" cy="464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14180" name="Oval 4"/>
          <p:cNvSpPr>
            <a:spLocks noChangeArrowheads="1"/>
          </p:cNvSpPr>
          <p:nvPr/>
        </p:nvSpPr>
        <p:spPr bwMode="auto">
          <a:xfrm>
            <a:off x="3436938" y="2971800"/>
            <a:ext cx="1066800" cy="1066800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14181" name="Oval 5"/>
          <p:cNvSpPr>
            <a:spLocks noChangeArrowheads="1"/>
          </p:cNvSpPr>
          <p:nvPr/>
        </p:nvSpPr>
        <p:spPr bwMode="auto">
          <a:xfrm>
            <a:off x="5249863" y="1050925"/>
            <a:ext cx="533400" cy="533400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14182" name="Oval 6"/>
          <p:cNvSpPr>
            <a:spLocks noChangeArrowheads="1"/>
          </p:cNvSpPr>
          <p:nvPr/>
        </p:nvSpPr>
        <p:spPr bwMode="auto">
          <a:xfrm>
            <a:off x="5248275" y="5434013"/>
            <a:ext cx="533400" cy="533400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8114183" name="Group 7"/>
          <p:cNvGrpSpPr>
            <a:grpSpLocks/>
          </p:cNvGrpSpPr>
          <p:nvPr/>
        </p:nvGrpSpPr>
        <p:grpSpPr bwMode="auto">
          <a:xfrm>
            <a:off x="2209800" y="457200"/>
            <a:ext cx="7391400" cy="6096000"/>
            <a:chOff x="384" y="2364"/>
            <a:chExt cx="1456" cy="1168"/>
          </a:xfrm>
        </p:grpSpPr>
        <p:sp>
          <p:nvSpPr>
            <p:cNvPr id="8114184" name="Freeform 8"/>
            <p:cNvSpPr>
              <a:spLocks/>
            </p:cNvSpPr>
            <p:nvPr/>
          </p:nvSpPr>
          <p:spPr bwMode="auto">
            <a:xfrm>
              <a:off x="384" y="2381"/>
              <a:ext cx="1456" cy="1151"/>
            </a:xfrm>
            <a:custGeom>
              <a:avLst/>
              <a:gdLst/>
              <a:ahLst/>
              <a:cxnLst>
                <a:cxn ang="0">
                  <a:pos x="280" y="5"/>
                </a:cxn>
                <a:cxn ang="0">
                  <a:pos x="269" y="83"/>
                </a:cxn>
                <a:cxn ang="0">
                  <a:pos x="259" y="104"/>
                </a:cxn>
                <a:cxn ang="0">
                  <a:pos x="243" y="130"/>
                </a:cxn>
                <a:cxn ang="0">
                  <a:pos x="228" y="150"/>
                </a:cxn>
                <a:cxn ang="0">
                  <a:pos x="207" y="176"/>
                </a:cxn>
                <a:cxn ang="0">
                  <a:pos x="181" y="192"/>
                </a:cxn>
                <a:cxn ang="0">
                  <a:pos x="145" y="207"/>
                </a:cxn>
                <a:cxn ang="0">
                  <a:pos x="119" y="218"/>
                </a:cxn>
                <a:cxn ang="0">
                  <a:pos x="93" y="244"/>
                </a:cxn>
                <a:cxn ang="0">
                  <a:pos x="78" y="265"/>
                </a:cxn>
                <a:cxn ang="0">
                  <a:pos x="57" y="280"/>
                </a:cxn>
                <a:cxn ang="0">
                  <a:pos x="21" y="296"/>
                </a:cxn>
                <a:cxn ang="0">
                  <a:pos x="0" y="316"/>
                </a:cxn>
                <a:cxn ang="0">
                  <a:pos x="31" y="316"/>
                </a:cxn>
                <a:cxn ang="0">
                  <a:pos x="62" y="337"/>
                </a:cxn>
                <a:cxn ang="0">
                  <a:pos x="83" y="358"/>
                </a:cxn>
                <a:cxn ang="0">
                  <a:pos x="98" y="379"/>
                </a:cxn>
                <a:cxn ang="0">
                  <a:pos x="124" y="399"/>
                </a:cxn>
                <a:cxn ang="0">
                  <a:pos x="155" y="415"/>
                </a:cxn>
                <a:cxn ang="0">
                  <a:pos x="192" y="430"/>
                </a:cxn>
                <a:cxn ang="0">
                  <a:pos x="212" y="451"/>
                </a:cxn>
                <a:cxn ang="0">
                  <a:pos x="238" y="477"/>
                </a:cxn>
                <a:cxn ang="0">
                  <a:pos x="254" y="498"/>
                </a:cxn>
                <a:cxn ang="0">
                  <a:pos x="264" y="524"/>
                </a:cxn>
                <a:cxn ang="0">
                  <a:pos x="275" y="550"/>
                </a:cxn>
                <a:cxn ang="0">
                  <a:pos x="290" y="617"/>
                </a:cxn>
                <a:cxn ang="0">
                  <a:pos x="326" y="617"/>
                </a:cxn>
                <a:cxn ang="0">
                  <a:pos x="363" y="612"/>
                </a:cxn>
                <a:cxn ang="0">
                  <a:pos x="389" y="607"/>
                </a:cxn>
                <a:cxn ang="0">
                  <a:pos x="425" y="612"/>
                </a:cxn>
                <a:cxn ang="0">
                  <a:pos x="456" y="622"/>
                </a:cxn>
                <a:cxn ang="0">
                  <a:pos x="487" y="627"/>
                </a:cxn>
                <a:cxn ang="0">
                  <a:pos x="523" y="612"/>
                </a:cxn>
                <a:cxn ang="0">
                  <a:pos x="549" y="601"/>
                </a:cxn>
                <a:cxn ang="0">
                  <a:pos x="575" y="591"/>
                </a:cxn>
                <a:cxn ang="0">
                  <a:pos x="611" y="576"/>
                </a:cxn>
                <a:cxn ang="0">
                  <a:pos x="648" y="565"/>
                </a:cxn>
                <a:cxn ang="0">
                  <a:pos x="674" y="555"/>
                </a:cxn>
                <a:cxn ang="0">
                  <a:pos x="710" y="550"/>
                </a:cxn>
                <a:cxn ang="0">
                  <a:pos x="746" y="544"/>
                </a:cxn>
                <a:cxn ang="0">
                  <a:pos x="783" y="550"/>
                </a:cxn>
              </a:cxnLst>
              <a:rect l="0" t="0" r="r" b="b"/>
              <a:pathLst>
                <a:path w="793" h="627">
                  <a:moveTo>
                    <a:pt x="306" y="0"/>
                  </a:moveTo>
                  <a:lnTo>
                    <a:pt x="290" y="0"/>
                  </a:lnTo>
                  <a:lnTo>
                    <a:pt x="280" y="5"/>
                  </a:lnTo>
                  <a:lnTo>
                    <a:pt x="275" y="21"/>
                  </a:lnTo>
                  <a:lnTo>
                    <a:pt x="275" y="68"/>
                  </a:lnTo>
                  <a:lnTo>
                    <a:pt x="269" y="83"/>
                  </a:lnTo>
                  <a:lnTo>
                    <a:pt x="264" y="88"/>
                  </a:lnTo>
                  <a:lnTo>
                    <a:pt x="264" y="93"/>
                  </a:lnTo>
                  <a:lnTo>
                    <a:pt x="259" y="104"/>
                  </a:lnTo>
                  <a:lnTo>
                    <a:pt x="254" y="114"/>
                  </a:lnTo>
                  <a:lnTo>
                    <a:pt x="254" y="119"/>
                  </a:lnTo>
                  <a:lnTo>
                    <a:pt x="243" y="130"/>
                  </a:lnTo>
                  <a:lnTo>
                    <a:pt x="243" y="135"/>
                  </a:lnTo>
                  <a:lnTo>
                    <a:pt x="238" y="140"/>
                  </a:lnTo>
                  <a:lnTo>
                    <a:pt x="228" y="150"/>
                  </a:lnTo>
                  <a:lnTo>
                    <a:pt x="228" y="156"/>
                  </a:lnTo>
                  <a:lnTo>
                    <a:pt x="212" y="166"/>
                  </a:lnTo>
                  <a:lnTo>
                    <a:pt x="207" y="176"/>
                  </a:lnTo>
                  <a:lnTo>
                    <a:pt x="202" y="182"/>
                  </a:lnTo>
                  <a:lnTo>
                    <a:pt x="192" y="187"/>
                  </a:lnTo>
                  <a:lnTo>
                    <a:pt x="181" y="192"/>
                  </a:lnTo>
                  <a:lnTo>
                    <a:pt x="171" y="197"/>
                  </a:lnTo>
                  <a:lnTo>
                    <a:pt x="155" y="202"/>
                  </a:lnTo>
                  <a:lnTo>
                    <a:pt x="145" y="207"/>
                  </a:lnTo>
                  <a:lnTo>
                    <a:pt x="129" y="213"/>
                  </a:lnTo>
                  <a:lnTo>
                    <a:pt x="124" y="218"/>
                  </a:lnTo>
                  <a:lnTo>
                    <a:pt x="119" y="218"/>
                  </a:lnTo>
                  <a:lnTo>
                    <a:pt x="109" y="228"/>
                  </a:lnTo>
                  <a:lnTo>
                    <a:pt x="98" y="239"/>
                  </a:lnTo>
                  <a:lnTo>
                    <a:pt x="93" y="244"/>
                  </a:lnTo>
                  <a:lnTo>
                    <a:pt x="88" y="254"/>
                  </a:lnTo>
                  <a:lnTo>
                    <a:pt x="83" y="259"/>
                  </a:lnTo>
                  <a:lnTo>
                    <a:pt x="78" y="265"/>
                  </a:lnTo>
                  <a:lnTo>
                    <a:pt x="72" y="270"/>
                  </a:lnTo>
                  <a:lnTo>
                    <a:pt x="62" y="280"/>
                  </a:lnTo>
                  <a:lnTo>
                    <a:pt x="57" y="280"/>
                  </a:lnTo>
                  <a:lnTo>
                    <a:pt x="46" y="290"/>
                  </a:lnTo>
                  <a:lnTo>
                    <a:pt x="31" y="301"/>
                  </a:lnTo>
                  <a:lnTo>
                    <a:pt x="21" y="296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0" y="316"/>
                  </a:lnTo>
                  <a:lnTo>
                    <a:pt x="10" y="316"/>
                  </a:lnTo>
                  <a:lnTo>
                    <a:pt x="21" y="322"/>
                  </a:lnTo>
                  <a:lnTo>
                    <a:pt x="31" y="316"/>
                  </a:lnTo>
                  <a:lnTo>
                    <a:pt x="46" y="327"/>
                  </a:lnTo>
                  <a:lnTo>
                    <a:pt x="57" y="337"/>
                  </a:lnTo>
                  <a:lnTo>
                    <a:pt x="62" y="337"/>
                  </a:lnTo>
                  <a:lnTo>
                    <a:pt x="72" y="347"/>
                  </a:lnTo>
                  <a:lnTo>
                    <a:pt x="78" y="353"/>
                  </a:lnTo>
                  <a:lnTo>
                    <a:pt x="83" y="358"/>
                  </a:lnTo>
                  <a:lnTo>
                    <a:pt x="88" y="363"/>
                  </a:lnTo>
                  <a:lnTo>
                    <a:pt x="93" y="373"/>
                  </a:lnTo>
                  <a:lnTo>
                    <a:pt x="98" y="379"/>
                  </a:lnTo>
                  <a:lnTo>
                    <a:pt x="109" y="389"/>
                  </a:lnTo>
                  <a:lnTo>
                    <a:pt x="119" y="399"/>
                  </a:lnTo>
                  <a:lnTo>
                    <a:pt x="124" y="399"/>
                  </a:lnTo>
                  <a:lnTo>
                    <a:pt x="129" y="404"/>
                  </a:lnTo>
                  <a:lnTo>
                    <a:pt x="145" y="410"/>
                  </a:lnTo>
                  <a:lnTo>
                    <a:pt x="155" y="415"/>
                  </a:lnTo>
                  <a:lnTo>
                    <a:pt x="171" y="420"/>
                  </a:lnTo>
                  <a:lnTo>
                    <a:pt x="181" y="425"/>
                  </a:lnTo>
                  <a:lnTo>
                    <a:pt x="192" y="430"/>
                  </a:lnTo>
                  <a:lnTo>
                    <a:pt x="202" y="436"/>
                  </a:lnTo>
                  <a:lnTo>
                    <a:pt x="207" y="441"/>
                  </a:lnTo>
                  <a:lnTo>
                    <a:pt x="212" y="451"/>
                  </a:lnTo>
                  <a:lnTo>
                    <a:pt x="218" y="451"/>
                  </a:lnTo>
                  <a:lnTo>
                    <a:pt x="228" y="467"/>
                  </a:lnTo>
                  <a:lnTo>
                    <a:pt x="238" y="477"/>
                  </a:lnTo>
                  <a:lnTo>
                    <a:pt x="243" y="482"/>
                  </a:lnTo>
                  <a:lnTo>
                    <a:pt x="243" y="487"/>
                  </a:lnTo>
                  <a:lnTo>
                    <a:pt x="254" y="498"/>
                  </a:lnTo>
                  <a:lnTo>
                    <a:pt x="254" y="503"/>
                  </a:lnTo>
                  <a:lnTo>
                    <a:pt x="259" y="513"/>
                  </a:lnTo>
                  <a:lnTo>
                    <a:pt x="264" y="524"/>
                  </a:lnTo>
                  <a:lnTo>
                    <a:pt x="264" y="529"/>
                  </a:lnTo>
                  <a:lnTo>
                    <a:pt x="269" y="534"/>
                  </a:lnTo>
                  <a:lnTo>
                    <a:pt x="275" y="550"/>
                  </a:lnTo>
                  <a:lnTo>
                    <a:pt x="275" y="596"/>
                  </a:lnTo>
                  <a:lnTo>
                    <a:pt x="280" y="612"/>
                  </a:lnTo>
                  <a:lnTo>
                    <a:pt x="290" y="617"/>
                  </a:lnTo>
                  <a:lnTo>
                    <a:pt x="306" y="617"/>
                  </a:lnTo>
                  <a:lnTo>
                    <a:pt x="316" y="617"/>
                  </a:lnTo>
                  <a:lnTo>
                    <a:pt x="326" y="617"/>
                  </a:lnTo>
                  <a:lnTo>
                    <a:pt x="342" y="617"/>
                  </a:lnTo>
                  <a:lnTo>
                    <a:pt x="352" y="612"/>
                  </a:lnTo>
                  <a:lnTo>
                    <a:pt x="363" y="612"/>
                  </a:lnTo>
                  <a:lnTo>
                    <a:pt x="373" y="612"/>
                  </a:lnTo>
                  <a:lnTo>
                    <a:pt x="378" y="607"/>
                  </a:lnTo>
                  <a:lnTo>
                    <a:pt x="389" y="607"/>
                  </a:lnTo>
                  <a:lnTo>
                    <a:pt x="404" y="607"/>
                  </a:lnTo>
                  <a:lnTo>
                    <a:pt x="415" y="612"/>
                  </a:lnTo>
                  <a:lnTo>
                    <a:pt x="425" y="612"/>
                  </a:lnTo>
                  <a:lnTo>
                    <a:pt x="440" y="617"/>
                  </a:lnTo>
                  <a:lnTo>
                    <a:pt x="451" y="622"/>
                  </a:lnTo>
                  <a:lnTo>
                    <a:pt x="456" y="622"/>
                  </a:lnTo>
                  <a:lnTo>
                    <a:pt x="461" y="622"/>
                  </a:lnTo>
                  <a:lnTo>
                    <a:pt x="477" y="627"/>
                  </a:lnTo>
                  <a:lnTo>
                    <a:pt x="487" y="627"/>
                  </a:lnTo>
                  <a:lnTo>
                    <a:pt x="503" y="627"/>
                  </a:lnTo>
                  <a:lnTo>
                    <a:pt x="513" y="622"/>
                  </a:lnTo>
                  <a:lnTo>
                    <a:pt x="523" y="612"/>
                  </a:lnTo>
                  <a:lnTo>
                    <a:pt x="534" y="612"/>
                  </a:lnTo>
                  <a:lnTo>
                    <a:pt x="539" y="607"/>
                  </a:lnTo>
                  <a:lnTo>
                    <a:pt x="549" y="601"/>
                  </a:lnTo>
                  <a:lnTo>
                    <a:pt x="554" y="596"/>
                  </a:lnTo>
                  <a:lnTo>
                    <a:pt x="560" y="596"/>
                  </a:lnTo>
                  <a:lnTo>
                    <a:pt x="575" y="591"/>
                  </a:lnTo>
                  <a:lnTo>
                    <a:pt x="586" y="586"/>
                  </a:lnTo>
                  <a:lnTo>
                    <a:pt x="601" y="581"/>
                  </a:lnTo>
                  <a:lnTo>
                    <a:pt x="611" y="576"/>
                  </a:lnTo>
                  <a:lnTo>
                    <a:pt x="622" y="570"/>
                  </a:lnTo>
                  <a:lnTo>
                    <a:pt x="637" y="565"/>
                  </a:lnTo>
                  <a:lnTo>
                    <a:pt x="648" y="565"/>
                  </a:lnTo>
                  <a:lnTo>
                    <a:pt x="658" y="560"/>
                  </a:lnTo>
                  <a:lnTo>
                    <a:pt x="663" y="560"/>
                  </a:lnTo>
                  <a:lnTo>
                    <a:pt x="674" y="555"/>
                  </a:lnTo>
                  <a:lnTo>
                    <a:pt x="684" y="555"/>
                  </a:lnTo>
                  <a:lnTo>
                    <a:pt x="700" y="550"/>
                  </a:lnTo>
                  <a:lnTo>
                    <a:pt x="710" y="550"/>
                  </a:lnTo>
                  <a:lnTo>
                    <a:pt x="720" y="550"/>
                  </a:lnTo>
                  <a:lnTo>
                    <a:pt x="736" y="544"/>
                  </a:lnTo>
                  <a:lnTo>
                    <a:pt x="746" y="544"/>
                  </a:lnTo>
                  <a:lnTo>
                    <a:pt x="757" y="544"/>
                  </a:lnTo>
                  <a:lnTo>
                    <a:pt x="772" y="544"/>
                  </a:lnTo>
                  <a:lnTo>
                    <a:pt x="783" y="550"/>
                  </a:lnTo>
                  <a:lnTo>
                    <a:pt x="788" y="550"/>
                  </a:lnTo>
                  <a:lnTo>
                    <a:pt x="793" y="550"/>
                  </a:lnTo>
                </a:path>
              </a:pathLst>
            </a:custGeom>
            <a:noFill/>
            <a:ln w="381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14185" name="Freeform 9"/>
            <p:cNvSpPr>
              <a:spLocks/>
            </p:cNvSpPr>
            <p:nvPr/>
          </p:nvSpPr>
          <p:spPr bwMode="auto">
            <a:xfrm flipV="1">
              <a:off x="384" y="2364"/>
              <a:ext cx="1456" cy="1151"/>
            </a:xfrm>
            <a:custGeom>
              <a:avLst/>
              <a:gdLst/>
              <a:ahLst/>
              <a:cxnLst>
                <a:cxn ang="0">
                  <a:pos x="280" y="5"/>
                </a:cxn>
                <a:cxn ang="0">
                  <a:pos x="269" y="83"/>
                </a:cxn>
                <a:cxn ang="0">
                  <a:pos x="259" y="104"/>
                </a:cxn>
                <a:cxn ang="0">
                  <a:pos x="243" y="130"/>
                </a:cxn>
                <a:cxn ang="0">
                  <a:pos x="228" y="150"/>
                </a:cxn>
                <a:cxn ang="0">
                  <a:pos x="207" y="176"/>
                </a:cxn>
                <a:cxn ang="0">
                  <a:pos x="181" y="192"/>
                </a:cxn>
                <a:cxn ang="0">
                  <a:pos x="145" y="207"/>
                </a:cxn>
                <a:cxn ang="0">
                  <a:pos x="119" y="218"/>
                </a:cxn>
                <a:cxn ang="0">
                  <a:pos x="93" y="244"/>
                </a:cxn>
                <a:cxn ang="0">
                  <a:pos x="78" y="265"/>
                </a:cxn>
                <a:cxn ang="0">
                  <a:pos x="57" y="280"/>
                </a:cxn>
                <a:cxn ang="0">
                  <a:pos x="21" y="296"/>
                </a:cxn>
                <a:cxn ang="0">
                  <a:pos x="0" y="316"/>
                </a:cxn>
                <a:cxn ang="0">
                  <a:pos x="31" y="316"/>
                </a:cxn>
                <a:cxn ang="0">
                  <a:pos x="62" y="337"/>
                </a:cxn>
                <a:cxn ang="0">
                  <a:pos x="83" y="358"/>
                </a:cxn>
                <a:cxn ang="0">
                  <a:pos x="98" y="379"/>
                </a:cxn>
                <a:cxn ang="0">
                  <a:pos x="124" y="399"/>
                </a:cxn>
                <a:cxn ang="0">
                  <a:pos x="155" y="415"/>
                </a:cxn>
                <a:cxn ang="0">
                  <a:pos x="192" y="430"/>
                </a:cxn>
                <a:cxn ang="0">
                  <a:pos x="212" y="451"/>
                </a:cxn>
                <a:cxn ang="0">
                  <a:pos x="238" y="477"/>
                </a:cxn>
                <a:cxn ang="0">
                  <a:pos x="254" y="498"/>
                </a:cxn>
                <a:cxn ang="0">
                  <a:pos x="264" y="524"/>
                </a:cxn>
                <a:cxn ang="0">
                  <a:pos x="275" y="550"/>
                </a:cxn>
                <a:cxn ang="0">
                  <a:pos x="290" y="617"/>
                </a:cxn>
                <a:cxn ang="0">
                  <a:pos x="326" y="617"/>
                </a:cxn>
                <a:cxn ang="0">
                  <a:pos x="363" y="612"/>
                </a:cxn>
                <a:cxn ang="0">
                  <a:pos x="389" y="607"/>
                </a:cxn>
                <a:cxn ang="0">
                  <a:pos x="425" y="612"/>
                </a:cxn>
                <a:cxn ang="0">
                  <a:pos x="456" y="622"/>
                </a:cxn>
                <a:cxn ang="0">
                  <a:pos x="487" y="627"/>
                </a:cxn>
                <a:cxn ang="0">
                  <a:pos x="523" y="612"/>
                </a:cxn>
                <a:cxn ang="0">
                  <a:pos x="549" y="601"/>
                </a:cxn>
                <a:cxn ang="0">
                  <a:pos x="575" y="591"/>
                </a:cxn>
                <a:cxn ang="0">
                  <a:pos x="611" y="576"/>
                </a:cxn>
                <a:cxn ang="0">
                  <a:pos x="648" y="565"/>
                </a:cxn>
                <a:cxn ang="0">
                  <a:pos x="674" y="555"/>
                </a:cxn>
                <a:cxn ang="0">
                  <a:pos x="710" y="550"/>
                </a:cxn>
                <a:cxn ang="0">
                  <a:pos x="746" y="544"/>
                </a:cxn>
                <a:cxn ang="0">
                  <a:pos x="783" y="550"/>
                </a:cxn>
              </a:cxnLst>
              <a:rect l="0" t="0" r="r" b="b"/>
              <a:pathLst>
                <a:path w="793" h="627">
                  <a:moveTo>
                    <a:pt x="306" y="0"/>
                  </a:moveTo>
                  <a:lnTo>
                    <a:pt x="290" y="0"/>
                  </a:lnTo>
                  <a:lnTo>
                    <a:pt x="280" y="5"/>
                  </a:lnTo>
                  <a:lnTo>
                    <a:pt x="275" y="21"/>
                  </a:lnTo>
                  <a:lnTo>
                    <a:pt x="275" y="68"/>
                  </a:lnTo>
                  <a:lnTo>
                    <a:pt x="269" y="83"/>
                  </a:lnTo>
                  <a:lnTo>
                    <a:pt x="264" y="88"/>
                  </a:lnTo>
                  <a:lnTo>
                    <a:pt x="264" y="93"/>
                  </a:lnTo>
                  <a:lnTo>
                    <a:pt x="259" y="104"/>
                  </a:lnTo>
                  <a:lnTo>
                    <a:pt x="254" y="114"/>
                  </a:lnTo>
                  <a:lnTo>
                    <a:pt x="254" y="119"/>
                  </a:lnTo>
                  <a:lnTo>
                    <a:pt x="243" y="130"/>
                  </a:lnTo>
                  <a:lnTo>
                    <a:pt x="243" y="135"/>
                  </a:lnTo>
                  <a:lnTo>
                    <a:pt x="238" y="140"/>
                  </a:lnTo>
                  <a:lnTo>
                    <a:pt x="228" y="150"/>
                  </a:lnTo>
                  <a:lnTo>
                    <a:pt x="228" y="156"/>
                  </a:lnTo>
                  <a:lnTo>
                    <a:pt x="212" y="166"/>
                  </a:lnTo>
                  <a:lnTo>
                    <a:pt x="207" y="176"/>
                  </a:lnTo>
                  <a:lnTo>
                    <a:pt x="202" y="182"/>
                  </a:lnTo>
                  <a:lnTo>
                    <a:pt x="192" y="187"/>
                  </a:lnTo>
                  <a:lnTo>
                    <a:pt x="181" y="192"/>
                  </a:lnTo>
                  <a:lnTo>
                    <a:pt x="171" y="197"/>
                  </a:lnTo>
                  <a:lnTo>
                    <a:pt x="155" y="202"/>
                  </a:lnTo>
                  <a:lnTo>
                    <a:pt x="145" y="207"/>
                  </a:lnTo>
                  <a:lnTo>
                    <a:pt x="129" y="213"/>
                  </a:lnTo>
                  <a:lnTo>
                    <a:pt x="124" y="218"/>
                  </a:lnTo>
                  <a:lnTo>
                    <a:pt x="119" y="218"/>
                  </a:lnTo>
                  <a:lnTo>
                    <a:pt x="109" y="228"/>
                  </a:lnTo>
                  <a:lnTo>
                    <a:pt x="98" y="239"/>
                  </a:lnTo>
                  <a:lnTo>
                    <a:pt x="93" y="244"/>
                  </a:lnTo>
                  <a:lnTo>
                    <a:pt x="88" y="254"/>
                  </a:lnTo>
                  <a:lnTo>
                    <a:pt x="83" y="259"/>
                  </a:lnTo>
                  <a:lnTo>
                    <a:pt x="78" y="265"/>
                  </a:lnTo>
                  <a:lnTo>
                    <a:pt x="72" y="270"/>
                  </a:lnTo>
                  <a:lnTo>
                    <a:pt x="62" y="280"/>
                  </a:lnTo>
                  <a:lnTo>
                    <a:pt x="57" y="280"/>
                  </a:lnTo>
                  <a:lnTo>
                    <a:pt x="46" y="290"/>
                  </a:lnTo>
                  <a:lnTo>
                    <a:pt x="31" y="301"/>
                  </a:lnTo>
                  <a:lnTo>
                    <a:pt x="21" y="296"/>
                  </a:lnTo>
                  <a:lnTo>
                    <a:pt x="10" y="301"/>
                  </a:lnTo>
                  <a:lnTo>
                    <a:pt x="0" y="301"/>
                  </a:lnTo>
                  <a:lnTo>
                    <a:pt x="0" y="316"/>
                  </a:lnTo>
                  <a:lnTo>
                    <a:pt x="10" y="316"/>
                  </a:lnTo>
                  <a:lnTo>
                    <a:pt x="21" y="322"/>
                  </a:lnTo>
                  <a:lnTo>
                    <a:pt x="31" y="316"/>
                  </a:lnTo>
                  <a:lnTo>
                    <a:pt x="46" y="327"/>
                  </a:lnTo>
                  <a:lnTo>
                    <a:pt x="57" y="337"/>
                  </a:lnTo>
                  <a:lnTo>
                    <a:pt x="62" y="337"/>
                  </a:lnTo>
                  <a:lnTo>
                    <a:pt x="72" y="347"/>
                  </a:lnTo>
                  <a:lnTo>
                    <a:pt x="78" y="353"/>
                  </a:lnTo>
                  <a:lnTo>
                    <a:pt x="83" y="358"/>
                  </a:lnTo>
                  <a:lnTo>
                    <a:pt x="88" y="363"/>
                  </a:lnTo>
                  <a:lnTo>
                    <a:pt x="93" y="373"/>
                  </a:lnTo>
                  <a:lnTo>
                    <a:pt x="98" y="379"/>
                  </a:lnTo>
                  <a:lnTo>
                    <a:pt x="109" y="389"/>
                  </a:lnTo>
                  <a:lnTo>
                    <a:pt x="119" y="399"/>
                  </a:lnTo>
                  <a:lnTo>
                    <a:pt x="124" y="399"/>
                  </a:lnTo>
                  <a:lnTo>
                    <a:pt x="129" y="404"/>
                  </a:lnTo>
                  <a:lnTo>
                    <a:pt x="145" y="410"/>
                  </a:lnTo>
                  <a:lnTo>
                    <a:pt x="155" y="415"/>
                  </a:lnTo>
                  <a:lnTo>
                    <a:pt x="171" y="420"/>
                  </a:lnTo>
                  <a:lnTo>
                    <a:pt x="181" y="425"/>
                  </a:lnTo>
                  <a:lnTo>
                    <a:pt x="192" y="430"/>
                  </a:lnTo>
                  <a:lnTo>
                    <a:pt x="202" y="436"/>
                  </a:lnTo>
                  <a:lnTo>
                    <a:pt x="207" y="441"/>
                  </a:lnTo>
                  <a:lnTo>
                    <a:pt x="212" y="451"/>
                  </a:lnTo>
                  <a:lnTo>
                    <a:pt x="218" y="451"/>
                  </a:lnTo>
                  <a:lnTo>
                    <a:pt x="228" y="467"/>
                  </a:lnTo>
                  <a:lnTo>
                    <a:pt x="238" y="477"/>
                  </a:lnTo>
                  <a:lnTo>
                    <a:pt x="243" y="482"/>
                  </a:lnTo>
                  <a:lnTo>
                    <a:pt x="243" y="487"/>
                  </a:lnTo>
                  <a:lnTo>
                    <a:pt x="254" y="498"/>
                  </a:lnTo>
                  <a:lnTo>
                    <a:pt x="254" y="503"/>
                  </a:lnTo>
                  <a:lnTo>
                    <a:pt x="259" y="513"/>
                  </a:lnTo>
                  <a:lnTo>
                    <a:pt x="264" y="524"/>
                  </a:lnTo>
                  <a:lnTo>
                    <a:pt x="264" y="529"/>
                  </a:lnTo>
                  <a:lnTo>
                    <a:pt x="269" y="534"/>
                  </a:lnTo>
                  <a:lnTo>
                    <a:pt x="275" y="550"/>
                  </a:lnTo>
                  <a:lnTo>
                    <a:pt x="275" y="596"/>
                  </a:lnTo>
                  <a:lnTo>
                    <a:pt x="280" y="612"/>
                  </a:lnTo>
                  <a:lnTo>
                    <a:pt x="290" y="617"/>
                  </a:lnTo>
                  <a:lnTo>
                    <a:pt x="306" y="617"/>
                  </a:lnTo>
                  <a:lnTo>
                    <a:pt x="316" y="617"/>
                  </a:lnTo>
                  <a:lnTo>
                    <a:pt x="326" y="617"/>
                  </a:lnTo>
                  <a:lnTo>
                    <a:pt x="342" y="617"/>
                  </a:lnTo>
                  <a:lnTo>
                    <a:pt x="352" y="612"/>
                  </a:lnTo>
                  <a:lnTo>
                    <a:pt x="363" y="612"/>
                  </a:lnTo>
                  <a:lnTo>
                    <a:pt x="373" y="612"/>
                  </a:lnTo>
                  <a:lnTo>
                    <a:pt x="378" y="607"/>
                  </a:lnTo>
                  <a:lnTo>
                    <a:pt x="389" y="607"/>
                  </a:lnTo>
                  <a:lnTo>
                    <a:pt x="404" y="607"/>
                  </a:lnTo>
                  <a:lnTo>
                    <a:pt x="415" y="612"/>
                  </a:lnTo>
                  <a:lnTo>
                    <a:pt x="425" y="612"/>
                  </a:lnTo>
                  <a:lnTo>
                    <a:pt x="440" y="617"/>
                  </a:lnTo>
                  <a:lnTo>
                    <a:pt x="451" y="622"/>
                  </a:lnTo>
                  <a:lnTo>
                    <a:pt x="456" y="622"/>
                  </a:lnTo>
                  <a:lnTo>
                    <a:pt x="461" y="622"/>
                  </a:lnTo>
                  <a:lnTo>
                    <a:pt x="477" y="627"/>
                  </a:lnTo>
                  <a:lnTo>
                    <a:pt x="487" y="627"/>
                  </a:lnTo>
                  <a:lnTo>
                    <a:pt x="503" y="627"/>
                  </a:lnTo>
                  <a:lnTo>
                    <a:pt x="513" y="622"/>
                  </a:lnTo>
                  <a:lnTo>
                    <a:pt x="523" y="612"/>
                  </a:lnTo>
                  <a:lnTo>
                    <a:pt x="534" y="612"/>
                  </a:lnTo>
                  <a:lnTo>
                    <a:pt x="539" y="607"/>
                  </a:lnTo>
                  <a:lnTo>
                    <a:pt x="549" y="601"/>
                  </a:lnTo>
                  <a:lnTo>
                    <a:pt x="554" y="596"/>
                  </a:lnTo>
                  <a:lnTo>
                    <a:pt x="560" y="596"/>
                  </a:lnTo>
                  <a:lnTo>
                    <a:pt x="575" y="591"/>
                  </a:lnTo>
                  <a:lnTo>
                    <a:pt x="586" y="586"/>
                  </a:lnTo>
                  <a:lnTo>
                    <a:pt x="601" y="581"/>
                  </a:lnTo>
                  <a:lnTo>
                    <a:pt x="611" y="576"/>
                  </a:lnTo>
                  <a:lnTo>
                    <a:pt x="622" y="570"/>
                  </a:lnTo>
                  <a:lnTo>
                    <a:pt x="637" y="565"/>
                  </a:lnTo>
                  <a:lnTo>
                    <a:pt x="648" y="565"/>
                  </a:lnTo>
                  <a:lnTo>
                    <a:pt x="658" y="560"/>
                  </a:lnTo>
                  <a:lnTo>
                    <a:pt x="663" y="560"/>
                  </a:lnTo>
                  <a:lnTo>
                    <a:pt x="674" y="555"/>
                  </a:lnTo>
                  <a:lnTo>
                    <a:pt x="684" y="555"/>
                  </a:lnTo>
                  <a:lnTo>
                    <a:pt x="700" y="550"/>
                  </a:lnTo>
                  <a:lnTo>
                    <a:pt x="710" y="550"/>
                  </a:lnTo>
                  <a:lnTo>
                    <a:pt x="720" y="550"/>
                  </a:lnTo>
                  <a:lnTo>
                    <a:pt x="736" y="544"/>
                  </a:lnTo>
                  <a:lnTo>
                    <a:pt x="746" y="544"/>
                  </a:lnTo>
                  <a:lnTo>
                    <a:pt x="757" y="544"/>
                  </a:lnTo>
                  <a:lnTo>
                    <a:pt x="772" y="544"/>
                  </a:lnTo>
                  <a:lnTo>
                    <a:pt x="783" y="550"/>
                  </a:lnTo>
                  <a:lnTo>
                    <a:pt x="788" y="550"/>
                  </a:lnTo>
                  <a:lnTo>
                    <a:pt x="793" y="550"/>
                  </a:lnTo>
                </a:path>
              </a:pathLst>
            </a:custGeom>
            <a:noFill/>
            <a:ln w="38100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14186" name="Rectangle 10"/>
          <p:cNvSpPr>
            <a:spLocks noChangeArrowheads="1"/>
          </p:cNvSpPr>
          <p:nvPr/>
        </p:nvSpPr>
        <p:spPr bwMode="auto">
          <a:xfrm>
            <a:off x="2514600" y="2667000"/>
            <a:ext cx="2362200" cy="9144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CCFF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/>
              <a:t>Feedback </a:t>
            </a:r>
          </a:p>
          <a:p>
            <a:r>
              <a:rPr lang="en-US"/>
              <a:t>control</a:t>
            </a:r>
          </a:p>
        </p:txBody>
      </p:sp>
      <p:sp>
        <p:nvSpPr>
          <p:cNvPr id="8114187" name="Text Box 11"/>
          <p:cNvSpPr txBox="1">
            <a:spLocks noChangeArrowheads="1"/>
          </p:cNvSpPr>
          <p:nvPr/>
        </p:nvSpPr>
        <p:spPr bwMode="auto">
          <a:xfrm>
            <a:off x="1752600" y="1728788"/>
            <a:ext cx="3810000" cy="557212"/>
          </a:xfrm>
          <a:prstGeom prst="rect">
            <a:avLst/>
          </a:prstGeom>
          <a:solidFill>
            <a:schemeClr val="bg1"/>
          </a:solidFill>
          <a:ln w="3810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3333FF"/>
                </a:solidFill>
              </a:rPr>
              <a:t>Variable supply/demand</a:t>
            </a:r>
          </a:p>
        </p:txBody>
      </p:sp>
      <p:sp>
        <p:nvSpPr>
          <p:cNvPr id="8114188" name="Text Box 12"/>
          <p:cNvSpPr txBox="1">
            <a:spLocks noChangeArrowheads="1"/>
          </p:cNvSpPr>
          <p:nvPr/>
        </p:nvSpPr>
        <p:spPr bwMode="auto">
          <a:xfrm>
            <a:off x="2057400" y="3962400"/>
            <a:ext cx="3124200" cy="557213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99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Physical network </a:t>
            </a:r>
          </a:p>
        </p:txBody>
      </p:sp>
      <p:sp>
        <p:nvSpPr>
          <p:cNvPr id="8114189" name="Text Box 13"/>
          <p:cNvSpPr txBox="1">
            <a:spLocks noChangeArrowheads="1"/>
          </p:cNvSpPr>
          <p:nvPr/>
        </p:nvSpPr>
        <p:spPr bwMode="auto">
          <a:xfrm>
            <a:off x="1752600" y="4776788"/>
            <a:ext cx="3886200" cy="557212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CC00CC"/>
                </a:solidFill>
              </a:rPr>
              <a:t>Components</a:t>
            </a:r>
          </a:p>
        </p:txBody>
      </p:sp>
      <p:sp>
        <p:nvSpPr>
          <p:cNvPr id="8114190" name="AutoShape 14"/>
          <p:cNvSpPr>
            <a:spLocks noChangeArrowheads="1"/>
          </p:cNvSpPr>
          <p:nvPr/>
        </p:nvSpPr>
        <p:spPr bwMode="auto">
          <a:xfrm>
            <a:off x="1752600" y="152400"/>
            <a:ext cx="3810000" cy="1295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Functional</a:t>
            </a:r>
          </a:p>
          <a:p>
            <a:r>
              <a:rPr lang="en-US"/>
              <a:t>requirements</a:t>
            </a:r>
          </a:p>
        </p:txBody>
      </p:sp>
      <p:sp>
        <p:nvSpPr>
          <p:cNvPr id="8114191" name="AutoShape 15"/>
          <p:cNvSpPr>
            <a:spLocks noChangeArrowheads="1"/>
          </p:cNvSpPr>
          <p:nvPr/>
        </p:nvSpPr>
        <p:spPr bwMode="auto">
          <a:xfrm>
            <a:off x="1752600" y="5562600"/>
            <a:ext cx="4267200" cy="1295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Hardware </a:t>
            </a:r>
          </a:p>
          <a:p>
            <a:r>
              <a:rPr lang="en-US"/>
              <a:t>constraints</a:t>
            </a:r>
          </a:p>
        </p:txBody>
      </p:sp>
      <p:sp>
        <p:nvSpPr>
          <p:cNvPr id="8114192" name="AutoShape 16"/>
          <p:cNvSpPr>
            <a:spLocks noChangeArrowheads="1"/>
          </p:cNvSpPr>
          <p:nvPr/>
        </p:nvSpPr>
        <p:spPr bwMode="auto">
          <a:xfrm>
            <a:off x="3962400" y="2971800"/>
            <a:ext cx="5181600" cy="1371600"/>
          </a:xfrm>
          <a:prstGeom prst="leftRightArrow">
            <a:avLst>
              <a:gd name="adj1" fmla="val 72315"/>
              <a:gd name="adj2" fmla="val 8218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“Horizontal” </a:t>
            </a:r>
          </a:p>
          <a:p>
            <a:r>
              <a:rPr lang="en-US"/>
              <a:t>Decompositions</a:t>
            </a:r>
          </a:p>
        </p:txBody>
      </p:sp>
      <p:sp>
        <p:nvSpPr>
          <p:cNvPr id="8114193" name="AutoShape 17"/>
          <p:cNvSpPr>
            <a:spLocks noChangeArrowheads="1"/>
          </p:cNvSpPr>
          <p:nvPr/>
        </p:nvSpPr>
        <p:spPr bwMode="auto">
          <a:xfrm rot="16200000">
            <a:off x="685800" y="2819400"/>
            <a:ext cx="3276600" cy="1447800"/>
          </a:xfrm>
          <a:prstGeom prst="leftRightArrow">
            <a:avLst>
              <a:gd name="adj1" fmla="val 72315"/>
              <a:gd name="adj2" fmla="val 4923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“Vertical” </a:t>
            </a:r>
          </a:p>
          <a:p>
            <a:r>
              <a:rPr lang="en-US"/>
              <a:t>layering</a:t>
            </a:r>
          </a:p>
        </p:txBody>
      </p:sp>
      <p:sp>
        <p:nvSpPr>
          <p:cNvPr id="8114194" name="Text Box 18"/>
          <p:cNvSpPr txBox="1">
            <a:spLocks noChangeArrowheads="1"/>
          </p:cNvSpPr>
          <p:nvPr/>
        </p:nvSpPr>
        <p:spPr bwMode="auto">
          <a:xfrm>
            <a:off x="0" y="458788"/>
            <a:ext cx="1768475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FFFF00"/>
                </a:solidFill>
              </a:rPr>
              <a:t>Unifying role of dual proofs and decomp-ositions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0130" name="Picture 2"/>
          <p:cNvPicPr>
            <a:picLocks noChangeAspect="1" noChangeArrowheads="1"/>
          </p:cNvPicPr>
          <p:nvPr/>
        </p:nvPicPr>
        <p:blipFill>
          <a:blip r:embed="rId3" cstate="print"/>
          <a:srcRect t="11667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0131" name="Text Box 3"/>
          <p:cNvSpPr txBox="1">
            <a:spLocks noChangeArrowheads="1"/>
          </p:cNvSpPr>
          <p:nvPr/>
        </p:nvSpPr>
        <p:spPr bwMode="auto">
          <a:xfrm>
            <a:off x="228600" y="273050"/>
            <a:ext cx="202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rgbClr val="FFFF00"/>
                </a:solidFill>
              </a:rPr>
              <a:t>Main idea</a:t>
            </a:r>
          </a:p>
        </p:txBody>
      </p:sp>
      <p:sp>
        <p:nvSpPr>
          <p:cNvPr id="8240132" name="Text Box 4"/>
          <p:cNvSpPr txBox="1">
            <a:spLocks noChangeArrowheads="1"/>
          </p:cNvSpPr>
          <p:nvPr/>
        </p:nvSpPr>
        <p:spPr bwMode="auto">
          <a:xfrm>
            <a:off x="2514600" y="2438400"/>
            <a:ext cx="410686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Think of this as a robustness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1154" name="Picture 2" descr="FRACT1"/>
          <p:cNvPicPr>
            <a:picLocks noChangeAspect="1" noChangeArrowheads="1"/>
          </p:cNvPicPr>
          <p:nvPr/>
        </p:nvPicPr>
        <p:blipFill>
          <a:blip r:embed="rId4" cstate="print"/>
          <a:srcRect l="8386" r="41982"/>
          <a:stretch>
            <a:fillRect/>
          </a:stretch>
        </p:blipFill>
        <p:spPr bwMode="auto">
          <a:xfrm>
            <a:off x="228600" y="725488"/>
            <a:ext cx="3657600" cy="3556000"/>
          </a:xfrm>
          <a:prstGeom prst="rect">
            <a:avLst/>
          </a:prstGeom>
          <a:noFill/>
        </p:spPr>
      </p:pic>
      <p:graphicFrame>
        <p:nvGraphicFramePr>
          <p:cNvPr id="8241155" name="Object 3"/>
          <p:cNvGraphicFramePr>
            <a:graphicFrameLocks noChangeAspect="1"/>
          </p:cNvGraphicFramePr>
          <p:nvPr/>
        </p:nvGraphicFramePr>
        <p:xfrm>
          <a:off x="5562600" y="1676400"/>
          <a:ext cx="30670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161" name="Equation" r:id="rId5" imgW="1054080" imgH="431640" progId="Equation.DSMT4">
                  <p:embed/>
                </p:oleObj>
              </mc:Choice>
              <mc:Fallback>
                <p:oleObj name="Equation" r:id="rId5" imgW="10540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76400"/>
                        <a:ext cx="3067050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1156" name="Line 4"/>
          <p:cNvSpPr>
            <a:spLocks noChangeShapeType="1"/>
          </p:cNvSpPr>
          <p:nvPr/>
        </p:nvSpPr>
        <p:spPr bwMode="auto">
          <a:xfrm>
            <a:off x="2362200" y="609600"/>
            <a:ext cx="0" cy="3733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1157" name="Line 5"/>
          <p:cNvSpPr>
            <a:spLocks noChangeShapeType="1"/>
          </p:cNvSpPr>
          <p:nvPr/>
        </p:nvSpPr>
        <p:spPr bwMode="auto">
          <a:xfrm>
            <a:off x="228600" y="2490788"/>
            <a:ext cx="3352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1158" name="AutoShape 6"/>
          <p:cNvSpPr>
            <a:spLocks noChangeArrowheads="1"/>
          </p:cNvSpPr>
          <p:nvPr/>
        </p:nvSpPr>
        <p:spPr bwMode="auto">
          <a:xfrm>
            <a:off x="3810000" y="1524000"/>
            <a:ext cx="1295400" cy="1219200"/>
          </a:xfrm>
          <a:prstGeom prst="rightArrow">
            <a:avLst>
              <a:gd name="adj1" fmla="val 50000"/>
              <a:gd name="adj2" fmla="val 265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41159" name="Object 7"/>
          <p:cNvGraphicFramePr>
            <a:graphicFrameLocks noChangeAspect="1"/>
          </p:cNvGraphicFramePr>
          <p:nvPr/>
        </p:nvGraphicFramePr>
        <p:xfrm>
          <a:off x="3886200" y="1828800"/>
          <a:ext cx="11715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162" name="Equation" r:id="rId7" imgW="342720" imgH="177480" progId="Equation.DSMT4">
                  <p:embed/>
                </p:oleObj>
              </mc:Choice>
              <mc:Fallback>
                <p:oleObj name="Equation" r:id="rId7" imgW="34272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28800"/>
                        <a:ext cx="117157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1160" name="Object 8"/>
          <p:cNvGraphicFramePr>
            <a:graphicFrameLocks noChangeAspect="1"/>
          </p:cNvGraphicFramePr>
          <p:nvPr/>
        </p:nvGraphicFramePr>
        <p:xfrm>
          <a:off x="1371600" y="76200"/>
          <a:ext cx="13716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163" name="Equation" r:id="rId9" imgW="482400" imgH="203040" progId="Equation.DSMT4">
                  <p:embed/>
                </p:oleObj>
              </mc:Choice>
              <mc:Fallback>
                <p:oleObj name="Equation" r:id="rId9" imgW="48240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6200"/>
                        <a:ext cx="13716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1161" name="Text Box 9"/>
          <p:cNvSpPr txBox="1">
            <a:spLocks noChangeArrowheads="1"/>
          </p:cNvSpPr>
          <p:nvPr/>
        </p:nvSpPr>
        <p:spPr bwMode="auto">
          <a:xfrm>
            <a:off x="1905000" y="5486400"/>
            <a:ext cx="42672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/>
              <a:t>How robust is stability to perturbations in </a:t>
            </a:r>
            <a:r>
              <a:rPr lang="en-US" sz="3200" b="1" i="1"/>
              <a:t>c</a:t>
            </a:r>
            <a:r>
              <a:rPr lang="en-US" sz="3200" b="1"/>
              <a:t>?</a:t>
            </a:r>
          </a:p>
        </p:txBody>
      </p:sp>
      <p:sp>
        <p:nvSpPr>
          <p:cNvPr id="8241162" name="Text Box 10"/>
          <p:cNvSpPr txBox="1">
            <a:spLocks noChangeArrowheads="1"/>
          </p:cNvSpPr>
          <p:nvPr/>
        </p:nvSpPr>
        <p:spPr bwMode="auto">
          <a:xfrm>
            <a:off x="5638800" y="3505200"/>
            <a:ext cx="2520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Globally stable.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2178" name="Picture 2" descr="FRACT1"/>
          <p:cNvPicPr>
            <a:picLocks noChangeAspect="1" noChangeArrowheads="1"/>
          </p:cNvPicPr>
          <p:nvPr/>
        </p:nvPicPr>
        <p:blipFill>
          <a:blip r:embed="rId4" cstate="print"/>
          <a:srcRect l="8386" r="41982"/>
          <a:stretch>
            <a:fillRect/>
          </a:stretch>
        </p:blipFill>
        <p:spPr bwMode="auto">
          <a:xfrm>
            <a:off x="228600" y="725488"/>
            <a:ext cx="3657600" cy="3556000"/>
          </a:xfrm>
          <a:prstGeom prst="rect">
            <a:avLst/>
          </a:prstGeom>
          <a:noFill/>
        </p:spPr>
      </p:pic>
      <p:pic>
        <p:nvPicPr>
          <p:cNvPr id="8242179" name="Picture 3" descr="12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0"/>
            <a:ext cx="4267200" cy="4876800"/>
          </a:xfrm>
          <a:prstGeom prst="rect">
            <a:avLst/>
          </a:prstGeom>
          <a:noFill/>
        </p:spPr>
      </p:pic>
      <p:graphicFrame>
        <p:nvGraphicFramePr>
          <p:cNvPr id="8242180" name="Object 4"/>
          <p:cNvGraphicFramePr>
            <a:graphicFrameLocks noChangeAspect="1"/>
          </p:cNvGraphicFramePr>
          <p:nvPr/>
        </p:nvGraphicFramePr>
        <p:xfrm>
          <a:off x="5181600" y="0"/>
          <a:ext cx="36004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186" name="Equation" r:id="rId6" imgW="1054080" imgH="253800" progId="Equation.DSMT4">
                  <p:embed/>
                </p:oleObj>
              </mc:Choice>
              <mc:Fallback>
                <p:oleObj name="Equation" r:id="rId6" imgW="10540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0"/>
                        <a:ext cx="36004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2181" name="Line 5"/>
          <p:cNvSpPr>
            <a:spLocks noChangeShapeType="1"/>
          </p:cNvSpPr>
          <p:nvPr/>
        </p:nvSpPr>
        <p:spPr bwMode="auto">
          <a:xfrm>
            <a:off x="2362200" y="609600"/>
            <a:ext cx="0" cy="3733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2182" name="Line 6"/>
          <p:cNvSpPr>
            <a:spLocks noChangeShapeType="1"/>
          </p:cNvSpPr>
          <p:nvPr/>
        </p:nvSpPr>
        <p:spPr bwMode="auto">
          <a:xfrm>
            <a:off x="228600" y="2490788"/>
            <a:ext cx="3352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2183" name="AutoShape 7"/>
          <p:cNvSpPr>
            <a:spLocks noChangeArrowheads="1"/>
          </p:cNvSpPr>
          <p:nvPr/>
        </p:nvSpPr>
        <p:spPr bwMode="auto">
          <a:xfrm>
            <a:off x="3810000" y="1524000"/>
            <a:ext cx="1295400" cy="1219200"/>
          </a:xfrm>
          <a:prstGeom prst="rightArrow">
            <a:avLst>
              <a:gd name="adj1" fmla="val 50000"/>
              <a:gd name="adj2" fmla="val 265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42184" name="Object 8"/>
          <p:cNvGraphicFramePr>
            <a:graphicFrameLocks noChangeAspect="1"/>
          </p:cNvGraphicFramePr>
          <p:nvPr/>
        </p:nvGraphicFramePr>
        <p:xfrm>
          <a:off x="3886200" y="1828800"/>
          <a:ext cx="11715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187" name="Equation" r:id="rId8" imgW="342720" imgH="177480" progId="Equation.DSMT4">
                  <p:embed/>
                </p:oleObj>
              </mc:Choice>
              <mc:Fallback>
                <p:oleObj name="Equation" r:id="rId8" imgW="34272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828800"/>
                        <a:ext cx="117157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2185" name="Object 9"/>
          <p:cNvGraphicFramePr>
            <a:graphicFrameLocks noChangeAspect="1"/>
          </p:cNvGraphicFramePr>
          <p:nvPr/>
        </p:nvGraphicFramePr>
        <p:xfrm>
          <a:off x="1371600" y="76200"/>
          <a:ext cx="13716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188" name="Equation" r:id="rId10" imgW="482400" imgH="203040" progId="Equation.DSMT4">
                  <p:embed/>
                </p:oleObj>
              </mc:Choice>
              <mc:Fallback>
                <p:oleObj name="Equation" r:id="rId10" imgW="48240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6200"/>
                        <a:ext cx="13716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2186" name="Text Box 10"/>
          <p:cNvSpPr txBox="1">
            <a:spLocks noChangeArrowheads="1"/>
          </p:cNvSpPr>
          <p:nvPr/>
        </p:nvSpPr>
        <p:spPr bwMode="auto">
          <a:xfrm>
            <a:off x="5638800" y="1981200"/>
            <a:ext cx="284321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Region of convergence.</a:t>
            </a:r>
          </a:p>
        </p:txBody>
      </p:sp>
      <p:sp>
        <p:nvSpPr>
          <p:cNvPr id="8242187" name="Text Box 11"/>
          <p:cNvSpPr txBox="1">
            <a:spLocks noChangeArrowheads="1"/>
          </p:cNvSpPr>
          <p:nvPr/>
        </p:nvSpPr>
        <p:spPr bwMode="auto">
          <a:xfrm>
            <a:off x="2209800" y="5257800"/>
            <a:ext cx="42672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/>
              <a:t>How robust is stability to perturbations in </a:t>
            </a:r>
            <a:r>
              <a:rPr lang="en-US" sz="3200" b="1" i="1"/>
              <a:t>c</a:t>
            </a:r>
            <a:r>
              <a:rPr lang="en-US" sz="3200" b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3202" name="Picture 2" descr="FRACT1"/>
          <p:cNvPicPr>
            <a:picLocks noChangeAspect="1" noChangeArrowheads="1"/>
          </p:cNvPicPr>
          <p:nvPr/>
        </p:nvPicPr>
        <p:blipFill>
          <a:blip r:embed="rId4" cstate="print"/>
          <a:srcRect l="23438" t="15625" r="49219" b="15625"/>
          <a:stretch>
            <a:fillRect/>
          </a:stretch>
        </p:blipFill>
        <p:spPr bwMode="auto">
          <a:xfrm>
            <a:off x="139700" y="-9525"/>
            <a:ext cx="3394075" cy="4267200"/>
          </a:xfrm>
          <a:prstGeom prst="rect">
            <a:avLst/>
          </a:prstGeom>
          <a:noFill/>
        </p:spPr>
      </p:pic>
      <p:graphicFrame>
        <p:nvGraphicFramePr>
          <p:cNvPr id="8243203" name="Object 3"/>
          <p:cNvGraphicFramePr>
            <a:graphicFrameLocks noChangeAspect="1"/>
          </p:cNvGraphicFramePr>
          <p:nvPr/>
        </p:nvGraphicFramePr>
        <p:xfrm>
          <a:off x="5029200" y="4724400"/>
          <a:ext cx="36004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210" name="Equation" r:id="rId5" imgW="1054080" imgH="253800" progId="Equation.DSMT4">
                  <p:embed/>
                </p:oleObj>
              </mc:Choice>
              <mc:Fallback>
                <p:oleObj name="Equation" r:id="rId5" imgW="10540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724400"/>
                        <a:ext cx="36004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3204" name="Line 4"/>
          <p:cNvSpPr>
            <a:spLocks noChangeShapeType="1"/>
          </p:cNvSpPr>
          <p:nvPr/>
        </p:nvSpPr>
        <p:spPr bwMode="auto">
          <a:xfrm>
            <a:off x="7010400" y="457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3205" name="Line 5"/>
          <p:cNvSpPr>
            <a:spLocks noChangeShapeType="1"/>
          </p:cNvSpPr>
          <p:nvPr/>
        </p:nvSpPr>
        <p:spPr bwMode="auto">
          <a:xfrm>
            <a:off x="5334000" y="19812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3206" name="Line 6"/>
          <p:cNvSpPr>
            <a:spLocks noChangeShapeType="1"/>
          </p:cNvSpPr>
          <p:nvPr/>
        </p:nvSpPr>
        <p:spPr bwMode="auto">
          <a:xfrm>
            <a:off x="1884363" y="557213"/>
            <a:ext cx="0" cy="3124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3207" name="Line 7"/>
          <p:cNvSpPr>
            <a:spLocks noChangeShapeType="1"/>
          </p:cNvSpPr>
          <p:nvPr/>
        </p:nvSpPr>
        <p:spPr bwMode="auto">
          <a:xfrm>
            <a:off x="174625" y="2081213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43208" name="Object 8"/>
          <p:cNvGraphicFramePr>
            <a:graphicFrameLocks noChangeAspect="1"/>
          </p:cNvGraphicFramePr>
          <p:nvPr/>
        </p:nvGraphicFramePr>
        <p:xfrm>
          <a:off x="838200" y="4565650"/>
          <a:ext cx="1647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211" name="Equation" r:id="rId7" imgW="482400" imgH="203040" progId="Equation.DSMT4">
                  <p:embed/>
                </p:oleObj>
              </mc:Choice>
              <mc:Fallback>
                <p:oleObj name="Equation" r:id="rId7" imgW="48240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65650"/>
                        <a:ext cx="164782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209" name="Object 9"/>
          <p:cNvGraphicFramePr>
            <a:graphicFrameLocks noChangeAspect="1"/>
          </p:cNvGraphicFramePr>
          <p:nvPr/>
        </p:nvGraphicFramePr>
        <p:xfrm>
          <a:off x="6081713" y="4038600"/>
          <a:ext cx="16906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212" name="Equation" r:id="rId9" imgW="495000" imgH="203040" progId="Equation.DSMT4">
                  <p:embed/>
                </p:oleObj>
              </mc:Choice>
              <mc:Fallback>
                <p:oleObj name="Equation" r:id="rId9" imgW="49500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4038600"/>
                        <a:ext cx="1690687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3210" name="AutoShape 10"/>
          <p:cNvSpPr>
            <a:spLocks noChangeArrowheads="1"/>
          </p:cNvSpPr>
          <p:nvPr/>
        </p:nvSpPr>
        <p:spPr bwMode="auto">
          <a:xfrm>
            <a:off x="3810000" y="1524000"/>
            <a:ext cx="1295400" cy="1219200"/>
          </a:xfrm>
          <a:prstGeom prst="rightArrow">
            <a:avLst>
              <a:gd name="adj1" fmla="val 50000"/>
              <a:gd name="adj2" fmla="val 265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4226" name="Picture 2" descr="FRACT1"/>
          <p:cNvPicPr>
            <a:picLocks noChangeAspect="1" noChangeArrowheads="1"/>
          </p:cNvPicPr>
          <p:nvPr/>
        </p:nvPicPr>
        <p:blipFill>
          <a:blip r:embed="rId4" cstate="print"/>
          <a:srcRect l="23438" t="15625" r="49219" b="15625"/>
          <a:stretch>
            <a:fillRect/>
          </a:stretch>
        </p:blipFill>
        <p:spPr bwMode="auto">
          <a:xfrm>
            <a:off x="139700" y="-9525"/>
            <a:ext cx="3394075" cy="4267200"/>
          </a:xfrm>
          <a:prstGeom prst="rect">
            <a:avLst/>
          </a:prstGeom>
          <a:noFill/>
        </p:spPr>
      </p:pic>
      <p:graphicFrame>
        <p:nvGraphicFramePr>
          <p:cNvPr id="8244227" name="Object 3"/>
          <p:cNvGraphicFramePr>
            <a:graphicFrameLocks noChangeAspect="1"/>
          </p:cNvGraphicFramePr>
          <p:nvPr/>
        </p:nvGraphicFramePr>
        <p:xfrm>
          <a:off x="838200" y="4565650"/>
          <a:ext cx="1647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234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65650"/>
                        <a:ext cx="164782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4228" name="Object 4"/>
          <p:cNvGraphicFramePr>
            <a:graphicFrameLocks noChangeAspect="1"/>
          </p:cNvGraphicFramePr>
          <p:nvPr/>
        </p:nvGraphicFramePr>
        <p:xfrm>
          <a:off x="5029200" y="4724400"/>
          <a:ext cx="36004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235" name="Equation" r:id="rId7" imgW="1054080" imgH="253800" progId="Equation.DSMT4">
                  <p:embed/>
                </p:oleObj>
              </mc:Choice>
              <mc:Fallback>
                <p:oleObj name="Equation" r:id="rId7" imgW="10540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724400"/>
                        <a:ext cx="36004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4229" name="Line 5"/>
          <p:cNvSpPr>
            <a:spLocks noChangeShapeType="1"/>
          </p:cNvSpPr>
          <p:nvPr/>
        </p:nvSpPr>
        <p:spPr bwMode="auto">
          <a:xfrm>
            <a:off x="7010400" y="457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30" name="Line 6"/>
          <p:cNvSpPr>
            <a:spLocks noChangeShapeType="1"/>
          </p:cNvSpPr>
          <p:nvPr/>
        </p:nvSpPr>
        <p:spPr bwMode="auto">
          <a:xfrm>
            <a:off x="5334000" y="19812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31" name="Line 7"/>
          <p:cNvSpPr>
            <a:spLocks noChangeShapeType="1"/>
          </p:cNvSpPr>
          <p:nvPr/>
        </p:nvSpPr>
        <p:spPr bwMode="auto">
          <a:xfrm>
            <a:off x="1884363" y="557213"/>
            <a:ext cx="0" cy="3124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32" name="Line 8"/>
          <p:cNvSpPr>
            <a:spLocks noChangeShapeType="1"/>
          </p:cNvSpPr>
          <p:nvPr/>
        </p:nvSpPr>
        <p:spPr bwMode="auto">
          <a:xfrm>
            <a:off x="174625" y="2081213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44233" name="Object 9"/>
          <p:cNvGraphicFramePr>
            <a:graphicFrameLocks noChangeAspect="1"/>
          </p:cNvGraphicFramePr>
          <p:nvPr/>
        </p:nvGraphicFramePr>
        <p:xfrm>
          <a:off x="6081713" y="4038600"/>
          <a:ext cx="16906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236" name="Equation" r:id="rId9" imgW="495000" imgH="203040" progId="Equation.DSMT4">
                  <p:embed/>
                </p:oleObj>
              </mc:Choice>
              <mc:Fallback>
                <p:oleObj name="Equation" r:id="rId9" imgW="49500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4038600"/>
                        <a:ext cx="1690687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4234" name="Line 10"/>
          <p:cNvSpPr>
            <a:spLocks noChangeShapeType="1"/>
          </p:cNvSpPr>
          <p:nvPr/>
        </p:nvSpPr>
        <p:spPr bwMode="auto">
          <a:xfrm>
            <a:off x="22098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35" name="Line 11"/>
          <p:cNvSpPr>
            <a:spLocks noChangeShapeType="1"/>
          </p:cNvSpPr>
          <p:nvPr/>
        </p:nvSpPr>
        <p:spPr bwMode="auto">
          <a:xfrm>
            <a:off x="25908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36" name="Line 12"/>
          <p:cNvSpPr>
            <a:spLocks noChangeShapeType="1"/>
          </p:cNvSpPr>
          <p:nvPr/>
        </p:nvSpPr>
        <p:spPr bwMode="auto">
          <a:xfrm>
            <a:off x="29718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37" name="Line 13"/>
          <p:cNvSpPr>
            <a:spLocks noChangeShapeType="1"/>
          </p:cNvSpPr>
          <p:nvPr/>
        </p:nvSpPr>
        <p:spPr bwMode="auto">
          <a:xfrm>
            <a:off x="32766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38" name="Line 14"/>
          <p:cNvSpPr>
            <a:spLocks noChangeShapeType="1"/>
          </p:cNvSpPr>
          <p:nvPr/>
        </p:nvSpPr>
        <p:spPr bwMode="auto">
          <a:xfrm>
            <a:off x="15240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39" name="Line 15"/>
          <p:cNvSpPr>
            <a:spLocks noChangeShapeType="1"/>
          </p:cNvSpPr>
          <p:nvPr/>
        </p:nvSpPr>
        <p:spPr bwMode="auto">
          <a:xfrm>
            <a:off x="11430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40" name="Line 16"/>
          <p:cNvSpPr>
            <a:spLocks noChangeShapeType="1"/>
          </p:cNvSpPr>
          <p:nvPr/>
        </p:nvSpPr>
        <p:spPr bwMode="auto">
          <a:xfrm>
            <a:off x="7620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41" name="Line 17"/>
          <p:cNvSpPr>
            <a:spLocks noChangeShapeType="1"/>
          </p:cNvSpPr>
          <p:nvPr/>
        </p:nvSpPr>
        <p:spPr bwMode="auto">
          <a:xfrm>
            <a:off x="3810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42" name="Line 18"/>
          <p:cNvSpPr>
            <a:spLocks noChangeShapeType="1"/>
          </p:cNvSpPr>
          <p:nvPr/>
        </p:nvSpPr>
        <p:spPr bwMode="auto">
          <a:xfrm>
            <a:off x="228600" y="6858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43" name="Line 19"/>
          <p:cNvSpPr>
            <a:spLocks noChangeShapeType="1"/>
          </p:cNvSpPr>
          <p:nvPr/>
        </p:nvSpPr>
        <p:spPr bwMode="auto">
          <a:xfrm>
            <a:off x="228600" y="10668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44" name="Line 20"/>
          <p:cNvSpPr>
            <a:spLocks noChangeShapeType="1"/>
          </p:cNvSpPr>
          <p:nvPr/>
        </p:nvSpPr>
        <p:spPr bwMode="auto">
          <a:xfrm>
            <a:off x="228600" y="14478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45" name="Line 21"/>
          <p:cNvSpPr>
            <a:spLocks noChangeShapeType="1"/>
          </p:cNvSpPr>
          <p:nvPr/>
        </p:nvSpPr>
        <p:spPr bwMode="auto">
          <a:xfrm>
            <a:off x="228600" y="17526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46" name="Line 22"/>
          <p:cNvSpPr>
            <a:spLocks noChangeShapeType="1"/>
          </p:cNvSpPr>
          <p:nvPr/>
        </p:nvSpPr>
        <p:spPr bwMode="auto">
          <a:xfrm>
            <a:off x="228600" y="24384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47" name="Line 23"/>
          <p:cNvSpPr>
            <a:spLocks noChangeShapeType="1"/>
          </p:cNvSpPr>
          <p:nvPr/>
        </p:nvSpPr>
        <p:spPr bwMode="auto">
          <a:xfrm>
            <a:off x="228600" y="28194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48" name="Line 24"/>
          <p:cNvSpPr>
            <a:spLocks noChangeShapeType="1"/>
          </p:cNvSpPr>
          <p:nvPr/>
        </p:nvSpPr>
        <p:spPr bwMode="auto">
          <a:xfrm>
            <a:off x="228600" y="32004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49" name="Line 25"/>
          <p:cNvSpPr>
            <a:spLocks noChangeShapeType="1"/>
          </p:cNvSpPr>
          <p:nvPr/>
        </p:nvSpPr>
        <p:spPr bwMode="auto">
          <a:xfrm>
            <a:off x="304800" y="35814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50" name="Line 26"/>
          <p:cNvSpPr>
            <a:spLocks noChangeShapeType="1"/>
          </p:cNvSpPr>
          <p:nvPr/>
        </p:nvSpPr>
        <p:spPr bwMode="auto">
          <a:xfrm>
            <a:off x="7335838" y="509588"/>
            <a:ext cx="0" cy="312420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51" name="Line 27"/>
          <p:cNvSpPr>
            <a:spLocks noChangeShapeType="1"/>
          </p:cNvSpPr>
          <p:nvPr/>
        </p:nvSpPr>
        <p:spPr bwMode="auto">
          <a:xfrm>
            <a:off x="7716838" y="509588"/>
            <a:ext cx="0" cy="312420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52" name="Line 28"/>
          <p:cNvSpPr>
            <a:spLocks noChangeShapeType="1"/>
          </p:cNvSpPr>
          <p:nvPr/>
        </p:nvSpPr>
        <p:spPr bwMode="auto">
          <a:xfrm>
            <a:off x="8097838" y="509588"/>
            <a:ext cx="0" cy="312420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53" name="Line 29"/>
          <p:cNvSpPr>
            <a:spLocks noChangeShapeType="1"/>
          </p:cNvSpPr>
          <p:nvPr/>
        </p:nvSpPr>
        <p:spPr bwMode="auto">
          <a:xfrm>
            <a:off x="8402638" y="509588"/>
            <a:ext cx="0" cy="312420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54" name="Line 30"/>
          <p:cNvSpPr>
            <a:spLocks noChangeShapeType="1"/>
          </p:cNvSpPr>
          <p:nvPr/>
        </p:nvSpPr>
        <p:spPr bwMode="auto">
          <a:xfrm>
            <a:off x="6650038" y="509588"/>
            <a:ext cx="0" cy="312420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55" name="Line 31"/>
          <p:cNvSpPr>
            <a:spLocks noChangeShapeType="1"/>
          </p:cNvSpPr>
          <p:nvPr/>
        </p:nvSpPr>
        <p:spPr bwMode="auto">
          <a:xfrm>
            <a:off x="6269038" y="509588"/>
            <a:ext cx="0" cy="312420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56" name="Line 32"/>
          <p:cNvSpPr>
            <a:spLocks noChangeShapeType="1"/>
          </p:cNvSpPr>
          <p:nvPr/>
        </p:nvSpPr>
        <p:spPr bwMode="auto">
          <a:xfrm>
            <a:off x="5888038" y="509588"/>
            <a:ext cx="0" cy="312420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57" name="Line 33"/>
          <p:cNvSpPr>
            <a:spLocks noChangeShapeType="1"/>
          </p:cNvSpPr>
          <p:nvPr/>
        </p:nvSpPr>
        <p:spPr bwMode="auto">
          <a:xfrm>
            <a:off x="5507038" y="509588"/>
            <a:ext cx="0" cy="312420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58" name="Line 34"/>
          <p:cNvSpPr>
            <a:spLocks noChangeShapeType="1"/>
          </p:cNvSpPr>
          <p:nvPr/>
        </p:nvSpPr>
        <p:spPr bwMode="auto">
          <a:xfrm>
            <a:off x="5354638" y="585788"/>
            <a:ext cx="3276600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59" name="Line 35"/>
          <p:cNvSpPr>
            <a:spLocks noChangeShapeType="1"/>
          </p:cNvSpPr>
          <p:nvPr/>
        </p:nvSpPr>
        <p:spPr bwMode="auto">
          <a:xfrm>
            <a:off x="5354638" y="966788"/>
            <a:ext cx="3276600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60" name="Line 36"/>
          <p:cNvSpPr>
            <a:spLocks noChangeShapeType="1"/>
          </p:cNvSpPr>
          <p:nvPr/>
        </p:nvSpPr>
        <p:spPr bwMode="auto">
          <a:xfrm>
            <a:off x="5354638" y="1347788"/>
            <a:ext cx="3276600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61" name="Line 37"/>
          <p:cNvSpPr>
            <a:spLocks noChangeShapeType="1"/>
          </p:cNvSpPr>
          <p:nvPr/>
        </p:nvSpPr>
        <p:spPr bwMode="auto">
          <a:xfrm>
            <a:off x="5354638" y="1652588"/>
            <a:ext cx="3276600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62" name="Line 38"/>
          <p:cNvSpPr>
            <a:spLocks noChangeShapeType="1"/>
          </p:cNvSpPr>
          <p:nvPr/>
        </p:nvSpPr>
        <p:spPr bwMode="auto">
          <a:xfrm>
            <a:off x="5354638" y="2338388"/>
            <a:ext cx="3276600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63" name="Line 39"/>
          <p:cNvSpPr>
            <a:spLocks noChangeShapeType="1"/>
          </p:cNvSpPr>
          <p:nvPr/>
        </p:nvSpPr>
        <p:spPr bwMode="auto">
          <a:xfrm>
            <a:off x="5354638" y="2719388"/>
            <a:ext cx="3276600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64" name="Line 40"/>
          <p:cNvSpPr>
            <a:spLocks noChangeShapeType="1"/>
          </p:cNvSpPr>
          <p:nvPr/>
        </p:nvSpPr>
        <p:spPr bwMode="auto">
          <a:xfrm>
            <a:off x="5354638" y="3100388"/>
            <a:ext cx="3276600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65" name="Line 41"/>
          <p:cNvSpPr>
            <a:spLocks noChangeShapeType="1"/>
          </p:cNvSpPr>
          <p:nvPr/>
        </p:nvSpPr>
        <p:spPr bwMode="auto">
          <a:xfrm>
            <a:off x="5430838" y="3481388"/>
            <a:ext cx="3276600" cy="0"/>
          </a:xfrm>
          <a:prstGeom prst="line">
            <a:avLst/>
          </a:prstGeom>
          <a:noFill/>
          <a:ln w="9525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4266" name="Text Box 42"/>
          <p:cNvSpPr txBox="1">
            <a:spLocks noChangeArrowheads="1"/>
          </p:cNvSpPr>
          <p:nvPr/>
        </p:nvSpPr>
        <p:spPr bwMode="auto">
          <a:xfrm>
            <a:off x="1066800" y="5992813"/>
            <a:ext cx="6410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>
                <a:latin typeface="Arial" charset="0"/>
                <a:cs typeface="Arial" charset="0"/>
              </a:rPr>
              <a:t>Simulation is fundamentally limited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6162" name="Picture 2" descr="FRACT1"/>
          <p:cNvPicPr>
            <a:picLocks noChangeAspect="1" noChangeArrowheads="1"/>
          </p:cNvPicPr>
          <p:nvPr/>
        </p:nvPicPr>
        <p:blipFill>
          <a:blip r:embed="rId4" cstate="print"/>
          <a:srcRect l="17188" t="20625" r="50731" b="14063"/>
          <a:stretch>
            <a:fillRect/>
          </a:stretch>
        </p:blipFill>
        <p:spPr bwMode="auto">
          <a:xfrm>
            <a:off x="0" y="0"/>
            <a:ext cx="4267200" cy="4343400"/>
          </a:xfrm>
          <a:prstGeom prst="rect">
            <a:avLst/>
          </a:prstGeom>
          <a:noFill/>
        </p:spPr>
      </p:pic>
      <p:pic>
        <p:nvPicPr>
          <p:cNvPr id="8156163" name="Picture 3" descr="12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04800"/>
            <a:ext cx="3333750" cy="3810000"/>
          </a:xfrm>
          <a:prstGeom prst="rect">
            <a:avLst/>
          </a:prstGeom>
          <a:noFill/>
        </p:spPr>
      </p:pic>
      <p:sp>
        <p:nvSpPr>
          <p:cNvPr id="8156164" name="AutoShape 4"/>
          <p:cNvSpPr>
            <a:spLocks noChangeArrowheads="1"/>
          </p:cNvSpPr>
          <p:nvPr/>
        </p:nvSpPr>
        <p:spPr bwMode="auto">
          <a:xfrm>
            <a:off x="3810000" y="1524000"/>
            <a:ext cx="1295400" cy="1219200"/>
          </a:xfrm>
          <a:prstGeom prst="rightArrow">
            <a:avLst>
              <a:gd name="adj1" fmla="val 50000"/>
              <a:gd name="adj2" fmla="val 265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56165" name="Object 5"/>
          <p:cNvGraphicFramePr>
            <a:graphicFrameLocks noChangeAspect="1"/>
          </p:cNvGraphicFramePr>
          <p:nvPr/>
        </p:nvGraphicFramePr>
        <p:xfrm>
          <a:off x="5314950" y="4114800"/>
          <a:ext cx="36004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6169" name="Equation" r:id="rId6" imgW="1054080" imgH="253800" progId="Equation.DSMT4">
                  <p:embed/>
                </p:oleObj>
              </mc:Choice>
              <mc:Fallback>
                <p:oleObj name="Equation" r:id="rId6" imgW="10540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4114800"/>
                        <a:ext cx="36004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56166" name="Line 6"/>
          <p:cNvSpPr>
            <a:spLocks noChangeShapeType="1"/>
          </p:cNvSpPr>
          <p:nvPr/>
        </p:nvSpPr>
        <p:spPr bwMode="auto">
          <a:xfrm flipV="1">
            <a:off x="2462213" y="3657600"/>
            <a:ext cx="204787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156167" name="Object 7"/>
          <p:cNvGraphicFramePr>
            <a:graphicFrameLocks noChangeAspect="1"/>
          </p:cNvGraphicFramePr>
          <p:nvPr/>
        </p:nvGraphicFramePr>
        <p:xfrm>
          <a:off x="1905000" y="4800600"/>
          <a:ext cx="10858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6170" name="Equation" r:id="rId8" imgW="317160" imgH="164880" progId="Equation.DSMT4">
                  <p:embed/>
                </p:oleObj>
              </mc:Choice>
              <mc:Fallback>
                <p:oleObj name="Equation" r:id="rId8" imgW="317160" imgH="164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00600"/>
                        <a:ext cx="108585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6168" name="Object 8"/>
          <p:cNvGraphicFramePr>
            <a:graphicFrameLocks noChangeAspect="1"/>
          </p:cNvGraphicFramePr>
          <p:nvPr/>
        </p:nvGraphicFramePr>
        <p:xfrm>
          <a:off x="1628775" y="5562600"/>
          <a:ext cx="55530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6171" name="Equation" r:id="rId10" imgW="1625400" imgH="253800" progId="Equation.DSMT4">
                  <p:embed/>
                </p:oleObj>
              </mc:Choice>
              <mc:Fallback>
                <p:oleObj name="Equation" r:id="rId10" imgW="162540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5562600"/>
                        <a:ext cx="555307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5250" name="Picture 2" descr="FRACT1"/>
          <p:cNvPicPr>
            <a:picLocks noChangeAspect="1" noChangeArrowheads="1"/>
          </p:cNvPicPr>
          <p:nvPr/>
        </p:nvPicPr>
        <p:blipFill>
          <a:blip r:embed="rId4" cstate="print"/>
          <a:srcRect l="23438" t="15625" r="49219" b="15625"/>
          <a:stretch>
            <a:fillRect/>
          </a:stretch>
        </p:blipFill>
        <p:spPr bwMode="auto">
          <a:xfrm>
            <a:off x="139700" y="-9525"/>
            <a:ext cx="3394075" cy="4267200"/>
          </a:xfrm>
          <a:prstGeom prst="rect">
            <a:avLst/>
          </a:prstGeom>
          <a:noFill/>
        </p:spPr>
      </p:pic>
      <p:graphicFrame>
        <p:nvGraphicFramePr>
          <p:cNvPr id="8245251" name="Object 3"/>
          <p:cNvGraphicFramePr>
            <a:graphicFrameLocks noChangeAspect="1"/>
          </p:cNvGraphicFramePr>
          <p:nvPr/>
        </p:nvGraphicFramePr>
        <p:xfrm>
          <a:off x="838200" y="4565650"/>
          <a:ext cx="1647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276" name="Equation" r:id="rId5" imgW="482400" imgH="203040" progId="Equation.DSMT4">
                  <p:embed/>
                </p:oleObj>
              </mc:Choice>
              <mc:Fallback>
                <p:oleObj name="Equation" r:id="rId5" imgW="48240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65650"/>
                        <a:ext cx="164782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5252" name="Object 4"/>
          <p:cNvGraphicFramePr>
            <a:graphicFrameLocks noChangeAspect="1"/>
          </p:cNvGraphicFramePr>
          <p:nvPr/>
        </p:nvGraphicFramePr>
        <p:xfrm>
          <a:off x="5029200" y="4876800"/>
          <a:ext cx="36004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277" name="Equation" r:id="rId7" imgW="1054080" imgH="253800" progId="Equation.DSMT4">
                  <p:embed/>
                </p:oleObj>
              </mc:Choice>
              <mc:Fallback>
                <p:oleObj name="Equation" r:id="rId7" imgW="10540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876800"/>
                        <a:ext cx="36004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5253" name="Line 5"/>
          <p:cNvSpPr>
            <a:spLocks noChangeShapeType="1"/>
          </p:cNvSpPr>
          <p:nvPr/>
        </p:nvSpPr>
        <p:spPr bwMode="auto">
          <a:xfrm>
            <a:off x="7010400" y="457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54" name="Line 6"/>
          <p:cNvSpPr>
            <a:spLocks noChangeShapeType="1"/>
          </p:cNvSpPr>
          <p:nvPr/>
        </p:nvSpPr>
        <p:spPr bwMode="auto">
          <a:xfrm>
            <a:off x="5334000" y="19812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55" name="Line 7"/>
          <p:cNvSpPr>
            <a:spLocks noChangeShapeType="1"/>
          </p:cNvSpPr>
          <p:nvPr/>
        </p:nvSpPr>
        <p:spPr bwMode="auto">
          <a:xfrm>
            <a:off x="1884363" y="557213"/>
            <a:ext cx="0" cy="3124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56" name="Line 8"/>
          <p:cNvSpPr>
            <a:spLocks noChangeShapeType="1"/>
          </p:cNvSpPr>
          <p:nvPr/>
        </p:nvSpPr>
        <p:spPr bwMode="auto">
          <a:xfrm>
            <a:off x="174625" y="2081213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45257" name="Object 9"/>
          <p:cNvGraphicFramePr>
            <a:graphicFrameLocks noChangeAspect="1"/>
          </p:cNvGraphicFramePr>
          <p:nvPr/>
        </p:nvGraphicFramePr>
        <p:xfrm>
          <a:off x="6081713" y="4038600"/>
          <a:ext cx="16906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278" name="Equation" r:id="rId9" imgW="495000" imgH="203040" progId="Equation.DSMT4">
                  <p:embed/>
                </p:oleObj>
              </mc:Choice>
              <mc:Fallback>
                <p:oleObj name="Equation" r:id="rId9" imgW="49500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4038600"/>
                        <a:ext cx="1690687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5258" name="Line 10"/>
          <p:cNvSpPr>
            <a:spLocks noChangeShapeType="1"/>
          </p:cNvSpPr>
          <p:nvPr/>
        </p:nvSpPr>
        <p:spPr bwMode="auto">
          <a:xfrm>
            <a:off x="22098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59" name="Line 11"/>
          <p:cNvSpPr>
            <a:spLocks noChangeShapeType="1"/>
          </p:cNvSpPr>
          <p:nvPr/>
        </p:nvSpPr>
        <p:spPr bwMode="auto">
          <a:xfrm>
            <a:off x="25908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60" name="Line 12"/>
          <p:cNvSpPr>
            <a:spLocks noChangeShapeType="1"/>
          </p:cNvSpPr>
          <p:nvPr/>
        </p:nvSpPr>
        <p:spPr bwMode="auto">
          <a:xfrm>
            <a:off x="29718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61" name="Line 13"/>
          <p:cNvSpPr>
            <a:spLocks noChangeShapeType="1"/>
          </p:cNvSpPr>
          <p:nvPr/>
        </p:nvSpPr>
        <p:spPr bwMode="auto">
          <a:xfrm>
            <a:off x="32766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62" name="Line 14"/>
          <p:cNvSpPr>
            <a:spLocks noChangeShapeType="1"/>
          </p:cNvSpPr>
          <p:nvPr/>
        </p:nvSpPr>
        <p:spPr bwMode="auto">
          <a:xfrm>
            <a:off x="15240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63" name="Line 15"/>
          <p:cNvSpPr>
            <a:spLocks noChangeShapeType="1"/>
          </p:cNvSpPr>
          <p:nvPr/>
        </p:nvSpPr>
        <p:spPr bwMode="auto">
          <a:xfrm>
            <a:off x="11430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64" name="Line 16"/>
          <p:cNvSpPr>
            <a:spLocks noChangeShapeType="1"/>
          </p:cNvSpPr>
          <p:nvPr/>
        </p:nvSpPr>
        <p:spPr bwMode="auto">
          <a:xfrm>
            <a:off x="7620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65" name="Line 17"/>
          <p:cNvSpPr>
            <a:spLocks noChangeShapeType="1"/>
          </p:cNvSpPr>
          <p:nvPr/>
        </p:nvSpPr>
        <p:spPr bwMode="auto">
          <a:xfrm>
            <a:off x="381000" y="609600"/>
            <a:ext cx="0" cy="3124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66" name="Line 18"/>
          <p:cNvSpPr>
            <a:spLocks noChangeShapeType="1"/>
          </p:cNvSpPr>
          <p:nvPr/>
        </p:nvSpPr>
        <p:spPr bwMode="auto">
          <a:xfrm>
            <a:off x="228600" y="6858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67" name="Line 19"/>
          <p:cNvSpPr>
            <a:spLocks noChangeShapeType="1"/>
          </p:cNvSpPr>
          <p:nvPr/>
        </p:nvSpPr>
        <p:spPr bwMode="auto">
          <a:xfrm>
            <a:off x="228600" y="10668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68" name="Line 20"/>
          <p:cNvSpPr>
            <a:spLocks noChangeShapeType="1"/>
          </p:cNvSpPr>
          <p:nvPr/>
        </p:nvSpPr>
        <p:spPr bwMode="auto">
          <a:xfrm>
            <a:off x="228600" y="14478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69" name="Line 21"/>
          <p:cNvSpPr>
            <a:spLocks noChangeShapeType="1"/>
          </p:cNvSpPr>
          <p:nvPr/>
        </p:nvSpPr>
        <p:spPr bwMode="auto">
          <a:xfrm>
            <a:off x="228600" y="17526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70" name="Line 22"/>
          <p:cNvSpPr>
            <a:spLocks noChangeShapeType="1"/>
          </p:cNvSpPr>
          <p:nvPr/>
        </p:nvSpPr>
        <p:spPr bwMode="auto">
          <a:xfrm>
            <a:off x="228600" y="24384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71" name="Line 23"/>
          <p:cNvSpPr>
            <a:spLocks noChangeShapeType="1"/>
          </p:cNvSpPr>
          <p:nvPr/>
        </p:nvSpPr>
        <p:spPr bwMode="auto">
          <a:xfrm>
            <a:off x="228600" y="28194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72" name="Line 24"/>
          <p:cNvSpPr>
            <a:spLocks noChangeShapeType="1"/>
          </p:cNvSpPr>
          <p:nvPr/>
        </p:nvSpPr>
        <p:spPr bwMode="auto">
          <a:xfrm>
            <a:off x="228600" y="32004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73" name="Line 25"/>
          <p:cNvSpPr>
            <a:spLocks noChangeShapeType="1"/>
          </p:cNvSpPr>
          <p:nvPr/>
        </p:nvSpPr>
        <p:spPr bwMode="auto">
          <a:xfrm>
            <a:off x="304800" y="35814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45274" name="Text Box 26"/>
          <p:cNvSpPr txBox="1">
            <a:spLocks noChangeArrowheads="1"/>
          </p:cNvSpPr>
          <p:nvPr/>
        </p:nvSpPr>
        <p:spPr bwMode="auto">
          <a:xfrm>
            <a:off x="1066800" y="5992813"/>
            <a:ext cx="6410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>
                <a:latin typeface="Arial" charset="0"/>
                <a:cs typeface="Arial" charset="0"/>
              </a:rPr>
              <a:t>Simulation is fundamentally limited</a:t>
            </a:r>
          </a:p>
        </p:txBody>
      </p:sp>
      <p:graphicFrame>
        <p:nvGraphicFramePr>
          <p:cNvPr id="8245275" name="Object 27"/>
          <p:cNvGraphicFramePr>
            <a:graphicFrameLocks noChangeAspect="1"/>
          </p:cNvGraphicFramePr>
          <p:nvPr/>
        </p:nvGraphicFramePr>
        <p:xfrm>
          <a:off x="7239000" y="914400"/>
          <a:ext cx="93662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279" name="Equation" r:id="rId11" imgW="431640" imgH="393480" progId="Equation.DSMT4">
                  <p:embed/>
                </p:oleObj>
              </mc:Choice>
              <mc:Fallback>
                <p:oleObj name="Equation" r:id="rId11" imgW="431640" imgH="39348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914400"/>
                        <a:ext cx="936625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6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6275" name="Rectangle 3"/>
          <p:cNvSpPr>
            <a:spLocks noChangeArrowheads="1"/>
          </p:cNvSpPr>
          <p:nvPr/>
        </p:nvSpPr>
        <p:spPr bwMode="auto">
          <a:xfrm>
            <a:off x="762000" y="676275"/>
            <a:ext cx="706438" cy="5710238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46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76275"/>
            <a:ext cx="477838" cy="571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46277" name="Rectangle 5"/>
          <p:cNvSpPr>
            <a:spLocks noChangeArrowheads="1"/>
          </p:cNvSpPr>
          <p:nvPr/>
        </p:nvSpPr>
        <p:spPr bwMode="auto">
          <a:xfrm>
            <a:off x="377825" y="1350963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5</a:t>
            </a:r>
            <a:endParaRPr lang="en-US"/>
          </a:p>
        </p:txBody>
      </p:sp>
      <p:sp>
        <p:nvSpPr>
          <p:cNvPr id="8246278" name="Rectangle 6"/>
          <p:cNvSpPr>
            <a:spLocks noChangeArrowheads="1"/>
          </p:cNvSpPr>
          <p:nvPr/>
        </p:nvSpPr>
        <p:spPr bwMode="auto">
          <a:xfrm>
            <a:off x="228600" y="2271713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/>
          </a:p>
        </p:txBody>
      </p:sp>
      <p:sp>
        <p:nvSpPr>
          <p:cNvPr id="8246279" name="Rectangle 7"/>
          <p:cNvSpPr>
            <a:spLocks noChangeArrowheads="1"/>
          </p:cNvSpPr>
          <p:nvPr/>
        </p:nvSpPr>
        <p:spPr bwMode="auto">
          <a:xfrm>
            <a:off x="228600" y="319405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15</a:t>
            </a:r>
            <a:endParaRPr lang="en-US"/>
          </a:p>
        </p:txBody>
      </p:sp>
      <p:sp>
        <p:nvSpPr>
          <p:cNvPr id="8246280" name="Rectangle 8"/>
          <p:cNvSpPr>
            <a:spLocks noChangeArrowheads="1"/>
          </p:cNvSpPr>
          <p:nvPr/>
        </p:nvSpPr>
        <p:spPr bwMode="auto">
          <a:xfrm>
            <a:off x="228600" y="411480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20</a:t>
            </a:r>
            <a:endParaRPr lang="en-US"/>
          </a:p>
        </p:txBody>
      </p:sp>
      <p:sp>
        <p:nvSpPr>
          <p:cNvPr id="8246281" name="Rectangle 9"/>
          <p:cNvSpPr>
            <a:spLocks noChangeArrowheads="1"/>
          </p:cNvSpPr>
          <p:nvPr/>
        </p:nvSpPr>
        <p:spPr bwMode="auto">
          <a:xfrm>
            <a:off x="228600" y="503713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25</a:t>
            </a:r>
            <a:endParaRPr lang="en-US"/>
          </a:p>
        </p:txBody>
      </p:sp>
      <p:sp>
        <p:nvSpPr>
          <p:cNvPr id="8246282" name="Rectangle 10"/>
          <p:cNvSpPr>
            <a:spLocks noChangeArrowheads="1"/>
          </p:cNvSpPr>
          <p:nvPr/>
        </p:nvSpPr>
        <p:spPr bwMode="auto">
          <a:xfrm>
            <a:off x="228600" y="595788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30</a:t>
            </a:r>
            <a:endParaRPr lang="en-US"/>
          </a:p>
        </p:txBody>
      </p:sp>
      <p:sp>
        <p:nvSpPr>
          <p:cNvPr id="8246283" name="Text Box 11"/>
          <p:cNvSpPr txBox="1">
            <a:spLocks noChangeArrowheads="1"/>
          </p:cNvSpPr>
          <p:nvPr/>
        </p:nvSpPr>
        <p:spPr bwMode="auto">
          <a:xfrm>
            <a:off x="361950" y="0"/>
            <a:ext cx="177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# iterations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7298" name="Picture 2"/>
          <p:cNvPicPr>
            <a:picLocks noChangeAspect="1" noChangeArrowheads="1"/>
          </p:cNvPicPr>
          <p:nvPr/>
        </p:nvPicPr>
        <p:blipFill>
          <a:blip r:embed="rId3" cstate="print"/>
          <a:srcRect b="10001"/>
          <a:stretch>
            <a:fillRect/>
          </a:stretch>
        </p:blipFill>
        <p:spPr bwMode="auto">
          <a:xfrm>
            <a:off x="1524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7299" name="Rectangle 3"/>
          <p:cNvSpPr>
            <a:spLocks noChangeArrowheads="1"/>
          </p:cNvSpPr>
          <p:nvPr/>
        </p:nvSpPr>
        <p:spPr bwMode="auto">
          <a:xfrm>
            <a:off x="531813" y="533400"/>
            <a:ext cx="839787" cy="6065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7300" name="Rectangle 4"/>
          <p:cNvSpPr>
            <a:spLocks noChangeArrowheads="1"/>
          </p:cNvSpPr>
          <p:nvPr/>
        </p:nvSpPr>
        <p:spPr bwMode="auto">
          <a:xfrm>
            <a:off x="531813" y="533400"/>
            <a:ext cx="839787" cy="6065838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47301" name="Picture 5"/>
          <p:cNvPicPr>
            <a:picLocks noChangeAspect="1" noChangeArrowheads="1"/>
          </p:cNvPicPr>
          <p:nvPr/>
        </p:nvPicPr>
        <p:blipFill>
          <a:blip r:embed="rId4" cstate="print"/>
          <a:srcRect t="1256"/>
          <a:stretch>
            <a:fillRect/>
          </a:stretch>
        </p:blipFill>
        <p:spPr bwMode="auto">
          <a:xfrm>
            <a:off x="531813" y="609600"/>
            <a:ext cx="458787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7302" name="Rectangle 6"/>
          <p:cNvSpPr>
            <a:spLocks noChangeArrowheads="1"/>
          </p:cNvSpPr>
          <p:nvPr/>
        </p:nvSpPr>
        <p:spPr bwMode="auto">
          <a:xfrm>
            <a:off x="203200" y="1323975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/>
          </a:p>
        </p:txBody>
      </p:sp>
      <p:sp>
        <p:nvSpPr>
          <p:cNvPr id="8247303" name="Rectangle 7"/>
          <p:cNvSpPr>
            <a:spLocks noChangeArrowheads="1"/>
          </p:cNvSpPr>
          <p:nvPr/>
        </p:nvSpPr>
        <p:spPr bwMode="auto">
          <a:xfrm>
            <a:off x="203200" y="231933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20</a:t>
            </a:r>
            <a:endParaRPr lang="en-US"/>
          </a:p>
        </p:txBody>
      </p:sp>
      <p:sp>
        <p:nvSpPr>
          <p:cNvPr id="8247304" name="Rectangle 8"/>
          <p:cNvSpPr>
            <a:spLocks noChangeArrowheads="1"/>
          </p:cNvSpPr>
          <p:nvPr/>
        </p:nvSpPr>
        <p:spPr bwMode="auto">
          <a:xfrm>
            <a:off x="203200" y="331470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30</a:t>
            </a:r>
            <a:endParaRPr lang="en-US"/>
          </a:p>
        </p:txBody>
      </p:sp>
      <p:sp>
        <p:nvSpPr>
          <p:cNvPr id="8247305" name="Rectangle 9"/>
          <p:cNvSpPr>
            <a:spLocks noChangeArrowheads="1"/>
          </p:cNvSpPr>
          <p:nvPr/>
        </p:nvSpPr>
        <p:spPr bwMode="auto">
          <a:xfrm>
            <a:off x="203200" y="431165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40</a:t>
            </a:r>
            <a:endParaRPr lang="en-US"/>
          </a:p>
        </p:txBody>
      </p:sp>
      <p:sp>
        <p:nvSpPr>
          <p:cNvPr id="8247306" name="Rectangle 10"/>
          <p:cNvSpPr>
            <a:spLocks noChangeArrowheads="1"/>
          </p:cNvSpPr>
          <p:nvPr/>
        </p:nvSpPr>
        <p:spPr bwMode="auto">
          <a:xfrm>
            <a:off x="203200" y="5307013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50</a:t>
            </a:r>
            <a:endParaRPr lang="en-US"/>
          </a:p>
        </p:txBody>
      </p:sp>
      <p:sp>
        <p:nvSpPr>
          <p:cNvPr id="8247307" name="Rectangle 11"/>
          <p:cNvSpPr>
            <a:spLocks noChangeArrowheads="1"/>
          </p:cNvSpPr>
          <p:nvPr/>
        </p:nvSpPr>
        <p:spPr bwMode="auto">
          <a:xfrm>
            <a:off x="203200" y="629443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60</a:t>
            </a:r>
            <a:endParaRPr lang="en-US"/>
          </a:p>
        </p:txBody>
      </p:sp>
      <p:sp>
        <p:nvSpPr>
          <p:cNvPr id="8247308" name="Text Box 12"/>
          <p:cNvSpPr txBox="1">
            <a:spLocks noChangeArrowheads="1"/>
          </p:cNvSpPr>
          <p:nvPr/>
        </p:nvSpPr>
        <p:spPr bwMode="auto">
          <a:xfrm>
            <a:off x="55563" y="76200"/>
            <a:ext cx="131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iterations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8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-22225"/>
            <a:ext cx="70866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8323" name="Rectangle 3"/>
          <p:cNvSpPr>
            <a:spLocks noChangeArrowheads="1"/>
          </p:cNvSpPr>
          <p:nvPr/>
        </p:nvSpPr>
        <p:spPr bwMode="auto">
          <a:xfrm>
            <a:off x="531813" y="533400"/>
            <a:ext cx="839787" cy="6065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8324" name="Rectangle 4"/>
          <p:cNvSpPr>
            <a:spLocks noChangeArrowheads="1"/>
          </p:cNvSpPr>
          <p:nvPr/>
        </p:nvSpPr>
        <p:spPr bwMode="auto">
          <a:xfrm>
            <a:off x="531813" y="533400"/>
            <a:ext cx="839787" cy="6065838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48325" name="Picture 5"/>
          <p:cNvPicPr>
            <a:picLocks noChangeAspect="1" noChangeArrowheads="1"/>
          </p:cNvPicPr>
          <p:nvPr/>
        </p:nvPicPr>
        <p:blipFill>
          <a:blip r:embed="rId4" cstate="print"/>
          <a:srcRect t="1256"/>
          <a:stretch>
            <a:fillRect/>
          </a:stretch>
        </p:blipFill>
        <p:spPr bwMode="auto">
          <a:xfrm>
            <a:off x="531813" y="609600"/>
            <a:ext cx="458787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8326" name="Rectangle 6"/>
          <p:cNvSpPr>
            <a:spLocks noChangeArrowheads="1"/>
          </p:cNvSpPr>
          <p:nvPr/>
        </p:nvSpPr>
        <p:spPr bwMode="auto">
          <a:xfrm>
            <a:off x="203200" y="1323975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/>
          </a:p>
        </p:txBody>
      </p:sp>
      <p:sp>
        <p:nvSpPr>
          <p:cNvPr id="8248327" name="Rectangle 7"/>
          <p:cNvSpPr>
            <a:spLocks noChangeArrowheads="1"/>
          </p:cNvSpPr>
          <p:nvPr/>
        </p:nvSpPr>
        <p:spPr bwMode="auto">
          <a:xfrm>
            <a:off x="203200" y="231933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20</a:t>
            </a:r>
            <a:endParaRPr lang="en-US"/>
          </a:p>
        </p:txBody>
      </p:sp>
      <p:sp>
        <p:nvSpPr>
          <p:cNvPr id="8248328" name="Rectangle 8"/>
          <p:cNvSpPr>
            <a:spLocks noChangeArrowheads="1"/>
          </p:cNvSpPr>
          <p:nvPr/>
        </p:nvSpPr>
        <p:spPr bwMode="auto">
          <a:xfrm>
            <a:off x="203200" y="331470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30</a:t>
            </a:r>
            <a:endParaRPr lang="en-US"/>
          </a:p>
        </p:txBody>
      </p:sp>
      <p:sp>
        <p:nvSpPr>
          <p:cNvPr id="8248329" name="Rectangle 9"/>
          <p:cNvSpPr>
            <a:spLocks noChangeArrowheads="1"/>
          </p:cNvSpPr>
          <p:nvPr/>
        </p:nvSpPr>
        <p:spPr bwMode="auto">
          <a:xfrm>
            <a:off x="203200" y="431165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40</a:t>
            </a:r>
            <a:endParaRPr lang="en-US"/>
          </a:p>
        </p:txBody>
      </p:sp>
      <p:sp>
        <p:nvSpPr>
          <p:cNvPr id="8248330" name="Rectangle 10"/>
          <p:cNvSpPr>
            <a:spLocks noChangeArrowheads="1"/>
          </p:cNvSpPr>
          <p:nvPr/>
        </p:nvSpPr>
        <p:spPr bwMode="auto">
          <a:xfrm>
            <a:off x="203200" y="5307013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50</a:t>
            </a:r>
            <a:endParaRPr lang="en-US"/>
          </a:p>
        </p:txBody>
      </p:sp>
      <p:sp>
        <p:nvSpPr>
          <p:cNvPr id="8248331" name="Rectangle 11"/>
          <p:cNvSpPr>
            <a:spLocks noChangeArrowheads="1"/>
          </p:cNvSpPr>
          <p:nvPr/>
        </p:nvSpPr>
        <p:spPr bwMode="auto">
          <a:xfrm>
            <a:off x="203200" y="629443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60</a:t>
            </a:r>
            <a:endParaRPr lang="en-US"/>
          </a:p>
        </p:txBody>
      </p:sp>
      <p:sp>
        <p:nvSpPr>
          <p:cNvPr id="8248332" name="Text Box 12"/>
          <p:cNvSpPr txBox="1">
            <a:spLocks noChangeArrowheads="1"/>
          </p:cNvSpPr>
          <p:nvPr/>
        </p:nvSpPr>
        <p:spPr bwMode="auto">
          <a:xfrm>
            <a:off x="55563" y="76200"/>
            <a:ext cx="131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iterations</a:t>
            </a:r>
          </a:p>
        </p:txBody>
      </p:sp>
      <p:sp>
        <p:nvSpPr>
          <p:cNvPr id="8248333" name="Rectangle 13"/>
          <p:cNvSpPr>
            <a:spLocks noChangeArrowheads="1"/>
          </p:cNvSpPr>
          <p:nvPr/>
        </p:nvSpPr>
        <p:spPr bwMode="auto">
          <a:xfrm>
            <a:off x="2057400" y="2776538"/>
            <a:ext cx="1371600" cy="1295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48334" name="Text Box 14"/>
          <p:cNvSpPr txBox="1">
            <a:spLocks noChangeArrowheads="1"/>
          </p:cNvSpPr>
          <p:nvPr/>
        </p:nvSpPr>
        <p:spPr bwMode="auto">
          <a:xfrm>
            <a:off x="1600200" y="3138488"/>
            <a:ext cx="48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833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9346" name="Picture 2"/>
          <p:cNvPicPr>
            <a:picLocks noChangeAspect="1" noChangeArrowheads="1"/>
          </p:cNvPicPr>
          <p:nvPr/>
        </p:nvPicPr>
        <p:blipFill>
          <a:blip r:embed="rId3" cstate="print">
            <a:lum bright="-54000"/>
          </a:blip>
          <a:srcRect/>
          <a:stretch>
            <a:fillRect/>
          </a:stretch>
        </p:blipFill>
        <p:spPr bwMode="auto">
          <a:xfrm>
            <a:off x="2057400" y="-22225"/>
            <a:ext cx="70866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49347" name="Picture 3"/>
          <p:cNvPicPr>
            <a:picLocks noChangeAspect="1" noChangeArrowheads="1"/>
          </p:cNvPicPr>
          <p:nvPr/>
        </p:nvPicPr>
        <p:blipFill>
          <a:blip r:embed="rId3" cstate="print"/>
          <a:srcRect t="40193" r="80646" b="40979"/>
          <a:stretch>
            <a:fillRect/>
          </a:stretch>
        </p:blipFill>
        <p:spPr bwMode="auto">
          <a:xfrm>
            <a:off x="2057400" y="27432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9348" name="Rectangle 4"/>
          <p:cNvSpPr>
            <a:spLocks noChangeArrowheads="1"/>
          </p:cNvSpPr>
          <p:nvPr/>
        </p:nvSpPr>
        <p:spPr bwMode="auto">
          <a:xfrm>
            <a:off x="531813" y="533400"/>
            <a:ext cx="839787" cy="6065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49349" name="Rectangle 5"/>
          <p:cNvSpPr>
            <a:spLocks noChangeArrowheads="1"/>
          </p:cNvSpPr>
          <p:nvPr/>
        </p:nvSpPr>
        <p:spPr bwMode="auto">
          <a:xfrm>
            <a:off x="531813" y="533400"/>
            <a:ext cx="839787" cy="6065838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49350" name="Picture 6"/>
          <p:cNvPicPr>
            <a:picLocks noChangeAspect="1" noChangeArrowheads="1"/>
          </p:cNvPicPr>
          <p:nvPr/>
        </p:nvPicPr>
        <p:blipFill>
          <a:blip r:embed="rId4" cstate="print"/>
          <a:srcRect t="1256"/>
          <a:stretch>
            <a:fillRect/>
          </a:stretch>
        </p:blipFill>
        <p:spPr bwMode="auto">
          <a:xfrm>
            <a:off x="531813" y="609600"/>
            <a:ext cx="458787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9351" name="Rectangle 7"/>
          <p:cNvSpPr>
            <a:spLocks noChangeArrowheads="1"/>
          </p:cNvSpPr>
          <p:nvPr/>
        </p:nvSpPr>
        <p:spPr bwMode="auto">
          <a:xfrm>
            <a:off x="203200" y="1323975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/>
          </a:p>
        </p:txBody>
      </p:sp>
      <p:sp>
        <p:nvSpPr>
          <p:cNvPr id="8249352" name="Rectangle 8"/>
          <p:cNvSpPr>
            <a:spLocks noChangeArrowheads="1"/>
          </p:cNvSpPr>
          <p:nvPr/>
        </p:nvSpPr>
        <p:spPr bwMode="auto">
          <a:xfrm>
            <a:off x="203200" y="231933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20</a:t>
            </a:r>
            <a:endParaRPr lang="en-US"/>
          </a:p>
        </p:txBody>
      </p:sp>
      <p:sp>
        <p:nvSpPr>
          <p:cNvPr id="8249353" name="Rectangle 9"/>
          <p:cNvSpPr>
            <a:spLocks noChangeArrowheads="1"/>
          </p:cNvSpPr>
          <p:nvPr/>
        </p:nvSpPr>
        <p:spPr bwMode="auto">
          <a:xfrm>
            <a:off x="203200" y="331470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30</a:t>
            </a:r>
            <a:endParaRPr lang="en-US"/>
          </a:p>
        </p:txBody>
      </p:sp>
      <p:sp>
        <p:nvSpPr>
          <p:cNvPr id="8249354" name="Rectangle 10"/>
          <p:cNvSpPr>
            <a:spLocks noChangeArrowheads="1"/>
          </p:cNvSpPr>
          <p:nvPr/>
        </p:nvSpPr>
        <p:spPr bwMode="auto">
          <a:xfrm>
            <a:off x="203200" y="431165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40</a:t>
            </a:r>
            <a:endParaRPr lang="en-US"/>
          </a:p>
        </p:txBody>
      </p:sp>
      <p:sp>
        <p:nvSpPr>
          <p:cNvPr id="8249355" name="Rectangle 11"/>
          <p:cNvSpPr>
            <a:spLocks noChangeArrowheads="1"/>
          </p:cNvSpPr>
          <p:nvPr/>
        </p:nvSpPr>
        <p:spPr bwMode="auto">
          <a:xfrm>
            <a:off x="203200" y="5307013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50</a:t>
            </a:r>
            <a:endParaRPr lang="en-US"/>
          </a:p>
        </p:txBody>
      </p:sp>
      <p:sp>
        <p:nvSpPr>
          <p:cNvPr id="8249356" name="Rectangle 12"/>
          <p:cNvSpPr>
            <a:spLocks noChangeArrowheads="1"/>
          </p:cNvSpPr>
          <p:nvPr/>
        </p:nvSpPr>
        <p:spPr bwMode="auto">
          <a:xfrm>
            <a:off x="203200" y="629443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60</a:t>
            </a:r>
            <a:endParaRPr lang="en-US"/>
          </a:p>
        </p:txBody>
      </p:sp>
      <p:sp>
        <p:nvSpPr>
          <p:cNvPr id="8249357" name="Text Box 13"/>
          <p:cNvSpPr txBox="1">
            <a:spLocks noChangeArrowheads="1"/>
          </p:cNvSpPr>
          <p:nvPr/>
        </p:nvSpPr>
        <p:spPr bwMode="auto">
          <a:xfrm>
            <a:off x="55563" y="76200"/>
            <a:ext cx="131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iterations</a:t>
            </a:r>
          </a:p>
        </p:txBody>
      </p:sp>
      <p:pic>
        <p:nvPicPr>
          <p:cNvPr id="824935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-7938"/>
            <a:ext cx="716280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49359" name="Text Box 15"/>
          <p:cNvSpPr txBox="1">
            <a:spLocks noChangeArrowheads="1"/>
          </p:cNvSpPr>
          <p:nvPr/>
        </p:nvSpPr>
        <p:spPr bwMode="auto">
          <a:xfrm>
            <a:off x="1600200" y="3138488"/>
            <a:ext cx="48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-2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4934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8249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4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0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-7938"/>
            <a:ext cx="716280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0371" name="Rectangle 3"/>
          <p:cNvSpPr>
            <a:spLocks noChangeArrowheads="1"/>
          </p:cNvSpPr>
          <p:nvPr/>
        </p:nvSpPr>
        <p:spPr bwMode="auto">
          <a:xfrm>
            <a:off x="531813" y="533400"/>
            <a:ext cx="839787" cy="6065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0372" name="Rectangle 4"/>
          <p:cNvSpPr>
            <a:spLocks noChangeArrowheads="1"/>
          </p:cNvSpPr>
          <p:nvPr/>
        </p:nvSpPr>
        <p:spPr bwMode="auto">
          <a:xfrm>
            <a:off x="531813" y="533400"/>
            <a:ext cx="839787" cy="6065838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50373" name="Picture 5"/>
          <p:cNvPicPr>
            <a:picLocks noChangeAspect="1" noChangeArrowheads="1"/>
          </p:cNvPicPr>
          <p:nvPr/>
        </p:nvPicPr>
        <p:blipFill>
          <a:blip r:embed="rId4" cstate="print"/>
          <a:srcRect t="1256"/>
          <a:stretch>
            <a:fillRect/>
          </a:stretch>
        </p:blipFill>
        <p:spPr bwMode="auto">
          <a:xfrm>
            <a:off x="531813" y="609600"/>
            <a:ext cx="458787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0374" name="Rectangle 6"/>
          <p:cNvSpPr>
            <a:spLocks noChangeArrowheads="1"/>
          </p:cNvSpPr>
          <p:nvPr/>
        </p:nvSpPr>
        <p:spPr bwMode="auto">
          <a:xfrm>
            <a:off x="203200" y="1323975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/>
          </a:p>
        </p:txBody>
      </p:sp>
      <p:sp>
        <p:nvSpPr>
          <p:cNvPr id="8250375" name="Rectangle 7"/>
          <p:cNvSpPr>
            <a:spLocks noChangeArrowheads="1"/>
          </p:cNvSpPr>
          <p:nvPr/>
        </p:nvSpPr>
        <p:spPr bwMode="auto">
          <a:xfrm>
            <a:off x="203200" y="231933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20</a:t>
            </a:r>
            <a:endParaRPr lang="en-US"/>
          </a:p>
        </p:txBody>
      </p:sp>
      <p:sp>
        <p:nvSpPr>
          <p:cNvPr id="8250376" name="Rectangle 8"/>
          <p:cNvSpPr>
            <a:spLocks noChangeArrowheads="1"/>
          </p:cNvSpPr>
          <p:nvPr/>
        </p:nvSpPr>
        <p:spPr bwMode="auto">
          <a:xfrm>
            <a:off x="203200" y="331470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30</a:t>
            </a:r>
            <a:endParaRPr lang="en-US"/>
          </a:p>
        </p:txBody>
      </p:sp>
      <p:sp>
        <p:nvSpPr>
          <p:cNvPr id="8250377" name="Rectangle 9"/>
          <p:cNvSpPr>
            <a:spLocks noChangeArrowheads="1"/>
          </p:cNvSpPr>
          <p:nvPr/>
        </p:nvSpPr>
        <p:spPr bwMode="auto">
          <a:xfrm>
            <a:off x="203200" y="431165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40</a:t>
            </a:r>
            <a:endParaRPr lang="en-US"/>
          </a:p>
        </p:txBody>
      </p:sp>
      <p:sp>
        <p:nvSpPr>
          <p:cNvPr id="8250378" name="Rectangle 10"/>
          <p:cNvSpPr>
            <a:spLocks noChangeArrowheads="1"/>
          </p:cNvSpPr>
          <p:nvPr/>
        </p:nvSpPr>
        <p:spPr bwMode="auto">
          <a:xfrm>
            <a:off x="203200" y="5307013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50</a:t>
            </a:r>
            <a:endParaRPr lang="en-US"/>
          </a:p>
        </p:txBody>
      </p:sp>
      <p:sp>
        <p:nvSpPr>
          <p:cNvPr id="8250379" name="Rectangle 11"/>
          <p:cNvSpPr>
            <a:spLocks noChangeArrowheads="1"/>
          </p:cNvSpPr>
          <p:nvPr/>
        </p:nvSpPr>
        <p:spPr bwMode="auto">
          <a:xfrm>
            <a:off x="203200" y="629443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60</a:t>
            </a:r>
            <a:endParaRPr lang="en-US"/>
          </a:p>
        </p:txBody>
      </p:sp>
      <p:sp>
        <p:nvSpPr>
          <p:cNvPr id="8250380" name="Text Box 12"/>
          <p:cNvSpPr txBox="1">
            <a:spLocks noChangeArrowheads="1"/>
          </p:cNvSpPr>
          <p:nvPr/>
        </p:nvSpPr>
        <p:spPr bwMode="auto">
          <a:xfrm>
            <a:off x="55563" y="76200"/>
            <a:ext cx="131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iterations</a:t>
            </a:r>
          </a:p>
        </p:txBody>
      </p:sp>
      <p:sp>
        <p:nvSpPr>
          <p:cNvPr id="8250381" name="Rectangle 13"/>
          <p:cNvSpPr>
            <a:spLocks noChangeArrowheads="1"/>
          </p:cNvSpPr>
          <p:nvPr/>
        </p:nvSpPr>
        <p:spPr bwMode="auto">
          <a:xfrm>
            <a:off x="6934200" y="2819400"/>
            <a:ext cx="1600200" cy="12636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1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71628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1395" name="Rectangle 3"/>
          <p:cNvSpPr>
            <a:spLocks noChangeArrowheads="1"/>
          </p:cNvSpPr>
          <p:nvPr/>
        </p:nvSpPr>
        <p:spPr bwMode="auto">
          <a:xfrm>
            <a:off x="531813" y="533400"/>
            <a:ext cx="839787" cy="6065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1396" name="Rectangle 4"/>
          <p:cNvSpPr>
            <a:spLocks noChangeArrowheads="1"/>
          </p:cNvSpPr>
          <p:nvPr/>
        </p:nvSpPr>
        <p:spPr bwMode="auto">
          <a:xfrm>
            <a:off x="531813" y="533400"/>
            <a:ext cx="839787" cy="6065838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51397" name="Picture 5"/>
          <p:cNvPicPr>
            <a:picLocks noChangeAspect="1" noChangeArrowheads="1"/>
          </p:cNvPicPr>
          <p:nvPr/>
        </p:nvPicPr>
        <p:blipFill>
          <a:blip r:embed="rId4" cstate="print"/>
          <a:srcRect t="1256"/>
          <a:stretch>
            <a:fillRect/>
          </a:stretch>
        </p:blipFill>
        <p:spPr bwMode="auto">
          <a:xfrm>
            <a:off x="531813" y="609600"/>
            <a:ext cx="458787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1398" name="Rectangle 6"/>
          <p:cNvSpPr>
            <a:spLocks noChangeArrowheads="1"/>
          </p:cNvSpPr>
          <p:nvPr/>
        </p:nvSpPr>
        <p:spPr bwMode="auto">
          <a:xfrm>
            <a:off x="203200" y="1323975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/>
          </a:p>
        </p:txBody>
      </p:sp>
      <p:sp>
        <p:nvSpPr>
          <p:cNvPr id="8251399" name="Rectangle 7"/>
          <p:cNvSpPr>
            <a:spLocks noChangeArrowheads="1"/>
          </p:cNvSpPr>
          <p:nvPr/>
        </p:nvSpPr>
        <p:spPr bwMode="auto">
          <a:xfrm>
            <a:off x="203200" y="231933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20</a:t>
            </a:r>
            <a:endParaRPr lang="en-US"/>
          </a:p>
        </p:txBody>
      </p:sp>
      <p:sp>
        <p:nvSpPr>
          <p:cNvPr id="8251400" name="Rectangle 8"/>
          <p:cNvSpPr>
            <a:spLocks noChangeArrowheads="1"/>
          </p:cNvSpPr>
          <p:nvPr/>
        </p:nvSpPr>
        <p:spPr bwMode="auto">
          <a:xfrm>
            <a:off x="203200" y="331470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30</a:t>
            </a:r>
            <a:endParaRPr lang="en-US"/>
          </a:p>
        </p:txBody>
      </p:sp>
      <p:sp>
        <p:nvSpPr>
          <p:cNvPr id="8251401" name="Rectangle 9"/>
          <p:cNvSpPr>
            <a:spLocks noChangeArrowheads="1"/>
          </p:cNvSpPr>
          <p:nvPr/>
        </p:nvSpPr>
        <p:spPr bwMode="auto">
          <a:xfrm>
            <a:off x="203200" y="431165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40</a:t>
            </a:r>
            <a:endParaRPr lang="en-US"/>
          </a:p>
        </p:txBody>
      </p:sp>
      <p:sp>
        <p:nvSpPr>
          <p:cNvPr id="8251402" name="Rectangle 10"/>
          <p:cNvSpPr>
            <a:spLocks noChangeArrowheads="1"/>
          </p:cNvSpPr>
          <p:nvPr/>
        </p:nvSpPr>
        <p:spPr bwMode="auto">
          <a:xfrm>
            <a:off x="203200" y="5307013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50</a:t>
            </a:r>
            <a:endParaRPr lang="en-US"/>
          </a:p>
        </p:txBody>
      </p:sp>
      <p:sp>
        <p:nvSpPr>
          <p:cNvPr id="8251403" name="Rectangle 11"/>
          <p:cNvSpPr>
            <a:spLocks noChangeArrowheads="1"/>
          </p:cNvSpPr>
          <p:nvPr/>
        </p:nvSpPr>
        <p:spPr bwMode="auto">
          <a:xfrm>
            <a:off x="203200" y="6294438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60</a:t>
            </a:r>
            <a:endParaRPr lang="en-US"/>
          </a:p>
        </p:txBody>
      </p:sp>
      <p:sp>
        <p:nvSpPr>
          <p:cNvPr id="8251404" name="Text Box 12"/>
          <p:cNvSpPr txBox="1">
            <a:spLocks noChangeArrowheads="1"/>
          </p:cNvSpPr>
          <p:nvPr/>
        </p:nvSpPr>
        <p:spPr bwMode="auto">
          <a:xfrm>
            <a:off x="55563" y="76200"/>
            <a:ext cx="131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iterations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2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-7938"/>
            <a:ext cx="716280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2419" name="Rectangle 3"/>
          <p:cNvSpPr>
            <a:spLocks noChangeArrowheads="1"/>
          </p:cNvSpPr>
          <p:nvPr/>
        </p:nvSpPr>
        <p:spPr bwMode="auto">
          <a:xfrm>
            <a:off x="531813" y="533400"/>
            <a:ext cx="839787" cy="6065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2420" name="Rectangle 4"/>
          <p:cNvSpPr>
            <a:spLocks noChangeArrowheads="1"/>
          </p:cNvSpPr>
          <p:nvPr/>
        </p:nvSpPr>
        <p:spPr bwMode="auto">
          <a:xfrm>
            <a:off x="531813" y="533400"/>
            <a:ext cx="839787" cy="6065838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52421" name="Picture 5"/>
          <p:cNvPicPr>
            <a:picLocks noChangeAspect="1" noChangeArrowheads="1"/>
          </p:cNvPicPr>
          <p:nvPr/>
        </p:nvPicPr>
        <p:blipFill>
          <a:blip r:embed="rId4" cstate="print"/>
          <a:srcRect t="1256"/>
          <a:stretch>
            <a:fillRect/>
          </a:stretch>
        </p:blipFill>
        <p:spPr bwMode="auto">
          <a:xfrm>
            <a:off x="531813" y="609600"/>
            <a:ext cx="458787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2422" name="Rectangle 6"/>
          <p:cNvSpPr>
            <a:spLocks noChangeArrowheads="1"/>
          </p:cNvSpPr>
          <p:nvPr/>
        </p:nvSpPr>
        <p:spPr bwMode="auto">
          <a:xfrm>
            <a:off x="203200" y="1323975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70</a:t>
            </a:r>
            <a:endParaRPr lang="en-US"/>
          </a:p>
        </p:txBody>
      </p:sp>
      <p:sp>
        <p:nvSpPr>
          <p:cNvPr id="8252423" name="Rectangle 7"/>
          <p:cNvSpPr>
            <a:spLocks noChangeArrowheads="1"/>
          </p:cNvSpPr>
          <p:nvPr/>
        </p:nvSpPr>
        <p:spPr bwMode="auto">
          <a:xfrm>
            <a:off x="76200" y="6294438"/>
            <a:ext cx="4429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120</a:t>
            </a:r>
            <a:endParaRPr lang="en-US"/>
          </a:p>
        </p:txBody>
      </p:sp>
      <p:sp>
        <p:nvSpPr>
          <p:cNvPr id="8252424" name="Text Box 8"/>
          <p:cNvSpPr txBox="1">
            <a:spLocks noChangeArrowheads="1"/>
          </p:cNvSpPr>
          <p:nvPr/>
        </p:nvSpPr>
        <p:spPr bwMode="auto">
          <a:xfrm>
            <a:off x="55563" y="76200"/>
            <a:ext cx="131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iterations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3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0"/>
            <a:ext cx="71628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344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1981200" y="0"/>
            <a:ext cx="71628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53444" name="Picture 4"/>
          <p:cNvPicPr>
            <a:picLocks noChangeAspect="1" noChangeArrowheads="1"/>
          </p:cNvPicPr>
          <p:nvPr/>
        </p:nvPicPr>
        <p:blipFill>
          <a:blip r:embed="rId6" cstate="print"/>
          <a:srcRect t="1256"/>
          <a:stretch>
            <a:fillRect/>
          </a:stretch>
        </p:blipFill>
        <p:spPr bwMode="auto">
          <a:xfrm>
            <a:off x="606425" y="3657600"/>
            <a:ext cx="458788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3445" name="Rectangle 5"/>
          <p:cNvSpPr>
            <a:spLocks noChangeArrowheads="1"/>
          </p:cNvSpPr>
          <p:nvPr/>
        </p:nvSpPr>
        <p:spPr bwMode="auto">
          <a:xfrm>
            <a:off x="76200" y="6294438"/>
            <a:ext cx="4429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120</a:t>
            </a:r>
            <a:endParaRPr lang="en-US"/>
          </a:p>
        </p:txBody>
      </p:sp>
      <p:sp>
        <p:nvSpPr>
          <p:cNvPr id="8253446" name="Text Box 6"/>
          <p:cNvSpPr txBox="1">
            <a:spLocks noChangeArrowheads="1"/>
          </p:cNvSpPr>
          <p:nvPr/>
        </p:nvSpPr>
        <p:spPr bwMode="auto">
          <a:xfrm>
            <a:off x="55563" y="76200"/>
            <a:ext cx="131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iterations</a:t>
            </a:r>
          </a:p>
        </p:txBody>
      </p:sp>
      <p:pic>
        <p:nvPicPr>
          <p:cNvPr id="8253447" name="Picture 7"/>
          <p:cNvPicPr>
            <a:picLocks noChangeAspect="1" noChangeArrowheads="1"/>
          </p:cNvPicPr>
          <p:nvPr/>
        </p:nvPicPr>
        <p:blipFill>
          <a:blip r:embed="rId6" cstate="print"/>
          <a:srcRect t="1256"/>
          <a:stretch>
            <a:fillRect/>
          </a:stretch>
        </p:blipFill>
        <p:spPr bwMode="auto">
          <a:xfrm>
            <a:off x="608013" y="715963"/>
            <a:ext cx="458787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3448" name="Rectangle 8"/>
          <p:cNvSpPr>
            <a:spLocks noChangeArrowheads="1"/>
          </p:cNvSpPr>
          <p:nvPr/>
        </p:nvSpPr>
        <p:spPr bwMode="auto">
          <a:xfrm>
            <a:off x="203200" y="3505200"/>
            <a:ext cx="29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60</a:t>
            </a:r>
            <a:endParaRPr lang="en-US"/>
          </a:p>
        </p:txBody>
      </p:sp>
      <p:graphicFrame>
        <p:nvGraphicFramePr>
          <p:cNvPr id="8253449" name="Object 9"/>
          <p:cNvGraphicFramePr>
            <a:graphicFrameLocks noChangeAspect="1"/>
          </p:cNvGraphicFramePr>
          <p:nvPr/>
        </p:nvGraphicFramePr>
        <p:xfrm>
          <a:off x="2133600" y="0"/>
          <a:ext cx="29718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450" name="Equation" r:id="rId7" imgW="1054080" imgH="253800" progId="Equation.DSMT4">
                  <p:embed/>
                </p:oleObj>
              </mc:Choice>
              <mc:Fallback>
                <p:oleObj name="Equation" r:id="rId7" imgW="105408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0"/>
                        <a:ext cx="29718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4466" name="Picture 2" descr="FRACT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BE"/>
              </a:clrFrom>
              <a:clrTo>
                <a:srgbClr val="0000BE">
                  <a:alpha val="0"/>
                </a:srgbClr>
              </a:clrTo>
            </a:clrChange>
          </a:blip>
          <a:srcRect l="23438" t="15625" r="49219" b="15625"/>
          <a:stretch>
            <a:fillRect/>
          </a:stretch>
        </p:blipFill>
        <p:spPr bwMode="auto">
          <a:xfrm>
            <a:off x="139700" y="-9525"/>
            <a:ext cx="3394075" cy="4267200"/>
          </a:xfrm>
          <a:prstGeom prst="rect">
            <a:avLst/>
          </a:prstGeom>
          <a:noFill/>
        </p:spPr>
      </p:pic>
      <p:graphicFrame>
        <p:nvGraphicFramePr>
          <p:cNvPr id="8254467" name="Object 3"/>
          <p:cNvGraphicFramePr>
            <a:graphicFrameLocks noChangeAspect="1"/>
          </p:cNvGraphicFramePr>
          <p:nvPr/>
        </p:nvGraphicFramePr>
        <p:xfrm>
          <a:off x="5181600" y="4191000"/>
          <a:ext cx="364331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473" name="Equation" r:id="rId5" imgW="1066680" imgH="253800" progId="Equation.DSMT4">
                  <p:embed/>
                </p:oleObj>
              </mc:Choice>
              <mc:Fallback>
                <p:oleObj name="Equation" r:id="rId5" imgW="10666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191000"/>
                        <a:ext cx="3643313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4468" name="Line 4"/>
          <p:cNvSpPr>
            <a:spLocks noChangeShapeType="1"/>
          </p:cNvSpPr>
          <p:nvPr/>
        </p:nvSpPr>
        <p:spPr bwMode="auto">
          <a:xfrm>
            <a:off x="7010400" y="457200"/>
            <a:ext cx="0" cy="3124200"/>
          </a:xfrm>
          <a:prstGeom prst="line">
            <a:avLst/>
          </a:prstGeom>
          <a:noFill/>
          <a:ln w="38100">
            <a:solidFill>
              <a:srgbClr val="80808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4469" name="Line 5"/>
          <p:cNvSpPr>
            <a:spLocks noChangeShapeType="1"/>
          </p:cNvSpPr>
          <p:nvPr/>
        </p:nvSpPr>
        <p:spPr bwMode="auto">
          <a:xfrm>
            <a:off x="5334000" y="19812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4470" name="Line 6"/>
          <p:cNvSpPr>
            <a:spLocks noChangeShapeType="1"/>
          </p:cNvSpPr>
          <p:nvPr/>
        </p:nvSpPr>
        <p:spPr bwMode="auto">
          <a:xfrm>
            <a:off x="174625" y="2081213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54471" name="Object 7"/>
          <p:cNvGraphicFramePr>
            <a:graphicFrameLocks noChangeAspect="1"/>
          </p:cNvGraphicFramePr>
          <p:nvPr/>
        </p:nvGraphicFramePr>
        <p:xfrm>
          <a:off x="1143000" y="2209800"/>
          <a:ext cx="13001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474" name="Equation" r:id="rId7" imgW="380880" imgH="177480" progId="Equation.DSMT4">
                  <p:embed/>
                </p:oleObj>
              </mc:Choice>
              <mc:Fallback>
                <p:oleObj name="Equation" r:id="rId7" imgW="38088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1300163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4472" name="Object 8"/>
          <p:cNvGraphicFramePr>
            <a:graphicFrameLocks noChangeAspect="1"/>
          </p:cNvGraphicFramePr>
          <p:nvPr/>
        </p:nvGraphicFramePr>
        <p:xfrm>
          <a:off x="7467600" y="1219200"/>
          <a:ext cx="13446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475" name="Equation" r:id="rId9" imgW="393480" imgH="177480" progId="Equation.DSMT4">
                  <p:embed/>
                </p:oleObj>
              </mc:Choice>
              <mc:Fallback>
                <p:oleObj name="Equation" r:id="rId9" imgW="39348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219200"/>
                        <a:ext cx="1344613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7186" name="Picture 2" descr="53j"/>
          <p:cNvPicPr>
            <a:picLocks noChangeAspect="1" noChangeArrowheads="1"/>
          </p:cNvPicPr>
          <p:nvPr/>
        </p:nvPicPr>
        <p:blipFill>
          <a:blip r:embed="rId4" cstate="print"/>
          <a:srcRect l="6285" t="8000" r="6857" b="10001"/>
          <a:stretch>
            <a:fillRect/>
          </a:stretch>
        </p:blipFill>
        <p:spPr bwMode="auto">
          <a:xfrm>
            <a:off x="6248400" y="0"/>
            <a:ext cx="2895600" cy="3124200"/>
          </a:xfrm>
          <a:prstGeom prst="rect">
            <a:avLst/>
          </a:prstGeom>
          <a:noFill/>
        </p:spPr>
      </p:pic>
      <p:pic>
        <p:nvPicPr>
          <p:cNvPr id="8157187" name="Picture 3" descr="65j"/>
          <p:cNvPicPr>
            <a:picLocks noChangeAspect="1" noChangeArrowheads="1"/>
          </p:cNvPicPr>
          <p:nvPr/>
        </p:nvPicPr>
        <p:blipFill>
          <a:blip r:embed="rId5" cstate="print"/>
          <a:srcRect t="16000" b="16000"/>
          <a:stretch>
            <a:fillRect/>
          </a:stretch>
        </p:blipFill>
        <p:spPr bwMode="auto">
          <a:xfrm>
            <a:off x="152400" y="3429000"/>
            <a:ext cx="3886200" cy="3019425"/>
          </a:xfrm>
          <a:prstGeom prst="rect">
            <a:avLst/>
          </a:prstGeom>
          <a:noFill/>
        </p:spPr>
      </p:pic>
      <p:pic>
        <p:nvPicPr>
          <p:cNvPr id="8157188" name="Picture 4" descr="04j"/>
          <p:cNvPicPr>
            <a:picLocks noChangeAspect="1" noChangeArrowheads="1"/>
          </p:cNvPicPr>
          <p:nvPr/>
        </p:nvPicPr>
        <p:blipFill>
          <a:blip r:embed="rId6" cstate="print"/>
          <a:srcRect l="13715" t="10001" r="13142" b="10001"/>
          <a:stretch>
            <a:fillRect/>
          </a:stretch>
        </p:blipFill>
        <p:spPr bwMode="auto">
          <a:xfrm>
            <a:off x="152400" y="0"/>
            <a:ext cx="2438400" cy="3048000"/>
          </a:xfrm>
          <a:prstGeom prst="rect">
            <a:avLst/>
          </a:prstGeom>
          <a:noFill/>
        </p:spPr>
      </p:pic>
      <p:graphicFrame>
        <p:nvGraphicFramePr>
          <p:cNvPr id="8157189" name="Object 5"/>
          <p:cNvGraphicFramePr>
            <a:graphicFrameLocks noChangeAspect="1"/>
          </p:cNvGraphicFramePr>
          <p:nvPr/>
        </p:nvGraphicFramePr>
        <p:xfrm>
          <a:off x="3581400" y="1143000"/>
          <a:ext cx="16906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7191" name="Equation" r:id="rId7" imgW="495000" imgH="203040" progId="Equation.DSMT4">
                  <p:embed/>
                </p:oleObj>
              </mc:Choice>
              <mc:Fallback>
                <p:oleObj name="Equation" r:id="rId7" imgW="49500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1690688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7190" name="Object 6"/>
          <p:cNvGraphicFramePr>
            <a:graphicFrameLocks noChangeAspect="1"/>
          </p:cNvGraphicFramePr>
          <p:nvPr/>
        </p:nvGraphicFramePr>
        <p:xfrm>
          <a:off x="3048000" y="304800"/>
          <a:ext cx="29908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7192" name="Equation" r:id="rId9" imgW="1054080" imgH="253800" progId="Equation.DSMT4">
                  <p:embed/>
                </p:oleObj>
              </mc:Choice>
              <mc:Fallback>
                <p:oleObj name="Equation" r:id="rId9" imgW="105408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4800"/>
                        <a:ext cx="299085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57191" name="Text Box 7"/>
          <p:cNvSpPr txBox="1">
            <a:spLocks noChangeArrowheads="1"/>
          </p:cNvSpPr>
          <p:nvPr/>
        </p:nvSpPr>
        <p:spPr bwMode="auto">
          <a:xfrm>
            <a:off x="4953000" y="4114800"/>
            <a:ext cx="334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000"/>
              <a:t>Julia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55490" name="Object 2"/>
          <p:cNvGraphicFramePr>
            <a:graphicFrameLocks noChangeAspect="1"/>
          </p:cNvGraphicFramePr>
          <p:nvPr/>
        </p:nvGraphicFramePr>
        <p:xfrm>
          <a:off x="3124200" y="166688"/>
          <a:ext cx="28194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506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6688"/>
                        <a:ext cx="2819400" cy="6715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5491" name="Line 3"/>
          <p:cNvSpPr>
            <a:spLocks noChangeShapeType="1"/>
          </p:cNvSpPr>
          <p:nvPr/>
        </p:nvSpPr>
        <p:spPr bwMode="auto">
          <a:xfrm>
            <a:off x="2057400" y="1600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5492" name="Line 4"/>
          <p:cNvSpPr>
            <a:spLocks noChangeShapeType="1"/>
          </p:cNvSpPr>
          <p:nvPr/>
        </p:nvSpPr>
        <p:spPr bwMode="auto">
          <a:xfrm>
            <a:off x="381000" y="31242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55493" name="Object 5"/>
          <p:cNvGraphicFramePr>
            <a:graphicFrameLocks noChangeAspect="1"/>
          </p:cNvGraphicFramePr>
          <p:nvPr/>
        </p:nvGraphicFramePr>
        <p:xfrm>
          <a:off x="4038600" y="5794375"/>
          <a:ext cx="13001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507" name="Equation" r:id="rId6" imgW="380880" imgH="177480" progId="Equation.DSMT4">
                  <p:embed/>
                </p:oleObj>
              </mc:Choice>
              <mc:Fallback>
                <p:oleObj name="Equation" r:id="rId6" imgW="38088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94375"/>
                        <a:ext cx="1300163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5494" name="Object 6"/>
          <p:cNvGraphicFramePr>
            <a:graphicFrameLocks noChangeAspect="1"/>
          </p:cNvGraphicFramePr>
          <p:nvPr/>
        </p:nvGraphicFramePr>
        <p:xfrm>
          <a:off x="3810000" y="3124200"/>
          <a:ext cx="4365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508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124200"/>
                        <a:ext cx="436563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5495" name="Freeform 7"/>
          <p:cNvSpPr>
            <a:spLocks/>
          </p:cNvSpPr>
          <p:nvPr/>
        </p:nvSpPr>
        <p:spPr bwMode="auto">
          <a:xfrm>
            <a:off x="674688" y="2982913"/>
            <a:ext cx="3355975" cy="2327275"/>
          </a:xfrm>
          <a:custGeom>
            <a:avLst/>
            <a:gdLst/>
            <a:ahLst/>
            <a:cxnLst>
              <a:cxn ang="0">
                <a:pos x="0" y="1371"/>
              </a:cxn>
              <a:cxn ang="0">
                <a:pos x="406" y="558"/>
              </a:cxn>
              <a:cxn ang="0">
                <a:pos x="874" y="77"/>
              </a:cxn>
              <a:cxn ang="0">
                <a:pos x="1396" y="97"/>
              </a:cxn>
              <a:cxn ang="0">
                <a:pos x="1680" y="476"/>
              </a:cxn>
              <a:cxn ang="0">
                <a:pos x="2114" y="1466"/>
              </a:cxn>
            </a:cxnLst>
            <a:rect l="0" t="0" r="r" b="b"/>
            <a:pathLst>
              <a:path w="2114" h="1466">
                <a:moveTo>
                  <a:pt x="0" y="1371"/>
                </a:moveTo>
                <a:cubicBezTo>
                  <a:pt x="68" y="1236"/>
                  <a:pt x="260" y="774"/>
                  <a:pt x="406" y="558"/>
                </a:cubicBezTo>
                <a:cubicBezTo>
                  <a:pt x="552" y="342"/>
                  <a:pt x="709" y="154"/>
                  <a:pt x="874" y="77"/>
                </a:cubicBezTo>
                <a:cubicBezTo>
                  <a:pt x="1039" y="0"/>
                  <a:pt x="1262" y="31"/>
                  <a:pt x="1396" y="97"/>
                </a:cubicBezTo>
                <a:cubicBezTo>
                  <a:pt x="1530" y="163"/>
                  <a:pt x="1560" y="248"/>
                  <a:pt x="1680" y="476"/>
                </a:cubicBezTo>
                <a:cubicBezTo>
                  <a:pt x="1800" y="704"/>
                  <a:pt x="2024" y="1260"/>
                  <a:pt x="2114" y="1466"/>
                </a:cubicBezTo>
              </a:path>
            </a:pathLst>
          </a:custGeom>
          <a:noFill/>
          <a:ln w="38100" cmpd="sng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5496" name="Line 8"/>
          <p:cNvSpPr>
            <a:spLocks noChangeShapeType="1"/>
          </p:cNvSpPr>
          <p:nvPr/>
        </p:nvSpPr>
        <p:spPr bwMode="auto">
          <a:xfrm flipV="1">
            <a:off x="609600" y="1905000"/>
            <a:ext cx="266700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5497" name="Line 9"/>
          <p:cNvSpPr>
            <a:spLocks noChangeShapeType="1"/>
          </p:cNvSpPr>
          <p:nvPr/>
        </p:nvSpPr>
        <p:spPr bwMode="auto">
          <a:xfrm>
            <a:off x="6650038" y="1600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5498" name="Line 10"/>
          <p:cNvSpPr>
            <a:spLocks noChangeShapeType="1"/>
          </p:cNvSpPr>
          <p:nvPr/>
        </p:nvSpPr>
        <p:spPr bwMode="auto">
          <a:xfrm>
            <a:off x="4973638" y="31242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55499" name="Object 11"/>
          <p:cNvGraphicFramePr>
            <a:graphicFrameLocks noChangeAspect="1"/>
          </p:cNvGraphicFramePr>
          <p:nvPr/>
        </p:nvGraphicFramePr>
        <p:xfrm>
          <a:off x="8402638" y="3124200"/>
          <a:ext cx="4365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509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2638" y="3124200"/>
                        <a:ext cx="436562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5500" name="Freeform 12"/>
          <p:cNvSpPr>
            <a:spLocks/>
          </p:cNvSpPr>
          <p:nvPr/>
        </p:nvSpPr>
        <p:spPr bwMode="auto">
          <a:xfrm flipV="1">
            <a:off x="5267325" y="914400"/>
            <a:ext cx="3355975" cy="2327275"/>
          </a:xfrm>
          <a:custGeom>
            <a:avLst/>
            <a:gdLst/>
            <a:ahLst/>
            <a:cxnLst>
              <a:cxn ang="0">
                <a:pos x="0" y="1371"/>
              </a:cxn>
              <a:cxn ang="0">
                <a:pos x="406" y="558"/>
              </a:cxn>
              <a:cxn ang="0">
                <a:pos x="874" y="77"/>
              </a:cxn>
              <a:cxn ang="0">
                <a:pos x="1396" y="97"/>
              </a:cxn>
              <a:cxn ang="0">
                <a:pos x="1680" y="476"/>
              </a:cxn>
              <a:cxn ang="0">
                <a:pos x="2114" y="1466"/>
              </a:cxn>
            </a:cxnLst>
            <a:rect l="0" t="0" r="r" b="b"/>
            <a:pathLst>
              <a:path w="2114" h="1466">
                <a:moveTo>
                  <a:pt x="0" y="1371"/>
                </a:moveTo>
                <a:cubicBezTo>
                  <a:pt x="68" y="1236"/>
                  <a:pt x="260" y="774"/>
                  <a:pt x="406" y="558"/>
                </a:cubicBezTo>
                <a:cubicBezTo>
                  <a:pt x="552" y="342"/>
                  <a:pt x="709" y="154"/>
                  <a:pt x="874" y="77"/>
                </a:cubicBezTo>
                <a:cubicBezTo>
                  <a:pt x="1039" y="0"/>
                  <a:pt x="1262" y="31"/>
                  <a:pt x="1396" y="97"/>
                </a:cubicBezTo>
                <a:cubicBezTo>
                  <a:pt x="1530" y="163"/>
                  <a:pt x="1560" y="248"/>
                  <a:pt x="1680" y="476"/>
                </a:cubicBezTo>
                <a:cubicBezTo>
                  <a:pt x="1800" y="704"/>
                  <a:pt x="2024" y="1260"/>
                  <a:pt x="2114" y="1466"/>
                </a:cubicBezTo>
              </a:path>
            </a:pathLst>
          </a:custGeom>
          <a:noFill/>
          <a:ln w="38100" cmpd="sng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5501" name="Line 13"/>
          <p:cNvSpPr>
            <a:spLocks noChangeShapeType="1"/>
          </p:cNvSpPr>
          <p:nvPr/>
        </p:nvSpPr>
        <p:spPr bwMode="auto">
          <a:xfrm flipV="1">
            <a:off x="5202238" y="1316038"/>
            <a:ext cx="3255962" cy="3255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55502" name="Object 14"/>
          <p:cNvGraphicFramePr>
            <a:graphicFrameLocks noChangeAspect="1"/>
          </p:cNvGraphicFramePr>
          <p:nvPr/>
        </p:nvGraphicFramePr>
        <p:xfrm>
          <a:off x="1600200" y="5157788"/>
          <a:ext cx="9064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510"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57788"/>
                        <a:ext cx="9064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5503" name="Object 15"/>
          <p:cNvGraphicFramePr>
            <a:graphicFrameLocks noChangeAspect="1"/>
          </p:cNvGraphicFramePr>
          <p:nvPr/>
        </p:nvGraphicFramePr>
        <p:xfrm>
          <a:off x="6248400" y="5157788"/>
          <a:ext cx="9064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511" name="Equation" r:id="rId13" imgW="342720" imgH="177480" progId="Equation.DSMT4">
                  <p:embed/>
                </p:oleObj>
              </mc:Choice>
              <mc:Fallback>
                <p:oleObj name="Equation" r:id="rId13" imgW="342720" imgH="177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57788"/>
                        <a:ext cx="9064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5504" name="Object 16"/>
          <p:cNvGraphicFramePr>
            <a:graphicFrameLocks noChangeAspect="1"/>
          </p:cNvGraphicFramePr>
          <p:nvPr/>
        </p:nvGraphicFramePr>
        <p:xfrm>
          <a:off x="1295400" y="1371600"/>
          <a:ext cx="6715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512" name="Equation" r:id="rId15" imgW="253800" imgH="228600" progId="Equation.DSMT4">
                  <p:embed/>
                </p:oleObj>
              </mc:Choice>
              <mc:Fallback>
                <p:oleObj name="Equation" r:id="rId15" imgW="25380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6715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5505" name="Object 17"/>
          <p:cNvGraphicFramePr>
            <a:graphicFrameLocks noChangeAspect="1"/>
          </p:cNvGraphicFramePr>
          <p:nvPr/>
        </p:nvGraphicFramePr>
        <p:xfrm>
          <a:off x="6629400" y="1219200"/>
          <a:ext cx="6715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513" name="Equation" r:id="rId17" imgW="253800" imgH="228600" progId="Equation.DSMT4">
                  <p:embed/>
                </p:oleObj>
              </mc:Choice>
              <mc:Fallback>
                <p:oleObj name="Equation" r:id="rId17" imgW="253800" imgH="228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219200"/>
                        <a:ext cx="6715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6514" name="Group 2"/>
          <p:cNvGrpSpPr>
            <a:grpSpLocks/>
          </p:cNvGrpSpPr>
          <p:nvPr/>
        </p:nvGrpSpPr>
        <p:grpSpPr bwMode="auto">
          <a:xfrm>
            <a:off x="1447800" y="1962150"/>
            <a:ext cx="5715000" cy="3067050"/>
            <a:chOff x="288" y="228"/>
            <a:chExt cx="3600" cy="1932"/>
          </a:xfrm>
        </p:grpSpPr>
        <p:pic>
          <p:nvPicPr>
            <p:cNvPr id="8256515" name="Picture 3" descr="FRACT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BE"/>
                </a:clrFrom>
                <a:clrTo>
                  <a:srgbClr val="0000BE">
                    <a:alpha val="0"/>
                  </a:srgbClr>
                </a:clrTo>
              </a:clrChange>
            </a:blip>
            <a:srcRect l="8386" r="8893"/>
            <a:stretch>
              <a:fillRect/>
            </a:stretch>
          </p:blipFill>
          <p:spPr bwMode="auto">
            <a:xfrm>
              <a:off x="432" y="228"/>
              <a:ext cx="3312" cy="19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8256516" name="Line 4"/>
            <p:cNvSpPr>
              <a:spLocks noChangeShapeType="1"/>
            </p:cNvSpPr>
            <p:nvPr/>
          </p:nvSpPr>
          <p:spPr bwMode="auto">
            <a:xfrm>
              <a:off x="288" y="1188"/>
              <a:ext cx="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256517" name="Object 5"/>
          <p:cNvGraphicFramePr>
            <a:graphicFrameLocks noChangeAspect="1"/>
          </p:cNvGraphicFramePr>
          <p:nvPr/>
        </p:nvGraphicFramePr>
        <p:xfrm>
          <a:off x="4419600" y="152400"/>
          <a:ext cx="13001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518"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52400"/>
                        <a:ext cx="1300163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56518" name="Group 6"/>
          <p:cNvGrpSpPr>
            <a:grpSpLocks/>
          </p:cNvGrpSpPr>
          <p:nvPr/>
        </p:nvGrpSpPr>
        <p:grpSpPr bwMode="auto">
          <a:xfrm rot="5400000">
            <a:off x="1419225" y="1933575"/>
            <a:ext cx="5715000" cy="3067050"/>
            <a:chOff x="288" y="228"/>
            <a:chExt cx="3600" cy="1932"/>
          </a:xfrm>
        </p:grpSpPr>
        <p:pic>
          <p:nvPicPr>
            <p:cNvPr id="8256519" name="Picture 7" descr="FRACT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BE"/>
                </a:clrFrom>
                <a:clrTo>
                  <a:srgbClr val="0000BE">
                    <a:alpha val="0"/>
                  </a:srgbClr>
                </a:clrTo>
              </a:clrChange>
            </a:blip>
            <a:srcRect l="8386" r="8893"/>
            <a:stretch>
              <a:fillRect/>
            </a:stretch>
          </p:blipFill>
          <p:spPr bwMode="auto">
            <a:xfrm>
              <a:off x="432" y="228"/>
              <a:ext cx="3312" cy="19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8256520" name="Line 8"/>
            <p:cNvSpPr>
              <a:spLocks noChangeShapeType="1"/>
            </p:cNvSpPr>
            <p:nvPr/>
          </p:nvSpPr>
          <p:spPr bwMode="auto">
            <a:xfrm>
              <a:off x="288" y="1188"/>
              <a:ext cx="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8256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7538" name="Line 2"/>
          <p:cNvSpPr>
            <a:spLocks noChangeShapeType="1"/>
          </p:cNvSpPr>
          <p:nvPr/>
        </p:nvSpPr>
        <p:spPr bwMode="auto">
          <a:xfrm rot="5400000">
            <a:off x="1428750" y="34671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257539" name="Group 3"/>
          <p:cNvGrpSpPr>
            <a:grpSpLocks noChangeAspect="1"/>
          </p:cNvGrpSpPr>
          <p:nvPr/>
        </p:nvGrpSpPr>
        <p:grpSpPr bwMode="auto">
          <a:xfrm>
            <a:off x="4419600" y="152400"/>
            <a:ext cx="1300163" cy="606425"/>
            <a:chOff x="2784" y="96"/>
            <a:chExt cx="819" cy="382"/>
          </a:xfrm>
        </p:grpSpPr>
        <p:sp>
          <p:nvSpPr>
            <p:cNvPr id="8257540" name="AutoShape 4"/>
            <p:cNvSpPr>
              <a:spLocks noChangeAspect="1" noChangeArrowheads="1" noTextEdit="1"/>
            </p:cNvSpPr>
            <p:nvPr/>
          </p:nvSpPr>
          <p:spPr bwMode="auto">
            <a:xfrm>
              <a:off x="2784" y="96"/>
              <a:ext cx="819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541" name="Rectangle 5"/>
            <p:cNvSpPr>
              <a:spLocks noChangeArrowheads="1"/>
            </p:cNvSpPr>
            <p:nvPr/>
          </p:nvSpPr>
          <p:spPr bwMode="auto">
            <a:xfrm>
              <a:off x="2992" y="104"/>
              <a:ext cx="706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4100">
                  <a:solidFill>
                    <a:srgbClr val="000000"/>
                  </a:solidFill>
                </a:rPr>
                <a:t> real</a:t>
              </a:r>
              <a:endParaRPr lang="en-US"/>
            </a:p>
          </p:txBody>
        </p:sp>
        <p:sp>
          <p:nvSpPr>
            <p:cNvPr id="8257542" name="Rectangle 6"/>
            <p:cNvSpPr>
              <a:spLocks noChangeArrowheads="1"/>
            </p:cNvSpPr>
            <p:nvPr/>
          </p:nvSpPr>
          <p:spPr bwMode="auto">
            <a:xfrm>
              <a:off x="2828" y="104"/>
              <a:ext cx="278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4100" i="1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</p:grpSp>
      <p:sp>
        <p:nvSpPr>
          <p:cNvPr id="8257543" name="Line 7"/>
          <p:cNvSpPr>
            <a:spLocks noChangeShapeType="1"/>
          </p:cNvSpPr>
          <p:nvPr/>
        </p:nvSpPr>
        <p:spPr bwMode="auto">
          <a:xfrm rot="10800000">
            <a:off x="1524000" y="3429000"/>
            <a:ext cx="571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57544" name="Object 8"/>
          <p:cNvGraphicFramePr>
            <a:graphicFrameLocks noChangeAspect="1"/>
          </p:cNvGraphicFramePr>
          <p:nvPr/>
        </p:nvGraphicFramePr>
        <p:xfrm>
          <a:off x="5334000" y="4191000"/>
          <a:ext cx="364331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546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3643313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7545" name="Object 9"/>
          <p:cNvGraphicFramePr>
            <a:graphicFrameLocks noChangeAspect="1"/>
          </p:cNvGraphicFramePr>
          <p:nvPr/>
        </p:nvGraphicFramePr>
        <p:xfrm>
          <a:off x="7162800" y="2743200"/>
          <a:ext cx="13446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547" name="Equation" r:id="rId6" imgW="393480" imgH="177480" progId="Equation.DSMT4">
                  <p:embed/>
                </p:oleObj>
              </mc:Choice>
              <mc:Fallback>
                <p:oleObj name="Equation" r:id="rId6" imgW="393480" imgH="177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743200"/>
                        <a:ext cx="1344613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5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5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5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754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8584" name="Rectangle 24"/>
          <p:cNvSpPr>
            <a:spLocks noChangeArrowheads="1"/>
          </p:cNvSpPr>
          <p:nvPr/>
        </p:nvSpPr>
        <p:spPr bwMode="auto">
          <a:xfrm>
            <a:off x="3451225" y="574040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-3</a:t>
            </a:r>
            <a:endParaRPr lang="en-US"/>
          </a:p>
        </p:txBody>
      </p:sp>
      <p:sp>
        <p:nvSpPr>
          <p:cNvPr id="8258587" name="Rectangle 27"/>
          <p:cNvSpPr>
            <a:spLocks noChangeArrowheads="1"/>
          </p:cNvSpPr>
          <p:nvPr/>
        </p:nvSpPr>
        <p:spPr bwMode="auto">
          <a:xfrm>
            <a:off x="4265613" y="574040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58590" name="Rectangle 30"/>
          <p:cNvSpPr>
            <a:spLocks noChangeArrowheads="1"/>
          </p:cNvSpPr>
          <p:nvPr/>
        </p:nvSpPr>
        <p:spPr bwMode="auto">
          <a:xfrm>
            <a:off x="5089525" y="574040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58593" name="Rectangle 33"/>
          <p:cNvSpPr>
            <a:spLocks noChangeArrowheads="1"/>
          </p:cNvSpPr>
          <p:nvPr/>
        </p:nvSpPr>
        <p:spPr bwMode="auto">
          <a:xfrm>
            <a:off x="5994400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58596" name="Rectangle 36"/>
          <p:cNvSpPr>
            <a:spLocks noChangeArrowheads="1"/>
          </p:cNvSpPr>
          <p:nvPr/>
        </p:nvSpPr>
        <p:spPr bwMode="auto">
          <a:xfrm>
            <a:off x="6816725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58599" name="Rectangle 39"/>
          <p:cNvSpPr>
            <a:spLocks noChangeArrowheads="1"/>
          </p:cNvSpPr>
          <p:nvPr/>
        </p:nvSpPr>
        <p:spPr bwMode="auto">
          <a:xfrm>
            <a:off x="7639050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58602" name="Rectangle 42"/>
          <p:cNvSpPr>
            <a:spLocks noChangeArrowheads="1"/>
          </p:cNvSpPr>
          <p:nvPr/>
        </p:nvSpPr>
        <p:spPr bwMode="auto">
          <a:xfrm>
            <a:off x="8462963" y="5740400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58605" name="Rectangle 45"/>
          <p:cNvSpPr>
            <a:spLocks noChangeArrowheads="1"/>
          </p:cNvSpPr>
          <p:nvPr/>
        </p:nvSpPr>
        <p:spPr bwMode="auto">
          <a:xfrm>
            <a:off x="3335338" y="5567363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58608" name="Rectangle 48"/>
          <p:cNvSpPr>
            <a:spLocks noChangeArrowheads="1"/>
          </p:cNvSpPr>
          <p:nvPr/>
        </p:nvSpPr>
        <p:spPr bwMode="auto">
          <a:xfrm>
            <a:off x="3335338" y="481965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58611" name="Rectangle 51"/>
          <p:cNvSpPr>
            <a:spLocks noChangeArrowheads="1"/>
          </p:cNvSpPr>
          <p:nvPr/>
        </p:nvSpPr>
        <p:spPr bwMode="auto">
          <a:xfrm>
            <a:off x="3425825" y="407035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58614" name="Rectangle 54"/>
          <p:cNvSpPr>
            <a:spLocks noChangeArrowheads="1"/>
          </p:cNvSpPr>
          <p:nvPr/>
        </p:nvSpPr>
        <p:spPr bwMode="auto">
          <a:xfrm>
            <a:off x="3425825" y="33305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58617" name="Rectangle 57"/>
          <p:cNvSpPr>
            <a:spLocks noChangeArrowheads="1"/>
          </p:cNvSpPr>
          <p:nvPr/>
        </p:nvSpPr>
        <p:spPr bwMode="auto">
          <a:xfrm>
            <a:off x="3425825" y="25812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58620" name="Rectangle 60"/>
          <p:cNvSpPr>
            <a:spLocks noChangeArrowheads="1"/>
          </p:cNvSpPr>
          <p:nvPr/>
        </p:nvSpPr>
        <p:spPr bwMode="auto">
          <a:xfrm>
            <a:off x="3425825" y="18319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58623" name="Rectangle 63"/>
          <p:cNvSpPr>
            <a:spLocks noChangeArrowheads="1"/>
          </p:cNvSpPr>
          <p:nvPr/>
        </p:nvSpPr>
        <p:spPr bwMode="auto">
          <a:xfrm>
            <a:off x="3425825" y="10922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4</a:t>
            </a:r>
            <a:endParaRPr lang="en-US"/>
          </a:p>
        </p:txBody>
      </p:sp>
      <p:graphicFrame>
        <p:nvGraphicFramePr>
          <p:cNvPr id="8258630" name="Object 70"/>
          <p:cNvGraphicFramePr>
            <a:graphicFrameLocks noChangeAspect="1"/>
          </p:cNvGraphicFramePr>
          <p:nvPr/>
        </p:nvGraphicFramePr>
        <p:xfrm>
          <a:off x="5275263" y="369888"/>
          <a:ext cx="272891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634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369888"/>
                        <a:ext cx="2728912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8631" name="Object 71"/>
          <p:cNvGraphicFramePr>
            <a:graphicFrameLocks noChangeAspect="1"/>
          </p:cNvGraphicFramePr>
          <p:nvPr/>
        </p:nvGraphicFramePr>
        <p:xfrm>
          <a:off x="6172200" y="6172200"/>
          <a:ext cx="10080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635" name="Equation" r:id="rId6" imgW="380880" imgH="177480" progId="Equation.DSMT4">
                  <p:embed/>
                </p:oleObj>
              </mc:Choice>
              <mc:Fallback>
                <p:oleObj name="Equation" r:id="rId6" imgW="380880" imgH="17748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6172200"/>
                        <a:ext cx="100806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8632" name="Object 72"/>
          <p:cNvGraphicFramePr>
            <a:graphicFrameLocks noChangeAspect="1"/>
          </p:cNvGraphicFramePr>
          <p:nvPr/>
        </p:nvGraphicFramePr>
        <p:xfrm>
          <a:off x="457200" y="1066800"/>
          <a:ext cx="175418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636" name="Equation" r:id="rId8" imgW="863280" imgH="660240" progId="Equation.DSMT4">
                  <p:embed/>
                </p:oleObj>
              </mc:Choice>
              <mc:Fallback>
                <p:oleObj name="Equation" r:id="rId8" imgW="863280" imgH="66024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1754188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8633" name="Object 73"/>
          <p:cNvGraphicFramePr>
            <a:graphicFrameLocks noChangeAspect="1"/>
          </p:cNvGraphicFramePr>
          <p:nvPr/>
        </p:nvGraphicFramePr>
        <p:xfrm>
          <a:off x="1828800" y="3124200"/>
          <a:ext cx="10382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637" name="Equation" r:id="rId10" imgW="393480" imgH="177480" progId="Equation.DSMT4">
                  <p:embed/>
                </p:oleObj>
              </mc:Choice>
              <mc:Fallback>
                <p:oleObj name="Equation" r:id="rId10" imgW="393480" imgH="177480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03822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8635" name="Text Box 75"/>
          <p:cNvSpPr txBox="1">
            <a:spLocks noChangeArrowheads="1"/>
          </p:cNvSpPr>
          <p:nvPr/>
        </p:nvSpPr>
        <p:spPr bwMode="auto">
          <a:xfrm>
            <a:off x="609600" y="304800"/>
            <a:ext cx="1951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Fixed points</a:t>
            </a:r>
          </a:p>
        </p:txBody>
      </p:sp>
      <p:sp>
        <p:nvSpPr>
          <p:cNvPr id="8258637" name="Text Box 77"/>
          <p:cNvSpPr txBox="1">
            <a:spLocks noChangeArrowheads="1"/>
          </p:cNvSpPr>
          <p:nvPr/>
        </p:nvSpPr>
        <p:spPr bwMode="auto">
          <a:xfrm>
            <a:off x="762000" y="4495800"/>
            <a:ext cx="1133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3333FF"/>
                </a:solidFill>
              </a:rPr>
              <a:t>Stable</a:t>
            </a:r>
          </a:p>
        </p:txBody>
      </p:sp>
      <p:sp>
        <p:nvSpPr>
          <p:cNvPr id="8258638" name="Line 78"/>
          <p:cNvSpPr>
            <a:spLocks noChangeShapeType="1"/>
          </p:cNvSpPr>
          <p:nvPr/>
        </p:nvSpPr>
        <p:spPr bwMode="auto">
          <a:xfrm flipV="1">
            <a:off x="1905000" y="3581400"/>
            <a:ext cx="2971800" cy="12192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8562" name="Rectangle 2"/>
          <p:cNvSpPr>
            <a:spLocks noChangeArrowheads="1"/>
          </p:cNvSpPr>
          <p:nvPr/>
        </p:nvSpPr>
        <p:spPr bwMode="auto">
          <a:xfrm rot="5400000" flipH="1">
            <a:off x="3900488" y="990600"/>
            <a:ext cx="4395787" cy="4868863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63" name="Freeform 3"/>
          <p:cNvSpPr>
            <a:spLocks/>
          </p:cNvSpPr>
          <p:nvPr/>
        </p:nvSpPr>
        <p:spPr bwMode="auto">
          <a:xfrm rot="5400000" flipH="1">
            <a:off x="6097588" y="3187700"/>
            <a:ext cx="1587" cy="4868863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64" name="Freeform 4"/>
          <p:cNvSpPr>
            <a:spLocks/>
          </p:cNvSpPr>
          <p:nvPr/>
        </p:nvSpPr>
        <p:spPr bwMode="auto">
          <a:xfrm rot="5400000" flipH="1">
            <a:off x="6098382" y="2461418"/>
            <a:ext cx="0" cy="4868863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65" name="Freeform 5"/>
          <p:cNvSpPr>
            <a:spLocks/>
          </p:cNvSpPr>
          <p:nvPr/>
        </p:nvSpPr>
        <p:spPr bwMode="auto">
          <a:xfrm rot="5400000" flipH="1">
            <a:off x="6097588" y="1727200"/>
            <a:ext cx="1587" cy="4868863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66" name="Freeform 6"/>
          <p:cNvSpPr>
            <a:spLocks/>
          </p:cNvSpPr>
          <p:nvPr/>
        </p:nvSpPr>
        <p:spPr bwMode="auto">
          <a:xfrm rot="5400000" flipH="1">
            <a:off x="6097588" y="993775"/>
            <a:ext cx="1587" cy="4868863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67" name="Freeform 7"/>
          <p:cNvSpPr>
            <a:spLocks/>
          </p:cNvSpPr>
          <p:nvPr/>
        </p:nvSpPr>
        <p:spPr bwMode="auto">
          <a:xfrm rot="5400000" flipH="1">
            <a:off x="6098382" y="259556"/>
            <a:ext cx="0" cy="4868863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68" name="Freeform 8"/>
          <p:cNvSpPr>
            <a:spLocks/>
          </p:cNvSpPr>
          <p:nvPr/>
        </p:nvSpPr>
        <p:spPr bwMode="auto">
          <a:xfrm rot="5400000" flipH="1">
            <a:off x="6097588" y="-474663"/>
            <a:ext cx="1588" cy="4868863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69" name="Freeform 9"/>
          <p:cNvSpPr>
            <a:spLocks/>
          </p:cNvSpPr>
          <p:nvPr/>
        </p:nvSpPr>
        <p:spPr bwMode="auto">
          <a:xfrm rot="5400000" flipH="1">
            <a:off x="6097588" y="-1208088"/>
            <a:ext cx="1588" cy="4868863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70" name="Freeform 10"/>
          <p:cNvSpPr>
            <a:spLocks/>
          </p:cNvSpPr>
          <p:nvPr/>
        </p:nvSpPr>
        <p:spPr bwMode="auto">
          <a:xfrm rot="5400000" flipH="1">
            <a:off x="1465263" y="3424238"/>
            <a:ext cx="43957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71" name="Freeform 11"/>
          <p:cNvSpPr>
            <a:spLocks/>
          </p:cNvSpPr>
          <p:nvPr/>
        </p:nvSpPr>
        <p:spPr bwMode="auto">
          <a:xfrm rot="5400000" flipH="1">
            <a:off x="2281238" y="3424238"/>
            <a:ext cx="43957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72" name="Freeform 12"/>
          <p:cNvSpPr>
            <a:spLocks/>
          </p:cNvSpPr>
          <p:nvPr/>
        </p:nvSpPr>
        <p:spPr bwMode="auto">
          <a:xfrm rot="5400000" flipH="1">
            <a:off x="3095625" y="3424238"/>
            <a:ext cx="43957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73" name="Freeform 13"/>
          <p:cNvSpPr>
            <a:spLocks/>
          </p:cNvSpPr>
          <p:nvPr/>
        </p:nvSpPr>
        <p:spPr bwMode="auto">
          <a:xfrm rot="5400000" flipH="1">
            <a:off x="3900488" y="3424238"/>
            <a:ext cx="43957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74" name="Freeform 14"/>
          <p:cNvSpPr>
            <a:spLocks/>
          </p:cNvSpPr>
          <p:nvPr/>
        </p:nvSpPr>
        <p:spPr bwMode="auto">
          <a:xfrm rot="5400000" flipH="1">
            <a:off x="4714875" y="3424238"/>
            <a:ext cx="43957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75" name="Freeform 15"/>
          <p:cNvSpPr>
            <a:spLocks/>
          </p:cNvSpPr>
          <p:nvPr/>
        </p:nvSpPr>
        <p:spPr bwMode="auto">
          <a:xfrm rot="5400000" flipH="1">
            <a:off x="5527675" y="3424238"/>
            <a:ext cx="43957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76" name="Freeform 16"/>
          <p:cNvSpPr>
            <a:spLocks/>
          </p:cNvSpPr>
          <p:nvPr/>
        </p:nvSpPr>
        <p:spPr bwMode="auto">
          <a:xfrm rot="5400000" flipH="1">
            <a:off x="6334125" y="3424238"/>
            <a:ext cx="43957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77" name="Line 17"/>
          <p:cNvSpPr>
            <a:spLocks noChangeShapeType="1"/>
          </p:cNvSpPr>
          <p:nvPr/>
        </p:nvSpPr>
        <p:spPr bwMode="auto">
          <a:xfrm rot="5400000" flipH="1">
            <a:off x="6334125" y="3424238"/>
            <a:ext cx="43957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78" name="Freeform 18"/>
          <p:cNvSpPr>
            <a:spLocks/>
          </p:cNvSpPr>
          <p:nvPr/>
        </p:nvSpPr>
        <p:spPr bwMode="auto">
          <a:xfrm rot="5400000" flipH="1">
            <a:off x="3900488" y="990600"/>
            <a:ext cx="4395787" cy="4868863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599" y="544"/>
              </a:cxn>
              <a:cxn ang="0">
                <a:pos x="599" y="0"/>
              </a:cxn>
            </a:cxnLst>
            <a:rect l="0" t="0" r="r" b="b"/>
            <a:pathLst>
              <a:path w="599" h="544">
                <a:moveTo>
                  <a:pt x="0" y="544"/>
                </a:moveTo>
                <a:lnTo>
                  <a:pt x="599" y="544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79" name="Line 19"/>
          <p:cNvSpPr>
            <a:spLocks noChangeShapeType="1"/>
          </p:cNvSpPr>
          <p:nvPr/>
        </p:nvSpPr>
        <p:spPr bwMode="auto">
          <a:xfrm rot="5400000" flipH="1" flipV="1">
            <a:off x="6097588" y="3187700"/>
            <a:ext cx="1587" cy="4868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80" name="Line 20"/>
          <p:cNvSpPr>
            <a:spLocks noChangeShapeType="1"/>
          </p:cNvSpPr>
          <p:nvPr/>
        </p:nvSpPr>
        <p:spPr bwMode="auto">
          <a:xfrm rot="5400000" flipH="1">
            <a:off x="1465263" y="3424238"/>
            <a:ext cx="43957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81" name="Line 21"/>
          <p:cNvSpPr>
            <a:spLocks noChangeShapeType="1"/>
          </p:cNvSpPr>
          <p:nvPr/>
        </p:nvSpPr>
        <p:spPr bwMode="auto">
          <a:xfrm rot="5400000" flipH="1" flipV="1">
            <a:off x="6097588" y="3187700"/>
            <a:ext cx="1587" cy="4868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82" name="Line 22"/>
          <p:cNvSpPr>
            <a:spLocks noChangeShapeType="1"/>
          </p:cNvSpPr>
          <p:nvPr/>
        </p:nvSpPr>
        <p:spPr bwMode="auto">
          <a:xfrm rot="5400000" flipH="1" flipV="1">
            <a:off x="3691732" y="5595144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83" name="Line 23"/>
          <p:cNvSpPr>
            <a:spLocks noChangeShapeType="1"/>
          </p:cNvSpPr>
          <p:nvPr/>
        </p:nvSpPr>
        <p:spPr bwMode="auto">
          <a:xfrm rot="5400000" flipH="1">
            <a:off x="8511381" y="5599907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85" name="Line 25"/>
          <p:cNvSpPr>
            <a:spLocks noChangeShapeType="1"/>
          </p:cNvSpPr>
          <p:nvPr/>
        </p:nvSpPr>
        <p:spPr bwMode="auto">
          <a:xfrm rot="5400000" flipH="1" flipV="1">
            <a:off x="3692526" y="4868862"/>
            <a:ext cx="0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86" name="Line 26"/>
          <p:cNvSpPr>
            <a:spLocks noChangeShapeType="1"/>
          </p:cNvSpPr>
          <p:nvPr/>
        </p:nvSpPr>
        <p:spPr bwMode="auto">
          <a:xfrm rot="5400000" flipH="1">
            <a:off x="8512175" y="4873625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88" name="Line 28"/>
          <p:cNvSpPr>
            <a:spLocks noChangeShapeType="1"/>
          </p:cNvSpPr>
          <p:nvPr/>
        </p:nvSpPr>
        <p:spPr bwMode="auto">
          <a:xfrm rot="5400000" flipH="1" flipV="1">
            <a:off x="3691732" y="4134644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89" name="Line 29"/>
          <p:cNvSpPr>
            <a:spLocks noChangeShapeType="1"/>
          </p:cNvSpPr>
          <p:nvPr/>
        </p:nvSpPr>
        <p:spPr bwMode="auto">
          <a:xfrm rot="5400000" flipH="1">
            <a:off x="8511381" y="4139407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91" name="Line 31"/>
          <p:cNvSpPr>
            <a:spLocks noChangeShapeType="1"/>
          </p:cNvSpPr>
          <p:nvPr/>
        </p:nvSpPr>
        <p:spPr bwMode="auto">
          <a:xfrm rot="5400000" flipH="1" flipV="1">
            <a:off x="3691732" y="3401219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92" name="Line 32"/>
          <p:cNvSpPr>
            <a:spLocks noChangeShapeType="1"/>
          </p:cNvSpPr>
          <p:nvPr/>
        </p:nvSpPr>
        <p:spPr bwMode="auto">
          <a:xfrm rot="5400000" flipH="1">
            <a:off x="8511381" y="3405982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94" name="Line 34"/>
          <p:cNvSpPr>
            <a:spLocks noChangeShapeType="1"/>
          </p:cNvSpPr>
          <p:nvPr/>
        </p:nvSpPr>
        <p:spPr bwMode="auto">
          <a:xfrm rot="5400000" flipH="1" flipV="1">
            <a:off x="3692526" y="2667000"/>
            <a:ext cx="0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95" name="Line 35"/>
          <p:cNvSpPr>
            <a:spLocks noChangeShapeType="1"/>
          </p:cNvSpPr>
          <p:nvPr/>
        </p:nvSpPr>
        <p:spPr bwMode="auto">
          <a:xfrm rot="5400000" flipH="1">
            <a:off x="8512175" y="2671763"/>
            <a:ext cx="0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97" name="Line 37"/>
          <p:cNvSpPr>
            <a:spLocks noChangeShapeType="1"/>
          </p:cNvSpPr>
          <p:nvPr/>
        </p:nvSpPr>
        <p:spPr bwMode="auto">
          <a:xfrm rot="5400000" flipH="1" flipV="1">
            <a:off x="3691732" y="1932781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598" name="Line 38"/>
          <p:cNvSpPr>
            <a:spLocks noChangeShapeType="1"/>
          </p:cNvSpPr>
          <p:nvPr/>
        </p:nvSpPr>
        <p:spPr bwMode="auto">
          <a:xfrm rot="5400000" flipH="1">
            <a:off x="8511381" y="1937544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00" name="Line 40"/>
          <p:cNvSpPr>
            <a:spLocks noChangeShapeType="1"/>
          </p:cNvSpPr>
          <p:nvPr/>
        </p:nvSpPr>
        <p:spPr bwMode="auto">
          <a:xfrm rot="5400000" flipH="1" flipV="1">
            <a:off x="3691732" y="1199356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01" name="Line 41"/>
          <p:cNvSpPr>
            <a:spLocks noChangeShapeType="1"/>
          </p:cNvSpPr>
          <p:nvPr/>
        </p:nvSpPr>
        <p:spPr bwMode="auto">
          <a:xfrm rot="5400000" flipH="1">
            <a:off x="8511381" y="1204119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03" name="Line 43"/>
          <p:cNvSpPr>
            <a:spLocks noChangeShapeType="1"/>
          </p:cNvSpPr>
          <p:nvPr/>
        </p:nvSpPr>
        <p:spPr bwMode="auto">
          <a:xfrm rot="5400000" flipH="1">
            <a:off x="3645694" y="5604669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04" name="Line 44"/>
          <p:cNvSpPr>
            <a:spLocks noChangeShapeType="1"/>
          </p:cNvSpPr>
          <p:nvPr/>
        </p:nvSpPr>
        <p:spPr bwMode="auto">
          <a:xfrm rot="5400000">
            <a:off x="3640932" y="1248569"/>
            <a:ext cx="44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06" name="Line 46"/>
          <p:cNvSpPr>
            <a:spLocks noChangeShapeType="1"/>
          </p:cNvSpPr>
          <p:nvPr/>
        </p:nvSpPr>
        <p:spPr bwMode="auto">
          <a:xfrm rot="5400000" flipH="1">
            <a:off x="4461669" y="5604669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07" name="Line 47"/>
          <p:cNvSpPr>
            <a:spLocks noChangeShapeType="1"/>
          </p:cNvSpPr>
          <p:nvPr/>
        </p:nvSpPr>
        <p:spPr bwMode="auto">
          <a:xfrm rot="5400000">
            <a:off x="4456907" y="1248569"/>
            <a:ext cx="44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09" name="Line 49"/>
          <p:cNvSpPr>
            <a:spLocks noChangeShapeType="1"/>
          </p:cNvSpPr>
          <p:nvPr/>
        </p:nvSpPr>
        <p:spPr bwMode="auto">
          <a:xfrm rot="5400000" flipH="1">
            <a:off x="5276056" y="5604669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10" name="Line 50"/>
          <p:cNvSpPr>
            <a:spLocks noChangeShapeType="1"/>
          </p:cNvSpPr>
          <p:nvPr/>
        </p:nvSpPr>
        <p:spPr bwMode="auto">
          <a:xfrm rot="5400000">
            <a:off x="5271294" y="1248569"/>
            <a:ext cx="44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12" name="Line 52"/>
          <p:cNvSpPr>
            <a:spLocks noChangeShapeType="1"/>
          </p:cNvSpPr>
          <p:nvPr/>
        </p:nvSpPr>
        <p:spPr bwMode="auto">
          <a:xfrm rot="5400000" flipH="1">
            <a:off x="6080919" y="5604669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13" name="Line 53"/>
          <p:cNvSpPr>
            <a:spLocks noChangeShapeType="1"/>
          </p:cNvSpPr>
          <p:nvPr/>
        </p:nvSpPr>
        <p:spPr bwMode="auto">
          <a:xfrm rot="5400000">
            <a:off x="6076157" y="1248569"/>
            <a:ext cx="44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15" name="Line 55"/>
          <p:cNvSpPr>
            <a:spLocks noChangeShapeType="1"/>
          </p:cNvSpPr>
          <p:nvPr/>
        </p:nvSpPr>
        <p:spPr bwMode="auto">
          <a:xfrm rot="5400000" flipH="1">
            <a:off x="6895306" y="5604669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16" name="Line 56"/>
          <p:cNvSpPr>
            <a:spLocks noChangeShapeType="1"/>
          </p:cNvSpPr>
          <p:nvPr/>
        </p:nvSpPr>
        <p:spPr bwMode="auto">
          <a:xfrm rot="5400000">
            <a:off x="6890544" y="1248569"/>
            <a:ext cx="44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18" name="Line 58"/>
          <p:cNvSpPr>
            <a:spLocks noChangeShapeType="1"/>
          </p:cNvSpPr>
          <p:nvPr/>
        </p:nvSpPr>
        <p:spPr bwMode="auto">
          <a:xfrm rot="5400000" flipH="1">
            <a:off x="7708106" y="5604669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19" name="Line 59"/>
          <p:cNvSpPr>
            <a:spLocks noChangeShapeType="1"/>
          </p:cNvSpPr>
          <p:nvPr/>
        </p:nvSpPr>
        <p:spPr bwMode="auto">
          <a:xfrm rot="5400000">
            <a:off x="7703344" y="1248569"/>
            <a:ext cx="44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21" name="Line 61"/>
          <p:cNvSpPr>
            <a:spLocks noChangeShapeType="1"/>
          </p:cNvSpPr>
          <p:nvPr/>
        </p:nvSpPr>
        <p:spPr bwMode="auto">
          <a:xfrm rot="5400000" flipH="1">
            <a:off x="8514556" y="5604669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22" name="Line 62"/>
          <p:cNvSpPr>
            <a:spLocks noChangeShapeType="1"/>
          </p:cNvSpPr>
          <p:nvPr/>
        </p:nvSpPr>
        <p:spPr bwMode="auto">
          <a:xfrm rot="5400000">
            <a:off x="8509794" y="1248569"/>
            <a:ext cx="44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24" name="Line 64"/>
          <p:cNvSpPr>
            <a:spLocks noChangeShapeType="1"/>
          </p:cNvSpPr>
          <p:nvPr/>
        </p:nvSpPr>
        <p:spPr bwMode="auto">
          <a:xfrm rot="5400000" flipH="1">
            <a:off x="6334125" y="3424238"/>
            <a:ext cx="43957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25" name="Freeform 65"/>
          <p:cNvSpPr>
            <a:spLocks/>
          </p:cNvSpPr>
          <p:nvPr/>
        </p:nvSpPr>
        <p:spPr bwMode="auto">
          <a:xfrm rot="5400000" flipH="1">
            <a:off x="3900488" y="990600"/>
            <a:ext cx="4395787" cy="4868863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599" y="544"/>
              </a:cxn>
              <a:cxn ang="0">
                <a:pos x="599" y="0"/>
              </a:cxn>
            </a:cxnLst>
            <a:rect l="0" t="0" r="r" b="b"/>
            <a:pathLst>
              <a:path w="599" h="544">
                <a:moveTo>
                  <a:pt x="0" y="544"/>
                </a:moveTo>
                <a:lnTo>
                  <a:pt x="599" y="544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26" name="Line 66"/>
          <p:cNvSpPr>
            <a:spLocks noChangeShapeType="1"/>
          </p:cNvSpPr>
          <p:nvPr/>
        </p:nvSpPr>
        <p:spPr bwMode="auto">
          <a:xfrm rot="5400000" flipH="1" flipV="1">
            <a:off x="6097588" y="3187700"/>
            <a:ext cx="1587" cy="4868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27" name="Freeform 67"/>
          <p:cNvSpPr>
            <a:spLocks/>
          </p:cNvSpPr>
          <p:nvPr/>
        </p:nvSpPr>
        <p:spPr bwMode="auto">
          <a:xfrm rot="5400000" flipH="1">
            <a:off x="5653881" y="2742407"/>
            <a:ext cx="2744787" cy="3016250"/>
          </a:xfrm>
          <a:custGeom>
            <a:avLst/>
            <a:gdLst/>
            <a:ahLst/>
            <a:cxnLst>
              <a:cxn ang="0">
                <a:pos x="0" y="1747"/>
              </a:cxn>
              <a:cxn ang="0">
                <a:pos x="772" y="1690"/>
              </a:cxn>
              <a:cxn ang="0">
                <a:pos x="1202" y="1596"/>
              </a:cxn>
              <a:cxn ang="0">
                <a:pos x="1420" y="1503"/>
              </a:cxn>
              <a:cxn ang="0">
                <a:pos x="1549" y="1410"/>
              </a:cxn>
              <a:cxn ang="0">
                <a:pos x="1638" y="1311"/>
              </a:cxn>
              <a:cxn ang="0">
                <a:pos x="1741" y="1125"/>
              </a:cxn>
              <a:cxn ang="0">
                <a:pos x="1809" y="938"/>
              </a:cxn>
              <a:cxn ang="0">
                <a:pos x="1881" y="560"/>
              </a:cxn>
              <a:cxn ang="0">
                <a:pos x="1938" y="0"/>
              </a:cxn>
            </a:cxnLst>
            <a:rect l="0" t="0" r="r" b="b"/>
            <a:pathLst>
              <a:path w="1938" h="1747">
                <a:moveTo>
                  <a:pt x="0" y="1747"/>
                </a:moveTo>
                <a:cubicBezTo>
                  <a:pt x="129" y="1738"/>
                  <a:pt x="572" y="1715"/>
                  <a:pt x="772" y="1690"/>
                </a:cubicBezTo>
                <a:cubicBezTo>
                  <a:pt x="972" y="1665"/>
                  <a:pt x="1094" y="1627"/>
                  <a:pt x="1202" y="1596"/>
                </a:cubicBezTo>
                <a:cubicBezTo>
                  <a:pt x="1310" y="1565"/>
                  <a:pt x="1420" y="1503"/>
                  <a:pt x="1420" y="1503"/>
                </a:cubicBezTo>
                <a:cubicBezTo>
                  <a:pt x="1420" y="1503"/>
                  <a:pt x="1513" y="1442"/>
                  <a:pt x="1549" y="1410"/>
                </a:cubicBezTo>
                <a:cubicBezTo>
                  <a:pt x="1585" y="1378"/>
                  <a:pt x="1606" y="1358"/>
                  <a:pt x="1638" y="1311"/>
                </a:cubicBezTo>
                <a:cubicBezTo>
                  <a:pt x="1670" y="1264"/>
                  <a:pt x="1713" y="1187"/>
                  <a:pt x="1741" y="1125"/>
                </a:cubicBezTo>
                <a:cubicBezTo>
                  <a:pt x="1769" y="1063"/>
                  <a:pt x="1786" y="1032"/>
                  <a:pt x="1809" y="938"/>
                </a:cubicBezTo>
                <a:cubicBezTo>
                  <a:pt x="1832" y="844"/>
                  <a:pt x="1860" y="716"/>
                  <a:pt x="1881" y="560"/>
                </a:cubicBezTo>
                <a:cubicBezTo>
                  <a:pt x="1902" y="404"/>
                  <a:pt x="1929" y="93"/>
                  <a:pt x="1938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28" name="Freeform 68"/>
          <p:cNvSpPr>
            <a:spLocks/>
          </p:cNvSpPr>
          <p:nvPr/>
        </p:nvSpPr>
        <p:spPr bwMode="auto">
          <a:xfrm rot="5400000" flipH="1">
            <a:off x="3706812" y="1168401"/>
            <a:ext cx="1116013" cy="1217612"/>
          </a:xfrm>
          <a:custGeom>
            <a:avLst/>
            <a:gdLst/>
            <a:ahLst/>
            <a:cxnLst>
              <a:cxn ang="0">
                <a:pos x="788" y="0"/>
              </a:cxn>
              <a:cxn ang="0">
                <a:pos x="606" y="41"/>
              </a:cxn>
              <a:cxn ang="0">
                <a:pos x="394" y="135"/>
              </a:cxn>
              <a:cxn ang="0">
                <a:pos x="264" y="228"/>
              </a:cxn>
              <a:cxn ang="0">
                <a:pos x="176" y="321"/>
              </a:cxn>
              <a:cxn ang="0">
                <a:pos x="114" y="415"/>
              </a:cxn>
              <a:cxn ang="0">
                <a:pos x="67" y="508"/>
              </a:cxn>
              <a:cxn ang="0">
                <a:pos x="31" y="601"/>
              </a:cxn>
              <a:cxn ang="0">
                <a:pos x="5" y="700"/>
              </a:cxn>
              <a:cxn ang="0">
                <a:pos x="0" y="705"/>
              </a:cxn>
            </a:cxnLst>
            <a:rect l="0" t="0" r="r" b="b"/>
            <a:pathLst>
              <a:path w="788" h="705">
                <a:moveTo>
                  <a:pt x="788" y="0"/>
                </a:moveTo>
                <a:lnTo>
                  <a:pt x="606" y="41"/>
                </a:lnTo>
                <a:lnTo>
                  <a:pt x="394" y="135"/>
                </a:lnTo>
                <a:lnTo>
                  <a:pt x="264" y="228"/>
                </a:lnTo>
                <a:lnTo>
                  <a:pt x="176" y="321"/>
                </a:lnTo>
                <a:lnTo>
                  <a:pt x="114" y="415"/>
                </a:lnTo>
                <a:lnTo>
                  <a:pt x="67" y="508"/>
                </a:lnTo>
                <a:lnTo>
                  <a:pt x="31" y="601"/>
                </a:lnTo>
                <a:lnTo>
                  <a:pt x="5" y="700"/>
                </a:lnTo>
                <a:lnTo>
                  <a:pt x="0" y="705"/>
                </a:lnTo>
              </a:path>
            </a:pathLst>
          </a:custGeom>
          <a:noFill/>
          <a:ln w="381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29" name="Line 69"/>
          <p:cNvSpPr>
            <a:spLocks noChangeShapeType="1"/>
          </p:cNvSpPr>
          <p:nvPr/>
        </p:nvSpPr>
        <p:spPr bwMode="auto">
          <a:xfrm rot="5400000" flipH="1">
            <a:off x="5284788" y="2601913"/>
            <a:ext cx="0" cy="165735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8634" name="Text Box 74"/>
          <p:cNvSpPr txBox="1">
            <a:spLocks noChangeArrowheads="1"/>
          </p:cNvSpPr>
          <p:nvPr/>
        </p:nvSpPr>
        <p:spPr bwMode="auto">
          <a:xfrm flipH="1">
            <a:off x="5791200" y="4800600"/>
            <a:ext cx="1528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Unstable</a:t>
            </a:r>
          </a:p>
        </p:txBody>
      </p:sp>
      <p:sp>
        <p:nvSpPr>
          <p:cNvPr id="8258636" name="Freeform 76"/>
          <p:cNvSpPr>
            <a:spLocks/>
          </p:cNvSpPr>
          <p:nvPr/>
        </p:nvSpPr>
        <p:spPr bwMode="auto">
          <a:xfrm rot="5400000" flipH="1">
            <a:off x="6722269" y="2305844"/>
            <a:ext cx="500063" cy="1736725"/>
          </a:xfrm>
          <a:custGeom>
            <a:avLst/>
            <a:gdLst/>
            <a:ahLst/>
            <a:cxnLst>
              <a:cxn ang="0">
                <a:pos x="0" y="1006"/>
              </a:cxn>
              <a:cxn ang="0">
                <a:pos x="89" y="907"/>
              </a:cxn>
              <a:cxn ang="0">
                <a:pos x="192" y="721"/>
              </a:cxn>
              <a:cxn ang="0">
                <a:pos x="260" y="534"/>
              </a:cxn>
              <a:cxn ang="0">
                <a:pos x="332" y="156"/>
              </a:cxn>
              <a:cxn ang="0">
                <a:pos x="340" y="61"/>
              </a:cxn>
            </a:cxnLst>
            <a:rect l="0" t="0" r="r" b="b"/>
            <a:pathLst>
              <a:path w="353" h="1006">
                <a:moveTo>
                  <a:pt x="0" y="1006"/>
                </a:moveTo>
                <a:cubicBezTo>
                  <a:pt x="15" y="990"/>
                  <a:pt x="57" y="954"/>
                  <a:pt x="89" y="907"/>
                </a:cubicBezTo>
                <a:cubicBezTo>
                  <a:pt x="121" y="860"/>
                  <a:pt x="164" y="783"/>
                  <a:pt x="192" y="721"/>
                </a:cubicBezTo>
                <a:cubicBezTo>
                  <a:pt x="220" y="659"/>
                  <a:pt x="237" y="628"/>
                  <a:pt x="260" y="534"/>
                </a:cubicBezTo>
                <a:cubicBezTo>
                  <a:pt x="283" y="440"/>
                  <a:pt x="311" y="312"/>
                  <a:pt x="332" y="156"/>
                </a:cubicBezTo>
                <a:cubicBezTo>
                  <a:pt x="353" y="0"/>
                  <a:pt x="331" y="154"/>
                  <a:pt x="340" y="61"/>
                </a:cubicBezTo>
              </a:path>
            </a:pathLst>
          </a:custGeom>
          <a:noFill/>
          <a:ln w="76200" cap="flat" cmpd="sng">
            <a:solidFill>
              <a:srgbClr val="CC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8639" name="Text Box 79"/>
          <p:cNvSpPr txBox="1">
            <a:spLocks noChangeArrowheads="1"/>
          </p:cNvSpPr>
          <p:nvPr/>
        </p:nvSpPr>
        <p:spPr bwMode="auto">
          <a:xfrm flipH="1">
            <a:off x="7315200" y="1828800"/>
            <a:ext cx="1133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CC00CC"/>
                </a:solidFill>
              </a:rPr>
              <a:t>Stable</a:t>
            </a:r>
          </a:p>
        </p:txBody>
      </p:sp>
      <p:sp>
        <p:nvSpPr>
          <p:cNvPr id="8258640" name="Line 80"/>
          <p:cNvSpPr>
            <a:spLocks noChangeShapeType="1"/>
          </p:cNvSpPr>
          <p:nvPr/>
        </p:nvSpPr>
        <p:spPr bwMode="auto">
          <a:xfrm rot="5400000">
            <a:off x="7239794" y="2291556"/>
            <a:ext cx="476250" cy="661988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9586" name="Group 2"/>
          <p:cNvGrpSpPr>
            <a:grpSpLocks/>
          </p:cNvGrpSpPr>
          <p:nvPr/>
        </p:nvGrpSpPr>
        <p:grpSpPr bwMode="auto">
          <a:xfrm rot="16200000">
            <a:off x="-1095375" y="1095375"/>
            <a:ext cx="5257800" cy="3067050"/>
            <a:chOff x="0" y="0"/>
            <a:chExt cx="3312" cy="1932"/>
          </a:xfrm>
        </p:grpSpPr>
        <p:pic>
          <p:nvPicPr>
            <p:cNvPr id="8259587" name="Picture 3" descr="FRACT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BE"/>
                </a:clrFrom>
                <a:clrTo>
                  <a:srgbClr val="0000BE">
                    <a:alpha val="0"/>
                  </a:srgbClr>
                </a:clrTo>
              </a:clrChange>
            </a:blip>
            <a:srcRect l="8386" r="8893"/>
            <a:stretch>
              <a:fillRect/>
            </a:stretch>
          </p:blipFill>
          <p:spPr bwMode="auto">
            <a:xfrm>
              <a:off x="0" y="0"/>
              <a:ext cx="3312" cy="19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8259588" name="Line 4"/>
            <p:cNvSpPr>
              <a:spLocks noChangeShapeType="1"/>
            </p:cNvSpPr>
            <p:nvPr/>
          </p:nvSpPr>
          <p:spPr bwMode="auto">
            <a:xfrm>
              <a:off x="678" y="960"/>
              <a:ext cx="972" cy="0"/>
            </a:xfrm>
            <a:prstGeom prst="line">
              <a:avLst/>
            </a:prstGeom>
            <a:noFill/>
            <a:ln w="76200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59589" name="Line 5"/>
            <p:cNvSpPr>
              <a:spLocks noChangeShapeType="1"/>
            </p:cNvSpPr>
            <p:nvPr/>
          </p:nvSpPr>
          <p:spPr bwMode="auto">
            <a:xfrm>
              <a:off x="1668" y="960"/>
              <a:ext cx="972" cy="0"/>
            </a:xfrm>
            <a:prstGeom prst="line">
              <a:avLst/>
            </a:prstGeom>
            <a:noFill/>
            <a:ln w="76200">
              <a:solidFill>
                <a:srgbClr val="CC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59590" name="Rectangle 6"/>
          <p:cNvSpPr>
            <a:spLocks noChangeArrowheads="1"/>
          </p:cNvSpPr>
          <p:nvPr/>
        </p:nvSpPr>
        <p:spPr bwMode="auto">
          <a:xfrm>
            <a:off x="3608388" y="1239838"/>
            <a:ext cx="4927600" cy="44767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591" name="Freeform 7"/>
          <p:cNvSpPr>
            <a:spLocks/>
          </p:cNvSpPr>
          <p:nvPr/>
        </p:nvSpPr>
        <p:spPr bwMode="auto">
          <a:xfrm>
            <a:off x="3608388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592" name="Freeform 8"/>
          <p:cNvSpPr>
            <a:spLocks/>
          </p:cNvSpPr>
          <p:nvPr/>
        </p:nvSpPr>
        <p:spPr bwMode="auto">
          <a:xfrm>
            <a:off x="4422775" y="1239838"/>
            <a:ext cx="1588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593" name="Freeform 9"/>
          <p:cNvSpPr>
            <a:spLocks/>
          </p:cNvSpPr>
          <p:nvPr/>
        </p:nvSpPr>
        <p:spPr bwMode="auto">
          <a:xfrm>
            <a:off x="5245100" y="1239838"/>
            <a:ext cx="1588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594" name="Freeform 10"/>
          <p:cNvSpPr>
            <a:spLocks/>
          </p:cNvSpPr>
          <p:nvPr/>
        </p:nvSpPr>
        <p:spPr bwMode="auto">
          <a:xfrm>
            <a:off x="6067425" y="1239838"/>
            <a:ext cx="1588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595" name="Freeform 11"/>
          <p:cNvSpPr>
            <a:spLocks/>
          </p:cNvSpPr>
          <p:nvPr/>
        </p:nvSpPr>
        <p:spPr bwMode="auto">
          <a:xfrm>
            <a:off x="6891338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596" name="Freeform 12"/>
          <p:cNvSpPr>
            <a:spLocks/>
          </p:cNvSpPr>
          <p:nvPr/>
        </p:nvSpPr>
        <p:spPr bwMode="auto">
          <a:xfrm>
            <a:off x="7713663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597" name="Freeform 13"/>
          <p:cNvSpPr>
            <a:spLocks/>
          </p:cNvSpPr>
          <p:nvPr/>
        </p:nvSpPr>
        <p:spPr bwMode="auto">
          <a:xfrm>
            <a:off x="8535988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598" name="Freeform 14"/>
          <p:cNvSpPr>
            <a:spLocks/>
          </p:cNvSpPr>
          <p:nvPr/>
        </p:nvSpPr>
        <p:spPr bwMode="auto">
          <a:xfrm>
            <a:off x="3608388" y="571658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599" name="Freeform 15"/>
          <p:cNvSpPr>
            <a:spLocks/>
          </p:cNvSpPr>
          <p:nvPr/>
        </p:nvSpPr>
        <p:spPr bwMode="auto">
          <a:xfrm>
            <a:off x="3608388" y="496728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00" name="Freeform 16"/>
          <p:cNvSpPr>
            <a:spLocks/>
          </p:cNvSpPr>
          <p:nvPr/>
        </p:nvSpPr>
        <p:spPr bwMode="auto">
          <a:xfrm>
            <a:off x="3608388" y="421798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01" name="Freeform 17"/>
          <p:cNvSpPr>
            <a:spLocks/>
          </p:cNvSpPr>
          <p:nvPr/>
        </p:nvSpPr>
        <p:spPr bwMode="auto">
          <a:xfrm>
            <a:off x="3608388" y="3478213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02" name="Freeform 18"/>
          <p:cNvSpPr>
            <a:spLocks/>
          </p:cNvSpPr>
          <p:nvPr/>
        </p:nvSpPr>
        <p:spPr bwMode="auto">
          <a:xfrm>
            <a:off x="3608388" y="2728913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03" name="Freeform 19"/>
          <p:cNvSpPr>
            <a:spLocks/>
          </p:cNvSpPr>
          <p:nvPr/>
        </p:nvSpPr>
        <p:spPr bwMode="auto">
          <a:xfrm>
            <a:off x="3608388" y="1981200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04" name="Freeform 20"/>
          <p:cNvSpPr>
            <a:spLocks/>
          </p:cNvSpPr>
          <p:nvPr/>
        </p:nvSpPr>
        <p:spPr bwMode="auto">
          <a:xfrm>
            <a:off x="3608388" y="123983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05" name="Line 21"/>
          <p:cNvSpPr>
            <a:spLocks noChangeShapeType="1"/>
          </p:cNvSpPr>
          <p:nvPr/>
        </p:nvSpPr>
        <p:spPr bwMode="auto">
          <a:xfrm>
            <a:off x="3608388" y="123983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06" name="Freeform 22"/>
          <p:cNvSpPr>
            <a:spLocks/>
          </p:cNvSpPr>
          <p:nvPr/>
        </p:nvSpPr>
        <p:spPr bwMode="auto">
          <a:xfrm>
            <a:off x="3608388" y="1239838"/>
            <a:ext cx="4927600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599" y="544"/>
              </a:cxn>
              <a:cxn ang="0">
                <a:pos x="599" y="0"/>
              </a:cxn>
            </a:cxnLst>
            <a:rect l="0" t="0" r="r" b="b"/>
            <a:pathLst>
              <a:path w="599" h="544">
                <a:moveTo>
                  <a:pt x="0" y="544"/>
                </a:moveTo>
                <a:lnTo>
                  <a:pt x="599" y="544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07" name="Line 23"/>
          <p:cNvSpPr>
            <a:spLocks noChangeShapeType="1"/>
          </p:cNvSpPr>
          <p:nvPr/>
        </p:nvSpPr>
        <p:spPr bwMode="auto">
          <a:xfrm flipV="1">
            <a:off x="3608388" y="1239838"/>
            <a:ext cx="1587" cy="447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08" name="Line 24"/>
          <p:cNvSpPr>
            <a:spLocks noChangeShapeType="1"/>
          </p:cNvSpPr>
          <p:nvPr/>
        </p:nvSpPr>
        <p:spPr bwMode="auto">
          <a:xfrm>
            <a:off x="3608388" y="571658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09" name="Line 25"/>
          <p:cNvSpPr>
            <a:spLocks noChangeShapeType="1"/>
          </p:cNvSpPr>
          <p:nvPr/>
        </p:nvSpPr>
        <p:spPr bwMode="auto">
          <a:xfrm flipV="1">
            <a:off x="3608388" y="1239838"/>
            <a:ext cx="1587" cy="447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10" name="Line 26"/>
          <p:cNvSpPr>
            <a:spLocks noChangeShapeType="1"/>
          </p:cNvSpPr>
          <p:nvPr/>
        </p:nvSpPr>
        <p:spPr bwMode="auto">
          <a:xfrm flipV="1">
            <a:off x="3608388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11" name="Line 27"/>
          <p:cNvSpPr>
            <a:spLocks noChangeShapeType="1"/>
          </p:cNvSpPr>
          <p:nvPr/>
        </p:nvSpPr>
        <p:spPr bwMode="auto">
          <a:xfrm>
            <a:off x="3608388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12" name="Rectangle 28"/>
          <p:cNvSpPr>
            <a:spLocks noChangeArrowheads="1"/>
          </p:cNvSpPr>
          <p:nvPr/>
        </p:nvSpPr>
        <p:spPr bwMode="auto">
          <a:xfrm>
            <a:off x="3451225" y="574040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-3</a:t>
            </a:r>
            <a:endParaRPr lang="en-US"/>
          </a:p>
        </p:txBody>
      </p:sp>
      <p:sp>
        <p:nvSpPr>
          <p:cNvPr id="8259613" name="Line 29"/>
          <p:cNvSpPr>
            <a:spLocks noChangeShapeType="1"/>
          </p:cNvSpPr>
          <p:nvPr/>
        </p:nvSpPr>
        <p:spPr bwMode="auto">
          <a:xfrm flipV="1">
            <a:off x="4422775" y="566737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14" name="Line 30"/>
          <p:cNvSpPr>
            <a:spLocks noChangeShapeType="1"/>
          </p:cNvSpPr>
          <p:nvPr/>
        </p:nvSpPr>
        <p:spPr bwMode="auto">
          <a:xfrm>
            <a:off x="4422775" y="12398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15" name="Rectangle 31"/>
          <p:cNvSpPr>
            <a:spLocks noChangeArrowheads="1"/>
          </p:cNvSpPr>
          <p:nvPr/>
        </p:nvSpPr>
        <p:spPr bwMode="auto">
          <a:xfrm>
            <a:off x="4265613" y="574040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59616" name="Line 32"/>
          <p:cNvSpPr>
            <a:spLocks noChangeShapeType="1"/>
          </p:cNvSpPr>
          <p:nvPr/>
        </p:nvSpPr>
        <p:spPr bwMode="auto">
          <a:xfrm flipV="1">
            <a:off x="5245100" y="566737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17" name="Line 33"/>
          <p:cNvSpPr>
            <a:spLocks noChangeShapeType="1"/>
          </p:cNvSpPr>
          <p:nvPr/>
        </p:nvSpPr>
        <p:spPr bwMode="auto">
          <a:xfrm>
            <a:off x="5245100" y="12398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18" name="Rectangle 34"/>
          <p:cNvSpPr>
            <a:spLocks noChangeArrowheads="1"/>
          </p:cNvSpPr>
          <p:nvPr/>
        </p:nvSpPr>
        <p:spPr bwMode="auto">
          <a:xfrm>
            <a:off x="5089525" y="574040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59619" name="Line 35"/>
          <p:cNvSpPr>
            <a:spLocks noChangeShapeType="1"/>
          </p:cNvSpPr>
          <p:nvPr/>
        </p:nvSpPr>
        <p:spPr bwMode="auto">
          <a:xfrm flipV="1">
            <a:off x="6067425" y="566737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20" name="Line 36"/>
          <p:cNvSpPr>
            <a:spLocks noChangeShapeType="1"/>
          </p:cNvSpPr>
          <p:nvPr/>
        </p:nvSpPr>
        <p:spPr bwMode="auto">
          <a:xfrm>
            <a:off x="6067425" y="12398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21" name="Rectangle 37"/>
          <p:cNvSpPr>
            <a:spLocks noChangeArrowheads="1"/>
          </p:cNvSpPr>
          <p:nvPr/>
        </p:nvSpPr>
        <p:spPr bwMode="auto">
          <a:xfrm>
            <a:off x="5994400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59622" name="Line 38"/>
          <p:cNvSpPr>
            <a:spLocks noChangeShapeType="1"/>
          </p:cNvSpPr>
          <p:nvPr/>
        </p:nvSpPr>
        <p:spPr bwMode="auto">
          <a:xfrm flipV="1">
            <a:off x="6891338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23" name="Line 39"/>
          <p:cNvSpPr>
            <a:spLocks noChangeShapeType="1"/>
          </p:cNvSpPr>
          <p:nvPr/>
        </p:nvSpPr>
        <p:spPr bwMode="auto">
          <a:xfrm>
            <a:off x="6891338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24" name="Rectangle 40"/>
          <p:cNvSpPr>
            <a:spLocks noChangeArrowheads="1"/>
          </p:cNvSpPr>
          <p:nvPr/>
        </p:nvSpPr>
        <p:spPr bwMode="auto">
          <a:xfrm>
            <a:off x="6816725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59625" name="Line 41"/>
          <p:cNvSpPr>
            <a:spLocks noChangeShapeType="1"/>
          </p:cNvSpPr>
          <p:nvPr/>
        </p:nvSpPr>
        <p:spPr bwMode="auto">
          <a:xfrm flipV="1">
            <a:off x="7713663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26" name="Line 42"/>
          <p:cNvSpPr>
            <a:spLocks noChangeShapeType="1"/>
          </p:cNvSpPr>
          <p:nvPr/>
        </p:nvSpPr>
        <p:spPr bwMode="auto">
          <a:xfrm>
            <a:off x="7713663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27" name="Rectangle 43"/>
          <p:cNvSpPr>
            <a:spLocks noChangeArrowheads="1"/>
          </p:cNvSpPr>
          <p:nvPr/>
        </p:nvSpPr>
        <p:spPr bwMode="auto">
          <a:xfrm>
            <a:off x="7639050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59628" name="Line 44"/>
          <p:cNvSpPr>
            <a:spLocks noChangeShapeType="1"/>
          </p:cNvSpPr>
          <p:nvPr/>
        </p:nvSpPr>
        <p:spPr bwMode="auto">
          <a:xfrm flipV="1">
            <a:off x="8535988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29" name="Line 45"/>
          <p:cNvSpPr>
            <a:spLocks noChangeShapeType="1"/>
          </p:cNvSpPr>
          <p:nvPr/>
        </p:nvSpPr>
        <p:spPr bwMode="auto">
          <a:xfrm>
            <a:off x="8535988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30" name="Rectangle 46"/>
          <p:cNvSpPr>
            <a:spLocks noChangeArrowheads="1"/>
          </p:cNvSpPr>
          <p:nvPr/>
        </p:nvSpPr>
        <p:spPr bwMode="auto">
          <a:xfrm>
            <a:off x="8462963" y="5740400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59631" name="Line 47"/>
          <p:cNvSpPr>
            <a:spLocks noChangeShapeType="1"/>
          </p:cNvSpPr>
          <p:nvPr/>
        </p:nvSpPr>
        <p:spPr bwMode="auto">
          <a:xfrm>
            <a:off x="3608388" y="57165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32" name="Line 48"/>
          <p:cNvSpPr>
            <a:spLocks noChangeShapeType="1"/>
          </p:cNvSpPr>
          <p:nvPr/>
        </p:nvSpPr>
        <p:spPr bwMode="auto">
          <a:xfrm flipH="1">
            <a:off x="8486775" y="57165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33" name="Rectangle 49"/>
          <p:cNvSpPr>
            <a:spLocks noChangeArrowheads="1"/>
          </p:cNvSpPr>
          <p:nvPr/>
        </p:nvSpPr>
        <p:spPr bwMode="auto">
          <a:xfrm>
            <a:off x="3335338" y="5567363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59634" name="Line 50"/>
          <p:cNvSpPr>
            <a:spLocks noChangeShapeType="1"/>
          </p:cNvSpPr>
          <p:nvPr/>
        </p:nvSpPr>
        <p:spPr bwMode="auto">
          <a:xfrm>
            <a:off x="3608388" y="49672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35" name="Line 51"/>
          <p:cNvSpPr>
            <a:spLocks noChangeShapeType="1"/>
          </p:cNvSpPr>
          <p:nvPr/>
        </p:nvSpPr>
        <p:spPr bwMode="auto">
          <a:xfrm flipH="1">
            <a:off x="8486775" y="49672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36" name="Rectangle 52"/>
          <p:cNvSpPr>
            <a:spLocks noChangeArrowheads="1"/>
          </p:cNvSpPr>
          <p:nvPr/>
        </p:nvSpPr>
        <p:spPr bwMode="auto">
          <a:xfrm>
            <a:off x="3335338" y="481965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59637" name="Line 53"/>
          <p:cNvSpPr>
            <a:spLocks noChangeShapeType="1"/>
          </p:cNvSpPr>
          <p:nvPr/>
        </p:nvSpPr>
        <p:spPr bwMode="auto">
          <a:xfrm>
            <a:off x="3608388" y="42179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38" name="Line 54"/>
          <p:cNvSpPr>
            <a:spLocks noChangeShapeType="1"/>
          </p:cNvSpPr>
          <p:nvPr/>
        </p:nvSpPr>
        <p:spPr bwMode="auto">
          <a:xfrm flipH="1">
            <a:off x="8486775" y="42179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39" name="Rectangle 55"/>
          <p:cNvSpPr>
            <a:spLocks noChangeArrowheads="1"/>
          </p:cNvSpPr>
          <p:nvPr/>
        </p:nvSpPr>
        <p:spPr bwMode="auto">
          <a:xfrm>
            <a:off x="3425825" y="407035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59640" name="Line 56"/>
          <p:cNvSpPr>
            <a:spLocks noChangeShapeType="1"/>
          </p:cNvSpPr>
          <p:nvPr/>
        </p:nvSpPr>
        <p:spPr bwMode="auto">
          <a:xfrm>
            <a:off x="3608388" y="3478213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41" name="Line 57"/>
          <p:cNvSpPr>
            <a:spLocks noChangeShapeType="1"/>
          </p:cNvSpPr>
          <p:nvPr/>
        </p:nvSpPr>
        <p:spPr bwMode="auto">
          <a:xfrm flipH="1">
            <a:off x="8486775" y="34782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42" name="Rectangle 58"/>
          <p:cNvSpPr>
            <a:spLocks noChangeArrowheads="1"/>
          </p:cNvSpPr>
          <p:nvPr/>
        </p:nvSpPr>
        <p:spPr bwMode="auto">
          <a:xfrm>
            <a:off x="3425825" y="33305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59643" name="Line 59"/>
          <p:cNvSpPr>
            <a:spLocks noChangeShapeType="1"/>
          </p:cNvSpPr>
          <p:nvPr/>
        </p:nvSpPr>
        <p:spPr bwMode="auto">
          <a:xfrm>
            <a:off x="3608388" y="2728913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44" name="Line 60"/>
          <p:cNvSpPr>
            <a:spLocks noChangeShapeType="1"/>
          </p:cNvSpPr>
          <p:nvPr/>
        </p:nvSpPr>
        <p:spPr bwMode="auto">
          <a:xfrm flipH="1">
            <a:off x="8486775" y="27289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45" name="Rectangle 61"/>
          <p:cNvSpPr>
            <a:spLocks noChangeArrowheads="1"/>
          </p:cNvSpPr>
          <p:nvPr/>
        </p:nvSpPr>
        <p:spPr bwMode="auto">
          <a:xfrm>
            <a:off x="3425825" y="25812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59646" name="Line 62"/>
          <p:cNvSpPr>
            <a:spLocks noChangeShapeType="1"/>
          </p:cNvSpPr>
          <p:nvPr/>
        </p:nvSpPr>
        <p:spPr bwMode="auto">
          <a:xfrm>
            <a:off x="3608388" y="1981200"/>
            <a:ext cx="396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47" name="Line 63"/>
          <p:cNvSpPr>
            <a:spLocks noChangeShapeType="1"/>
          </p:cNvSpPr>
          <p:nvPr/>
        </p:nvSpPr>
        <p:spPr bwMode="auto">
          <a:xfrm flipH="1">
            <a:off x="8486775" y="1981200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48" name="Rectangle 64"/>
          <p:cNvSpPr>
            <a:spLocks noChangeArrowheads="1"/>
          </p:cNvSpPr>
          <p:nvPr/>
        </p:nvSpPr>
        <p:spPr bwMode="auto">
          <a:xfrm>
            <a:off x="3425825" y="18319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59649" name="Line 65"/>
          <p:cNvSpPr>
            <a:spLocks noChangeShapeType="1"/>
          </p:cNvSpPr>
          <p:nvPr/>
        </p:nvSpPr>
        <p:spPr bwMode="auto">
          <a:xfrm>
            <a:off x="3608388" y="123983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50" name="Line 66"/>
          <p:cNvSpPr>
            <a:spLocks noChangeShapeType="1"/>
          </p:cNvSpPr>
          <p:nvPr/>
        </p:nvSpPr>
        <p:spPr bwMode="auto">
          <a:xfrm flipH="1">
            <a:off x="8486775" y="123983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51" name="Rectangle 67"/>
          <p:cNvSpPr>
            <a:spLocks noChangeArrowheads="1"/>
          </p:cNvSpPr>
          <p:nvPr/>
        </p:nvSpPr>
        <p:spPr bwMode="auto">
          <a:xfrm>
            <a:off x="3425825" y="10922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4</a:t>
            </a:r>
            <a:endParaRPr lang="en-US"/>
          </a:p>
        </p:txBody>
      </p:sp>
      <p:sp>
        <p:nvSpPr>
          <p:cNvPr id="8259652" name="Line 68"/>
          <p:cNvSpPr>
            <a:spLocks noChangeShapeType="1"/>
          </p:cNvSpPr>
          <p:nvPr/>
        </p:nvSpPr>
        <p:spPr bwMode="auto">
          <a:xfrm>
            <a:off x="3608388" y="123983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53" name="Freeform 69"/>
          <p:cNvSpPr>
            <a:spLocks/>
          </p:cNvSpPr>
          <p:nvPr/>
        </p:nvSpPr>
        <p:spPr bwMode="auto">
          <a:xfrm>
            <a:off x="3608388" y="1239838"/>
            <a:ext cx="4927600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599" y="544"/>
              </a:cxn>
              <a:cxn ang="0">
                <a:pos x="599" y="0"/>
              </a:cxn>
            </a:cxnLst>
            <a:rect l="0" t="0" r="r" b="b"/>
            <a:pathLst>
              <a:path w="599" h="544">
                <a:moveTo>
                  <a:pt x="0" y="544"/>
                </a:moveTo>
                <a:lnTo>
                  <a:pt x="599" y="544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54" name="Line 70"/>
          <p:cNvSpPr>
            <a:spLocks noChangeShapeType="1"/>
          </p:cNvSpPr>
          <p:nvPr/>
        </p:nvSpPr>
        <p:spPr bwMode="auto">
          <a:xfrm flipV="1">
            <a:off x="3608388" y="1239838"/>
            <a:ext cx="1587" cy="447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55" name="Freeform 71"/>
          <p:cNvSpPr>
            <a:spLocks/>
          </p:cNvSpPr>
          <p:nvPr/>
        </p:nvSpPr>
        <p:spPr bwMode="auto">
          <a:xfrm>
            <a:off x="3608388" y="1239838"/>
            <a:ext cx="3076575" cy="2773362"/>
          </a:xfrm>
          <a:custGeom>
            <a:avLst/>
            <a:gdLst/>
            <a:ahLst/>
            <a:cxnLst>
              <a:cxn ang="0">
                <a:pos x="0" y="1747"/>
              </a:cxn>
              <a:cxn ang="0">
                <a:pos x="772" y="1690"/>
              </a:cxn>
              <a:cxn ang="0">
                <a:pos x="1202" y="1596"/>
              </a:cxn>
              <a:cxn ang="0">
                <a:pos x="1420" y="1503"/>
              </a:cxn>
              <a:cxn ang="0">
                <a:pos x="1549" y="1410"/>
              </a:cxn>
              <a:cxn ang="0">
                <a:pos x="1638" y="1311"/>
              </a:cxn>
              <a:cxn ang="0">
                <a:pos x="1741" y="1125"/>
              </a:cxn>
              <a:cxn ang="0">
                <a:pos x="1809" y="938"/>
              </a:cxn>
              <a:cxn ang="0">
                <a:pos x="1881" y="560"/>
              </a:cxn>
              <a:cxn ang="0">
                <a:pos x="1938" y="0"/>
              </a:cxn>
            </a:cxnLst>
            <a:rect l="0" t="0" r="r" b="b"/>
            <a:pathLst>
              <a:path w="1938" h="1747">
                <a:moveTo>
                  <a:pt x="0" y="1747"/>
                </a:moveTo>
                <a:cubicBezTo>
                  <a:pt x="129" y="1738"/>
                  <a:pt x="572" y="1715"/>
                  <a:pt x="772" y="1690"/>
                </a:cubicBezTo>
                <a:cubicBezTo>
                  <a:pt x="972" y="1665"/>
                  <a:pt x="1094" y="1627"/>
                  <a:pt x="1202" y="1596"/>
                </a:cubicBezTo>
                <a:cubicBezTo>
                  <a:pt x="1310" y="1565"/>
                  <a:pt x="1420" y="1503"/>
                  <a:pt x="1420" y="1503"/>
                </a:cubicBezTo>
                <a:cubicBezTo>
                  <a:pt x="1420" y="1503"/>
                  <a:pt x="1513" y="1442"/>
                  <a:pt x="1549" y="1410"/>
                </a:cubicBezTo>
                <a:cubicBezTo>
                  <a:pt x="1585" y="1378"/>
                  <a:pt x="1606" y="1358"/>
                  <a:pt x="1638" y="1311"/>
                </a:cubicBezTo>
                <a:cubicBezTo>
                  <a:pt x="1670" y="1264"/>
                  <a:pt x="1713" y="1187"/>
                  <a:pt x="1741" y="1125"/>
                </a:cubicBezTo>
                <a:cubicBezTo>
                  <a:pt x="1769" y="1063"/>
                  <a:pt x="1786" y="1032"/>
                  <a:pt x="1809" y="938"/>
                </a:cubicBezTo>
                <a:cubicBezTo>
                  <a:pt x="1832" y="844"/>
                  <a:pt x="1860" y="716"/>
                  <a:pt x="1881" y="560"/>
                </a:cubicBezTo>
                <a:cubicBezTo>
                  <a:pt x="1902" y="404"/>
                  <a:pt x="1929" y="93"/>
                  <a:pt x="193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56" name="Freeform 72"/>
          <p:cNvSpPr>
            <a:spLocks/>
          </p:cNvSpPr>
          <p:nvPr/>
        </p:nvSpPr>
        <p:spPr bwMode="auto">
          <a:xfrm>
            <a:off x="7294563" y="4605338"/>
            <a:ext cx="1250950" cy="1119187"/>
          </a:xfrm>
          <a:custGeom>
            <a:avLst/>
            <a:gdLst/>
            <a:ahLst/>
            <a:cxnLst>
              <a:cxn ang="0">
                <a:pos x="788" y="0"/>
              </a:cxn>
              <a:cxn ang="0">
                <a:pos x="606" y="41"/>
              </a:cxn>
              <a:cxn ang="0">
                <a:pos x="394" y="135"/>
              </a:cxn>
              <a:cxn ang="0">
                <a:pos x="264" y="228"/>
              </a:cxn>
              <a:cxn ang="0">
                <a:pos x="176" y="321"/>
              </a:cxn>
              <a:cxn ang="0">
                <a:pos x="114" y="415"/>
              </a:cxn>
              <a:cxn ang="0">
                <a:pos x="67" y="508"/>
              </a:cxn>
              <a:cxn ang="0">
                <a:pos x="31" y="601"/>
              </a:cxn>
              <a:cxn ang="0">
                <a:pos x="5" y="700"/>
              </a:cxn>
              <a:cxn ang="0">
                <a:pos x="0" y="705"/>
              </a:cxn>
            </a:cxnLst>
            <a:rect l="0" t="0" r="r" b="b"/>
            <a:pathLst>
              <a:path w="788" h="705">
                <a:moveTo>
                  <a:pt x="788" y="0"/>
                </a:moveTo>
                <a:lnTo>
                  <a:pt x="606" y="41"/>
                </a:lnTo>
                <a:lnTo>
                  <a:pt x="394" y="135"/>
                </a:lnTo>
                <a:lnTo>
                  <a:pt x="264" y="228"/>
                </a:lnTo>
                <a:lnTo>
                  <a:pt x="176" y="321"/>
                </a:lnTo>
                <a:lnTo>
                  <a:pt x="114" y="415"/>
                </a:lnTo>
                <a:lnTo>
                  <a:pt x="67" y="508"/>
                </a:lnTo>
                <a:lnTo>
                  <a:pt x="31" y="601"/>
                </a:lnTo>
                <a:lnTo>
                  <a:pt x="5" y="700"/>
                </a:lnTo>
                <a:lnTo>
                  <a:pt x="0" y="705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57" name="Freeform 73"/>
          <p:cNvSpPr>
            <a:spLocks/>
          </p:cNvSpPr>
          <p:nvPr/>
        </p:nvSpPr>
        <p:spPr bwMode="auto">
          <a:xfrm>
            <a:off x="6073775" y="1878013"/>
            <a:ext cx="560388" cy="1597025"/>
          </a:xfrm>
          <a:custGeom>
            <a:avLst/>
            <a:gdLst/>
            <a:ahLst/>
            <a:cxnLst>
              <a:cxn ang="0">
                <a:pos x="0" y="1006"/>
              </a:cxn>
              <a:cxn ang="0">
                <a:pos x="89" y="907"/>
              </a:cxn>
              <a:cxn ang="0">
                <a:pos x="192" y="721"/>
              </a:cxn>
              <a:cxn ang="0">
                <a:pos x="260" y="534"/>
              </a:cxn>
              <a:cxn ang="0">
                <a:pos x="332" y="156"/>
              </a:cxn>
              <a:cxn ang="0">
                <a:pos x="340" y="61"/>
              </a:cxn>
            </a:cxnLst>
            <a:rect l="0" t="0" r="r" b="b"/>
            <a:pathLst>
              <a:path w="353" h="1006">
                <a:moveTo>
                  <a:pt x="0" y="1006"/>
                </a:moveTo>
                <a:cubicBezTo>
                  <a:pt x="15" y="990"/>
                  <a:pt x="57" y="954"/>
                  <a:pt x="89" y="907"/>
                </a:cubicBezTo>
                <a:cubicBezTo>
                  <a:pt x="121" y="860"/>
                  <a:pt x="164" y="783"/>
                  <a:pt x="192" y="721"/>
                </a:cubicBezTo>
                <a:cubicBezTo>
                  <a:pt x="220" y="659"/>
                  <a:pt x="237" y="628"/>
                  <a:pt x="260" y="534"/>
                </a:cubicBezTo>
                <a:cubicBezTo>
                  <a:pt x="283" y="440"/>
                  <a:pt x="311" y="312"/>
                  <a:pt x="332" y="156"/>
                </a:cubicBezTo>
                <a:cubicBezTo>
                  <a:pt x="353" y="0"/>
                  <a:pt x="331" y="154"/>
                  <a:pt x="340" y="61"/>
                </a:cubicBezTo>
              </a:path>
            </a:pathLst>
          </a:custGeom>
          <a:noFill/>
          <a:ln w="76200" cap="flat" cmpd="sng">
            <a:solidFill>
              <a:srgbClr val="CC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59658" name="Line 74"/>
          <p:cNvSpPr>
            <a:spLocks noChangeShapeType="1"/>
          </p:cNvSpPr>
          <p:nvPr/>
        </p:nvSpPr>
        <p:spPr bwMode="auto">
          <a:xfrm>
            <a:off x="6065838" y="3465513"/>
            <a:ext cx="0" cy="15240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59659" name="Object 75"/>
          <p:cNvGraphicFramePr>
            <a:graphicFrameLocks noChangeAspect="1"/>
          </p:cNvGraphicFramePr>
          <p:nvPr/>
        </p:nvGraphicFramePr>
        <p:xfrm>
          <a:off x="5105400" y="493713"/>
          <a:ext cx="20796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662" name="Equation" r:id="rId5" imgW="812520" imgH="253800" progId="Equation.DSMT4">
                  <p:embed/>
                </p:oleObj>
              </mc:Choice>
              <mc:Fallback>
                <p:oleObj name="Equation" r:id="rId5" imgW="812520" imgH="253800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93713"/>
                        <a:ext cx="20796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9660" name="Object 76"/>
          <p:cNvGraphicFramePr>
            <a:graphicFrameLocks noChangeAspect="1"/>
          </p:cNvGraphicFramePr>
          <p:nvPr/>
        </p:nvGraphicFramePr>
        <p:xfrm>
          <a:off x="3124200" y="609600"/>
          <a:ext cx="10080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663" name="Equation" r:id="rId7" imgW="380880" imgH="177480" progId="Equation.DSMT4">
                  <p:embed/>
                </p:oleObj>
              </mc:Choice>
              <mc:Fallback>
                <p:oleObj name="Equation" r:id="rId7" imgW="380880" imgH="17748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9600"/>
                        <a:ext cx="100806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9661" name="Object 77"/>
          <p:cNvGraphicFramePr>
            <a:graphicFrameLocks noChangeAspect="1"/>
          </p:cNvGraphicFramePr>
          <p:nvPr/>
        </p:nvGraphicFramePr>
        <p:xfrm>
          <a:off x="5808663" y="6237288"/>
          <a:ext cx="10382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664" name="Equation" r:id="rId9" imgW="393480" imgH="177480" progId="Equation.DSMT4">
                  <p:embed/>
                </p:oleObj>
              </mc:Choice>
              <mc:Fallback>
                <p:oleObj name="Equation" r:id="rId9" imgW="393480" imgH="17748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6237288"/>
                        <a:ext cx="1038225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9662" name="Text Box 78"/>
          <p:cNvSpPr txBox="1">
            <a:spLocks noChangeArrowheads="1"/>
          </p:cNvSpPr>
          <p:nvPr/>
        </p:nvSpPr>
        <p:spPr bwMode="auto">
          <a:xfrm>
            <a:off x="3751263" y="3036888"/>
            <a:ext cx="1528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Unstable</a:t>
            </a:r>
          </a:p>
        </p:txBody>
      </p:sp>
      <p:sp>
        <p:nvSpPr>
          <p:cNvPr id="8259663" name="Text Box 79"/>
          <p:cNvSpPr txBox="1">
            <a:spLocks noChangeArrowheads="1"/>
          </p:cNvSpPr>
          <p:nvPr/>
        </p:nvSpPr>
        <p:spPr bwMode="auto">
          <a:xfrm>
            <a:off x="3810000" y="4343400"/>
            <a:ext cx="11334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3333FF"/>
                </a:solidFill>
              </a:rPr>
              <a:t>Stable</a:t>
            </a:r>
          </a:p>
        </p:txBody>
      </p:sp>
      <p:sp>
        <p:nvSpPr>
          <p:cNvPr id="8259664" name="Line 80"/>
          <p:cNvSpPr>
            <a:spLocks noChangeShapeType="1"/>
          </p:cNvSpPr>
          <p:nvPr/>
        </p:nvSpPr>
        <p:spPr bwMode="auto">
          <a:xfrm flipH="1" flipV="1">
            <a:off x="1676400" y="3505200"/>
            <a:ext cx="2133600" cy="1066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9665" name="Line 81"/>
          <p:cNvSpPr>
            <a:spLocks noChangeShapeType="1"/>
          </p:cNvSpPr>
          <p:nvPr/>
        </p:nvSpPr>
        <p:spPr bwMode="auto">
          <a:xfrm flipV="1">
            <a:off x="5105400" y="4419600"/>
            <a:ext cx="762000" cy="2286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9666" name="Text Box 82"/>
          <p:cNvSpPr txBox="1">
            <a:spLocks noChangeArrowheads="1"/>
          </p:cNvSpPr>
          <p:nvPr/>
        </p:nvSpPr>
        <p:spPr bwMode="auto">
          <a:xfrm>
            <a:off x="4572000" y="1752600"/>
            <a:ext cx="113347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CC00CC"/>
                </a:solidFill>
              </a:rPr>
              <a:t>Stable</a:t>
            </a:r>
          </a:p>
        </p:txBody>
      </p:sp>
      <p:sp>
        <p:nvSpPr>
          <p:cNvPr id="8259667" name="Line 83"/>
          <p:cNvSpPr>
            <a:spLocks noChangeShapeType="1"/>
          </p:cNvSpPr>
          <p:nvPr/>
        </p:nvSpPr>
        <p:spPr bwMode="auto">
          <a:xfrm>
            <a:off x="5791200" y="2133600"/>
            <a:ext cx="609600" cy="3048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9668" name="Line 84"/>
          <p:cNvSpPr>
            <a:spLocks noChangeShapeType="1"/>
          </p:cNvSpPr>
          <p:nvPr/>
        </p:nvSpPr>
        <p:spPr bwMode="auto">
          <a:xfrm flipH="1" flipV="1">
            <a:off x="1600200" y="1600200"/>
            <a:ext cx="2895600" cy="3048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59669" name="Text Box 85"/>
          <p:cNvSpPr txBox="1">
            <a:spLocks noChangeArrowheads="1"/>
          </p:cNvSpPr>
          <p:nvPr/>
        </p:nvSpPr>
        <p:spPr bwMode="auto">
          <a:xfrm>
            <a:off x="5253038" y="14288"/>
            <a:ext cx="1951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Fixed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0610" name="Rectangle 2"/>
          <p:cNvSpPr>
            <a:spLocks noChangeArrowheads="1"/>
          </p:cNvSpPr>
          <p:nvPr/>
        </p:nvSpPr>
        <p:spPr bwMode="auto">
          <a:xfrm>
            <a:off x="3603625" y="3495675"/>
            <a:ext cx="4953000" cy="2219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260611" name="Picture 3" descr="FRACT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BE"/>
              </a:clrFrom>
              <a:clrTo>
                <a:srgbClr val="0000BE">
                  <a:alpha val="0"/>
                </a:srgbClr>
              </a:clrTo>
            </a:clrChange>
          </a:blip>
          <a:srcRect t="8893" b="8386"/>
          <a:stretch>
            <a:fillRect/>
          </a:stretch>
        </p:blipFill>
        <p:spPr bwMode="auto">
          <a:xfrm>
            <a:off x="0" y="0"/>
            <a:ext cx="3067050" cy="5257800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8260612" name="Line 4"/>
          <p:cNvSpPr>
            <a:spLocks noChangeShapeType="1"/>
          </p:cNvSpPr>
          <p:nvPr/>
        </p:nvSpPr>
        <p:spPr bwMode="auto">
          <a:xfrm rot="16200000">
            <a:off x="752475" y="3409950"/>
            <a:ext cx="1543050" cy="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0613" name="Rectangle 5"/>
          <p:cNvSpPr>
            <a:spLocks noChangeArrowheads="1"/>
          </p:cNvSpPr>
          <p:nvPr/>
        </p:nvSpPr>
        <p:spPr bwMode="auto">
          <a:xfrm>
            <a:off x="3608388" y="1239838"/>
            <a:ext cx="4927600" cy="44767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14" name="Freeform 6"/>
          <p:cNvSpPr>
            <a:spLocks/>
          </p:cNvSpPr>
          <p:nvPr/>
        </p:nvSpPr>
        <p:spPr bwMode="auto">
          <a:xfrm>
            <a:off x="3608388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15" name="Freeform 7"/>
          <p:cNvSpPr>
            <a:spLocks/>
          </p:cNvSpPr>
          <p:nvPr/>
        </p:nvSpPr>
        <p:spPr bwMode="auto">
          <a:xfrm>
            <a:off x="4422775" y="1239838"/>
            <a:ext cx="1588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16" name="Freeform 8"/>
          <p:cNvSpPr>
            <a:spLocks/>
          </p:cNvSpPr>
          <p:nvPr/>
        </p:nvSpPr>
        <p:spPr bwMode="auto">
          <a:xfrm>
            <a:off x="5245100" y="1239838"/>
            <a:ext cx="1588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17" name="Freeform 9"/>
          <p:cNvSpPr>
            <a:spLocks/>
          </p:cNvSpPr>
          <p:nvPr/>
        </p:nvSpPr>
        <p:spPr bwMode="auto">
          <a:xfrm>
            <a:off x="6067425" y="1239838"/>
            <a:ext cx="1588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18" name="Freeform 10"/>
          <p:cNvSpPr>
            <a:spLocks/>
          </p:cNvSpPr>
          <p:nvPr/>
        </p:nvSpPr>
        <p:spPr bwMode="auto">
          <a:xfrm>
            <a:off x="6891338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19" name="Freeform 11"/>
          <p:cNvSpPr>
            <a:spLocks/>
          </p:cNvSpPr>
          <p:nvPr/>
        </p:nvSpPr>
        <p:spPr bwMode="auto">
          <a:xfrm>
            <a:off x="7713663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20" name="Freeform 12"/>
          <p:cNvSpPr>
            <a:spLocks/>
          </p:cNvSpPr>
          <p:nvPr/>
        </p:nvSpPr>
        <p:spPr bwMode="auto">
          <a:xfrm>
            <a:off x="8535988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21" name="Freeform 13"/>
          <p:cNvSpPr>
            <a:spLocks/>
          </p:cNvSpPr>
          <p:nvPr/>
        </p:nvSpPr>
        <p:spPr bwMode="auto">
          <a:xfrm>
            <a:off x="3608388" y="571658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22" name="Freeform 14"/>
          <p:cNvSpPr>
            <a:spLocks/>
          </p:cNvSpPr>
          <p:nvPr/>
        </p:nvSpPr>
        <p:spPr bwMode="auto">
          <a:xfrm>
            <a:off x="3608388" y="496728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23" name="Freeform 15"/>
          <p:cNvSpPr>
            <a:spLocks/>
          </p:cNvSpPr>
          <p:nvPr/>
        </p:nvSpPr>
        <p:spPr bwMode="auto">
          <a:xfrm>
            <a:off x="3608388" y="421798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24" name="Freeform 16"/>
          <p:cNvSpPr>
            <a:spLocks/>
          </p:cNvSpPr>
          <p:nvPr/>
        </p:nvSpPr>
        <p:spPr bwMode="auto">
          <a:xfrm>
            <a:off x="3608388" y="3478213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25" name="Freeform 17"/>
          <p:cNvSpPr>
            <a:spLocks/>
          </p:cNvSpPr>
          <p:nvPr/>
        </p:nvSpPr>
        <p:spPr bwMode="auto">
          <a:xfrm>
            <a:off x="3608388" y="2728913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26" name="Freeform 18"/>
          <p:cNvSpPr>
            <a:spLocks/>
          </p:cNvSpPr>
          <p:nvPr/>
        </p:nvSpPr>
        <p:spPr bwMode="auto">
          <a:xfrm>
            <a:off x="3608388" y="1981200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27" name="Freeform 19"/>
          <p:cNvSpPr>
            <a:spLocks/>
          </p:cNvSpPr>
          <p:nvPr/>
        </p:nvSpPr>
        <p:spPr bwMode="auto">
          <a:xfrm>
            <a:off x="3608388" y="123983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28" name="Line 20"/>
          <p:cNvSpPr>
            <a:spLocks noChangeShapeType="1"/>
          </p:cNvSpPr>
          <p:nvPr/>
        </p:nvSpPr>
        <p:spPr bwMode="auto">
          <a:xfrm>
            <a:off x="3608388" y="123983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29" name="Freeform 21"/>
          <p:cNvSpPr>
            <a:spLocks/>
          </p:cNvSpPr>
          <p:nvPr/>
        </p:nvSpPr>
        <p:spPr bwMode="auto">
          <a:xfrm>
            <a:off x="3608388" y="1239838"/>
            <a:ext cx="4927600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599" y="544"/>
              </a:cxn>
              <a:cxn ang="0">
                <a:pos x="599" y="0"/>
              </a:cxn>
            </a:cxnLst>
            <a:rect l="0" t="0" r="r" b="b"/>
            <a:pathLst>
              <a:path w="599" h="544">
                <a:moveTo>
                  <a:pt x="0" y="544"/>
                </a:moveTo>
                <a:lnTo>
                  <a:pt x="599" y="544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30" name="Line 22"/>
          <p:cNvSpPr>
            <a:spLocks noChangeShapeType="1"/>
          </p:cNvSpPr>
          <p:nvPr/>
        </p:nvSpPr>
        <p:spPr bwMode="auto">
          <a:xfrm flipV="1">
            <a:off x="3608388" y="1239838"/>
            <a:ext cx="1587" cy="447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31" name="Line 23"/>
          <p:cNvSpPr>
            <a:spLocks noChangeShapeType="1"/>
          </p:cNvSpPr>
          <p:nvPr/>
        </p:nvSpPr>
        <p:spPr bwMode="auto">
          <a:xfrm>
            <a:off x="3608388" y="571658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32" name="Line 24"/>
          <p:cNvSpPr>
            <a:spLocks noChangeShapeType="1"/>
          </p:cNvSpPr>
          <p:nvPr/>
        </p:nvSpPr>
        <p:spPr bwMode="auto">
          <a:xfrm flipV="1">
            <a:off x="3608388" y="1239838"/>
            <a:ext cx="1587" cy="447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33" name="Line 25"/>
          <p:cNvSpPr>
            <a:spLocks noChangeShapeType="1"/>
          </p:cNvSpPr>
          <p:nvPr/>
        </p:nvSpPr>
        <p:spPr bwMode="auto">
          <a:xfrm flipV="1">
            <a:off x="3608388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34" name="Line 26"/>
          <p:cNvSpPr>
            <a:spLocks noChangeShapeType="1"/>
          </p:cNvSpPr>
          <p:nvPr/>
        </p:nvSpPr>
        <p:spPr bwMode="auto">
          <a:xfrm>
            <a:off x="3608388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35" name="Rectangle 27"/>
          <p:cNvSpPr>
            <a:spLocks noChangeArrowheads="1"/>
          </p:cNvSpPr>
          <p:nvPr/>
        </p:nvSpPr>
        <p:spPr bwMode="auto">
          <a:xfrm>
            <a:off x="3451225" y="574040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-3</a:t>
            </a:r>
            <a:endParaRPr lang="en-US"/>
          </a:p>
        </p:txBody>
      </p:sp>
      <p:sp>
        <p:nvSpPr>
          <p:cNvPr id="8260636" name="Line 28"/>
          <p:cNvSpPr>
            <a:spLocks noChangeShapeType="1"/>
          </p:cNvSpPr>
          <p:nvPr/>
        </p:nvSpPr>
        <p:spPr bwMode="auto">
          <a:xfrm flipV="1">
            <a:off x="4422775" y="566737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37" name="Line 29"/>
          <p:cNvSpPr>
            <a:spLocks noChangeShapeType="1"/>
          </p:cNvSpPr>
          <p:nvPr/>
        </p:nvSpPr>
        <p:spPr bwMode="auto">
          <a:xfrm>
            <a:off x="4422775" y="12398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38" name="Rectangle 30"/>
          <p:cNvSpPr>
            <a:spLocks noChangeArrowheads="1"/>
          </p:cNvSpPr>
          <p:nvPr/>
        </p:nvSpPr>
        <p:spPr bwMode="auto">
          <a:xfrm>
            <a:off x="4265613" y="574040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60639" name="Line 31"/>
          <p:cNvSpPr>
            <a:spLocks noChangeShapeType="1"/>
          </p:cNvSpPr>
          <p:nvPr/>
        </p:nvSpPr>
        <p:spPr bwMode="auto">
          <a:xfrm flipV="1">
            <a:off x="5245100" y="566737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40" name="Line 32"/>
          <p:cNvSpPr>
            <a:spLocks noChangeShapeType="1"/>
          </p:cNvSpPr>
          <p:nvPr/>
        </p:nvSpPr>
        <p:spPr bwMode="auto">
          <a:xfrm>
            <a:off x="5245100" y="12398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41" name="Rectangle 33"/>
          <p:cNvSpPr>
            <a:spLocks noChangeArrowheads="1"/>
          </p:cNvSpPr>
          <p:nvPr/>
        </p:nvSpPr>
        <p:spPr bwMode="auto">
          <a:xfrm>
            <a:off x="5089525" y="574040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60642" name="Line 34"/>
          <p:cNvSpPr>
            <a:spLocks noChangeShapeType="1"/>
          </p:cNvSpPr>
          <p:nvPr/>
        </p:nvSpPr>
        <p:spPr bwMode="auto">
          <a:xfrm flipV="1">
            <a:off x="6067425" y="566737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43" name="Line 35"/>
          <p:cNvSpPr>
            <a:spLocks noChangeShapeType="1"/>
          </p:cNvSpPr>
          <p:nvPr/>
        </p:nvSpPr>
        <p:spPr bwMode="auto">
          <a:xfrm>
            <a:off x="6067425" y="12398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44" name="Rectangle 36"/>
          <p:cNvSpPr>
            <a:spLocks noChangeArrowheads="1"/>
          </p:cNvSpPr>
          <p:nvPr/>
        </p:nvSpPr>
        <p:spPr bwMode="auto">
          <a:xfrm>
            <a:off x="5994400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60645" name="Line 37"/>
          <p:cNvSpPr>
            <a:spLocks noChangeShapeType="1"/>
          </p:cNvSpPr>
          <p:nvPr/>
        </p:nvSpPr>
        <p:spPr bwMode="auto">
          <a:xfrm flipV="1">
            <a:off x="6891338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46" name="Line 38"/>
          <p:cNvSpPr>
            <a:spLocks noChangeShapeType="1"/>
          </p:cNvSpPr>
          <p:nvPr/>
        </p:nvSpPr>
        <p:spPr bwMode="auto">
          <a:xfrm>
            <a:off x="6891338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47" name="Rectangle 39"/>
          <p:cNvSpPr>
            <a:spLocks noChangeArrowheads="1"/>
          </p:cNvSpPr>
          <p:nvPr/>
        </p:nvSpPr>
        <p:spPr bwMode="auto">
          <a:xfrm>
            <a:off x="6816725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60648" name="Line 40"/>
          <p:cNvSpPr>
            <a:spLocks noChangeShapeType="1"/>
          </p:cNvSpPr>
          <p:nvPr/>
        </p:nvSpPr>
        <p:spPr bwMode="auto">
          <a:xfrm flipV="1">
            <a:off x="7713663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49" name="Line 41"/>
          <p:cNvSpPr>
            <a:spLocks noChangeShapeType="1"/>
          </p:cNvSpPr>
          <p:nvPr/>
        </p:nvSpPr>
        <p:spPr bwMode="auto">
          <a:xfrm>
            <a:off x="7713663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50" name="Rectangle 42"/>
          <p:cNvSpPr>
            <a:spLocks noChangeArrowheads="1"/>
          </p:cNvSpPr>
          <p:nvPr/>
        </p:nvSpPr>
        <p:spPr bwMode="auto">
          <a:xfrm>
            <a:off x="7639050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60651" name="Line 43"/>
          <p:cNvSpPr>
            <a:spLocks noChangeShapeType="1"/>
          </p:cNvSpPr>
          <p:nvPr/>
        </p:nvSpPr>
        <p:spPr bwMode="auto">
          <a:xfrm flipV="1">
            <a:off x="8535988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52" name="Line 44"/>
          <p:cNvSpPr>
            <a:spLocks noChangeShapeType="1"/>
          </p:cNvSpPr>
          <p:nvPr/>
        </p:nvSpPr>
        <p:spPr bwMode="auto">
          <a:xfrm>
            <a:off x="8535988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53" name="Rectangle 45"/>
          <p:cNvSpPr>
            <a:spLocks noChangeArrowheads="1"/>
          </p:cNvSpPr>
          <p:nvPr/>
        </p:nvSpPr>
        <p:spPr bwMode="auto">
          <a:xfrm>
            <a:off x="8462963" y="5740400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60654" name="Line 46"/>
          <p:cNvSpPr>
            <a:spLocks noChangeShapeType="1"/>
          </p:cNvSpPr>
          <p:nvPr/>
        </p:nvSpPr>
        <p:spPr bwMode="auto">
          <a:xfrm>
            <a:off x="3608388" y="57165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55" name="Line 47"/>
          <p:cNvSpPr>
            <a:spLocks noChangeShapeType="1"/>
          </p:cNvSpPr>
          <p:nvPr/>
        </p:nvSpPr>
        <p:spPr bwMode="auto">
          <a:xfrm flipH="1">
            <a:off x="8486775" y="57165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56" name="Rectangle 48"/>
          <p:cNvSpPr>
            <a:spLocks noChangeArrowheads="1"/>
          </p:cNvSpPr>
          <p:nvPr/>
        </p:nvSpPr>
        <p:spPr bwMode="auto">
          <a:xfrm>
            <a:off x="3335338" y="5567363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60657" name="Line 49"/>
          <p:cNvSpPr>
            <a:spLocks noChangeShapeType="1"/>
          </p:cNvSpPr>
          <p:nvPr/>
        </p:nvSpPr>
        <p:spPr bwMode="auto">
          <a:xfrm>
            <a:off x="3608388" y="49672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58" name="Line 50"/>
          <p:cNvSpPr>
            <a:spLocks noChangeShapeType="1"/>
          </p:cNvSpPr>
          <p:nvPr/>
        </p:nvSpPr>
        <p:spPr bwMode="auto">
          <a:xfrm flipH="1">
            <a:off x="8486775" y="49672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59" name="Rectangle 51"/>
          <p:cNvSpPr>
            <a:spLocks noChangeArrowheads="1"/>
          </p:cNvSpPr>
          <p:nvPr/>
        </p:nvSpPr>
        <p:spPr bwMode="auto">
          <a:xfrm>
            <a:off x="3335338" y="481965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60660" name="Line 52"/>
          <p:cNvSpPr>
            <a:spLocks noChangeShapeType="1"/>
          </p:cNvSpPr>
          <p:nvPr/>
        </p:nvSpPr>
        <p:spPr bwMode="auto">
          <a:xfrm>
            <a:off x="3608388" y="42179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61" name="Line 53"/>
          <p:cNvSpPr>
            <a:spLocks noChangeShapeType="1"/>
          </p:cNvSpPr>
          <p:nvPr/>
        </p:nvSpPr>
        <p:spPr bwMode="auto">
          <a:xfrm flipH="1">
            <a:off x="8486775" y="42179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62" name="Rectangle 54"/>
          <p:cNvSpPr>
            <a:spLocks noChangeArrowheads="1"/>
          </p:cNvSpPr>
          <p:nvPr/>
        </p:nvSpPr>
        <p:spPr bwMode="auto">
          <a:xfrm>
            <a:off x="3425825" y="407035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60663" name="Line 55"/>
          <p:cNvSpPr>
            <a:spLocks noChangeShapeType="1"/>
          </p:cNvSpPr>
          <p:nvPr/>
        </p:nvSpPr>
        <p:spPr bwMode="auto">
          <a:xfrm>
            <a:off x="3608388" y="3478213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64" name="Line 56"/>
          <p:cNvSpPr>
            <a:spLocks noChangeShapeType="1"/>
          </p:cNvSpPr>
          <p:nvPr/>
        </p:nvSpPr>
        <p:spPr bwMode="auto">
          <a:xfrm flipH="1">
            <a:off x="8486775" y="34782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65" name="Rectangle 57"/>
          <p:cNvSpPr>
            <a:spLocks noChangeArrowheads="1"/>
          </p:cNvSpPr>
          <p:nvPr/>
        </p:nvSpPr>
        <p:spPr bwMode="auto">
          <a:xfrm>
            <a:off x="3425825" y="33305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60666" name="Line 58"/>
          <p:cNvSpPr>
            <a:spLocks noChangeShapeType="1"/>
          </p:cNvSpPr>
          <p:nvPr/>
        </p:nvSpPr>
        <p:spPr bwMode="auto">
          <a:xfrm>
            <a:off x="3608388" y="2728913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67" name="Line 59"/>
          <p:cNvSpPr>
            <a:spLocks noChangeShapeType="1"/>
          </p:cNvSpPr>
          <p:nvPr/>
        </p:nvSpPr>
        <p:spPr bwMode="auto">
          <a:xfrm flipH="1">
            <a:off x="8486775" y="27289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68" name="Rectangle 60"/>
          <p:cNvSpPr>
            <a:spLocks noChangeArrowheads="1"/>
          </p:cNvSpPr>
          <p:nvPr/>
        </p:nvSpPr>
        <p:spPr bwMode="auto">
          <a:xfrm>
            <a:off x="3425825" y="25812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60669" name="Line 61"/>
          <p:cNvSpPr>
            <a:spLocks noChangeShapeType="1"/>
          </p:cNvSpPr>
          <p:nvPr/>
        </p:nvSpPr>
        <p:spPr bwMode="auto">
          <a:xfrm>
            <a:off x="3608388" y="1981200"/>
            <a:ext cx="396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70" name="Line 62"/>
          <p:cNvSpPr>
            <a:spLocks noChangeShapeType="1"/>
          </p:cNvSpPr>
          <p:nvPr/>
        </p:nvSpPr>
        <p:spPr bwMode="auto">
          <a:xfrm flipH="1">
            <a:off x="8486775" y="1981200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71" name="Rectangle 63"/>
          <p:cNvSpPr>
            <a:spLocks noChangeArrowheads="1"/>
          </p:cNvSpPr>
          <p:nvPr/>
        </p:nvSpPr>
        <p:spPr bwMode="auto">
          <a:xfrm>
            <a:off x="3425825" y="18319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60672" name="Line 64"/>
          <p:cNvSpPr>
            <a:spLocks noChangeShapeType="1"/>
          </p:cNvSpPr>
          <p:nvPr/>
        </p:nvSpPr>
        <p:spPr bwMode="auto">
          <a:xfrm>
            <a:off x="3608388" y="123983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73" name="Line 65"/>
          <p:cNvSpPr>
            <a:spLocks noChangeShapeType="1"/>
          </p:cNvSpPr>
          <p:nvPr/>
        </p:nvSpPr>
        <p:spPr bwMode="auto">
          <a:xfrm flipH="1">
            <a:off x="8486775" y="123983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74" name="Rectangle 66"/>
          <p:cNvSpPr>
            <a:spLocks noChangeArrowheads="1"/>
          </p:cNvSpPr>
          <p:nvPr/>
        </p:nvSpPr>
        <p:spPr bwMode="auto">
          <a:xfrm>
            <a:off x="3425825" y="10922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4</a:t>
            </a:r>
            <a:endParaRPr lang="en-US"/>
          </a:p>
        </p:txBody>
      </p:sp>
      <p:sp>
        <p:nvSpPr>
          <p:cNvPr id="8260675" name="Line 67"/>
          <p:cNvSpPr>
            <a:spLocks noChangeShapeType="1"/>
          </p:cNvSpPr>
          <p:nvPr/>
        </p:nvSpPr>
        <p:spPr bwMode="auto">
          <a:xfrm>
            <a:off x="3608388" y="123983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76" name="Freeform 68"/>
          <p:cNvSpPr>
            <a:spLocks/>
          </p:cNvSpPr>
          <p:nvPr/>
        </p:nvSpPr>
        <p:spPr bwMode="auto">
          <a:xfrm>
            <a:off x="3608388" y="1239838"/>
            <a:ext cx="4927600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599" y="544"/>
              </a:cxn>
              <a:cxn ang="0">
                <a:pos x="599" y="0"/>
              </a:cxn>
            </a:cxnLst>
            <a:rect l="0" t="0" r="r" b="b"/>
            <a:pathLst>
              <a:path w="599" h="544">
                <a:moveTo>
                  <a:pt x="0" y="544"/>
                </a:moveTo>
                <a:lnTo>
                  <a:pt x="599" y="544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77" name="Line 69"/>
          <p:cNvSpPr>
            <a:spLocks noChangeShapeType="1"/>
          </p:cNvSpPr>
          <p:nvPr/>
        </p:nvSpPr>
        <p:spPr bwMode="auto">
          <a:xfrm flipV="1">
            <a:off x="3608388" y="1239838"/>
            <a:ext cx="1587" cy="447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78" name="Freeform 70"/>
          <p:cNvSpPr>
            <a:spLocks/>
          </p:cNvSpPr>
          <p:nvPr/>
        </p:nvSpPr>
        <p:spPr bwMode="auto">
          <a:xfrm>
            <a:off x="3608388" y="1239838"/>
            <a:ext cx="3076575" cy="2773362"/>
          </a:xfrm>
          <a:custGeom>
            <a:avLst/>
            <a:gdLst/>
            <a:ahLst/>
            <a:cxnLst>
              <a:cxn ang="0">
                <a:pos x="0" y="1747"/>
              </a:cxn>
              <a:cxn ang="0">
                <a:pos x="772" y="1690"/>
              </a:cxn>
              <a:cxn ang="0">
                <a:pos x="1202" y="1596"/>
              </a:cxn>
              <a:cxn ang="0">
                <a:pos x="1420" y="1503"/>
              </a:cxn>
              <a:cxn ang="0">
                <a:pos x="1549" y="1410"/>
              </a:cxn>
              <a:cxn ang="0">
                <a:pos x="1638" y="1311"/>
              </a:cxn>
              <a:cxn ang="0">
                <a:pos x="1741" y="1125"/>
              </a:cxn>
              <a:cxn ang="0">
                <a:pos x="1809" y="938"/>
              </a:cxn>
              <a:cxn ang="0">
                <a:pos x="1881" y="560"/>
              </a:cxn>
              <a:cxn ang="0">
                <a:pos x="1938" y="0"/>
              </a:cxn>
            </a:cxnLst>
            <a:rect l="0" t="0" r="r" b="b"/>
            <a:pathLst>
              <a:path w="1938" h="1747">
                <a:moveTo>
                  <a:pt x="0" y="1747"/>
                </a:moveTo>
                <a:cubicBezTo>
                  <a:pt x="129" y="1738"/>
                  <a:pt x="572" y="1715"/>
                  <a:pt x="772" y="1690"/>
                </a:cubicBezTo>
                <a:cubicBezTo>
                  <a:pt x="972" y="1665"/>
                  <a:pt x="1094" y="1627"/>
                  <a:pt x="1202" y="1596"/>
                </a:cubicBezTo>
                <a:cubicBezTo>
                  <a:pt x="1310" y="1565"/>
                  <a:pt x="1420" y="1503"/>
                  <a:pt x="1420" y="1503"/>
                </a:cubicBezTo>
                <a:cubicBezTo>
                  <a:pt x="1420" y="1503"/>
                  <a:pt x="1513" y="1442"/>
                  <a:pt x="1549" y="1410"/>
                </a:cubicBezTo>
                <a:cubicBezTo>
                  <a:pt x="1585" y="1378"/>
                  <a:pt x="1606" y="1358"/>
                  <a:pt x="1638" y="1311"/>
                </a:cubicBezTo>
                <a:cubicBezTo>
                  <a:pt x="1670" y="1264"/>
                  <a:pt x="1713" y="1187"/>
                  <a:pt x="1741" y="1125"/>
                </a:cubicBezTo>
                <a:cubicBezTo>
                  <a:pt x="1769" y="1063"/>
                  <a:pt x="1786" y="1032"/>
                  <a:pt x="1809" y="938"/>
                </a:cubicBezTo>
                <a:cubicBezTo>
                  <a:pt x="1832" y="844"/>
                  <a:pt x="1860" y="716"/>
                  <a:pt x="1881" y="560"/>
                </a:cubicBezTo>
                <a:cubicBezTo>
                  <a:pt x="1902" y="404"/>
                  <a:pt x="1929" y="93"/>
                  <a:pt x="193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79" name="Freeform 71"/>
          <p:cNvSpPr>
            <a:spLocks/>
          </p:cNvSpPr>
          <p:nvPr/>
        </p:nvSpPr>
        <p:spPr bwMode="auto">
          <a:xfrm>
            <a:off x="7294563" y="4605338"/>
            <a:ext cx="1250950" cy="1119187"/>
          </a:xfrm>
          <a:custGeom>
            <a:avLst/>
            <a:gdLst/>
            <a:ahLst/>
            <a:cxnLst>
              <a:cxn ang="0">
                <a:pos x="788" y="0"/>
              </a:cxn>
              <a:cxn ang="0">
                <a:pos x="606" y="41"/>
              </a:cxn>
              <a:cxn ang="0">
                <a:pos x="394" y="135"/>
              </a:cxn>
              <a:cxn ang="0">
                <a:pos x="264" y="228"/>
              </a:cxn>
              <a:cxn ang="0">
                <a:pos x="176" y="321"/>
              </a:cxn>
              <a:cxn ang="0">
                <a:pos x="114" y="415"/>
              </a:cxn>
              <a:cxn ang="0">
                <a:pos x="67" y="508"/>
              </a:cxn>
              <a:cxn ang="0">
                <a:pos x="31" y="601"/>
              </a:cxn>
              <a:cxn ang="0">
                <a:pos x="5" y="700"/>
              </a:cxn>
              <a:cxn ang="0">
                <a:pos x="0" y="705"/>
              </a:cxn>
            </a:cxnLst>
            <a:rect l="0" t="0" r="r" b="b"/>
            <a:pathLst>
              <a:path w="788" h="705">
                <a:moveTo>
                  <a:pt x="788" y="0"/>
                </a:moveTo>
                <a:lnTo>
                  <a:pt x="606" y="41"/>
                </a:lnTo>
                <a:lnTo>
                  <a:pt x="394" y="135"/>
                </a:lnTo>
                <a:lnTo>
                  <a:pt x="264" y="228"/>
                </a:lnTo>
                <a:lnTo>
                  <a:pt x="176" y="321"/>
                </a:lnTo>
                <a:lnTo>
                  <a:pt x="114" y="415"/>
                </a:lnTo>
                <a:lnTo>
                  <a:pt x="67" y="508"/>
                </a:lnTo>
                <a:lnTo>
                  <a:pt x="31" y="601"/>
                </a:lnTo>
                <a:lnTo>
                  <a:pt x="5" y="700"/>
                </a:lnTo>
                <a:lnTo>
                  <a:pt x="0" y="705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80" name="Freeform 72"/>
          <p:cNvSpPr>
            <a:spLocks/>
          </p:cNvSpPr>
          <p:nvPr/>
        </p:nvSpPr>
        <p:spPr bwMode="auto">
          <a:xfrm>
            <a:off x="6073775" y="1878013"/>
            <a:ext cx="560388" cy="1597025"/>
          </a:xfrm>
          <a:custGeom>
            <a:avLst/>
            <a:gdLst/>
            <a:ahLst/>
            <a:cxnLst>
              <a:cxn ang="0">
                <a:pos x="0" y="1006"/>
              </a:cxn>
              <a:cxn ang="0">
                <a:pos x="89" y="907"/>
              </a:cxn>
              <a:cxn ang="0">
                <a:pos x="192" y="721"/>
              </a:cxn>
              <a:cxn ang="0">
                <a:pos x="260" y="534"/>
              </a:cxn>
              <a:cxn ang="0">
                <a:pos x="332" y="156"/>
              </a:cxn>
              <a:cxn ang="0">
                <a:pos x="340" y="61"/>
              </a:cxn>
            </a:cxnLst>
            <a:rect l="0" t="0" r="r" b="b"/>
            <a:pathLst>
              <a:path w="353" h="1006">
                <a:moveTo>
                  <a:pt x="0" y="1006"/>
                </a:moveTo>
                <a:cubicBezTo>
                  <a:pt x="15" y="990"/>
                  <a:pt x="57" y="954"/>
                  <a:pt x="89" y="907"/>
                </a:cubicBezTo>
                <a:cubicBezTo>
                  <a:pt x="121" y="860"/>
                  <a:pt x="164" y="783"/>
                  <a:pt x="192" y="721"/>
                </a:cubicBezTo>
                <a:cubicBezTo>
                  <a:pt x="220" y="659"/>
                  <a:pt x="237" y="628"/>
                  <a:pt x="260" y="534"/>
                </a:cubicBezTo>
                <a:cubicBezTo>
                  <a:pt x="283" y="440"/>
                  <a:pt x="311" y="312"/>
                  <a:pt x="332" y="156"/>
                </a:cubicBezTo>
                <a:cubicBezTo>
                  <a:pt x="353" y="0"/>
                  <a:pt x="331" y="154"/>
                  <a:pt x="340" y="61"/>
                </a:cubicBezTo>
              </a:path>
            </a:pathLst>
          </a:custGeom>
          <a:noFill/>
          <a:ln w="76200" cap="flat" cmpd="sng">
            <a:solidFill>
              <a:srgbClr val="CC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0681" name="Line 73"/>
          <p:cNvSpPr>
            <a:spLocks noChangeShapeType="1"/>
          </p:cNvSpPr>
          <p:nvPr/>
        </p:nvSpPr>
        <p:spPr bwMode="auto">
          <a:xfrm>
            <a:off x="6065838" y="3465513"/>
            <a:ext cx="0" cy="15240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60682" name="Object 74"/>
          <p:cNvGraphicFramePr>
            <a:graphicFrameLocks noChangeAspect="1"/>
          </p:cNvGraphicFramePr>
          <p:nvPr/>
        </p:nvGraphicFramePr>
        <p:xfrm>
          <a:off x="5105400" y="493713"/>
          <a:ext cx="20796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685" name="Equation" r:id="rId5" imgW="812520" imgH="253800" progId="Equation.DSMT4">
                  <p:embed/>
                </p:oleObj>
              </mc:Choice>
              <mc:Fallback>
                <p:oleObj name="Equation" r:id="rId5" imgW="812520" imgH="25380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93713"/>
                        <a:ext cx="20796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0683" name="Object 75"/>
          <p:cNvGraphicFramePr>
            <a:graphicFrameLocks noChangeAspect="1"/>
          </p:cNvGraphicFramePr>
          <p:nvPr/>
        </p:nvGraphicFramePr>
        <p:xfrm>
          <a:off x="3124200" y="609600"/>
          <a:ext cx="10080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686" name="Equation" r:id="rId7" imgW="380880" imgH="177480" progId="Equation.DSMT4">
                  <p:embed/>
                </p:oleObj>
              </mc:Choice>
              <mc:Fallback>
                <p:oleObj name="Equation" r:id="rId7" imgW="380880" imgH="177480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9600"/>
                        <a:ext cx="100806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0684" name="Object 76"/>
          <p:cNvGraphicFramePr>
            <a:graphicFrameLocks noChangeAspect="1"/>
          </p:cNvGraphicFramePr>
          <p:nvPr/>
        </p:nvGraphicFramePr>
        <p:xfrm>
          <a:off x="5808663" y="6237288"/>
          <a:ext cx="10382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687" name="Equation" r:id="rId9" imgW="393480" imgH="177480" progId="Equation.DSMT4">
                  <p:embed/>
                </p:oleObj>
              </mc:Choice>
              <mc:Fallback>
                <p:oleObj name="Equation" r:id="rId9" imgW="393480" imgH="17748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6237288"/>
                        <a:ext cx="1038225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0685" name="Text Box 77"/>
          <p:cNvSpPr txBox="1">
            <a:spLocks noChangeArrowheads="1"/>
          </p:cNvSpPr>
          <p:nvPr/>
        </p:nvSpPr>
        <p:spPr bwMode="auto">
          <a:xfrm>
            <a:off x="3657600" y="5029200"/>
            <a:ext cx="1528763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Unstable</a:t>
            </a:r>
          </a:p>
        </p:txBody>
      </p:sp>
      <p:sp>
        <p:nvSpPr>
          <p:cNvPr id="8260686" name="Text Box 78"/>
          <p:cNvSpPr txBox="1">
            <a:spLocks noChangeArrowheads="1"/>
          </p:cNvSpPr>
          <p:nvPr/>
        </p:nvSpPr>
        <p:spPr bwMode="auto">
          <a:xfrm>
            <a:off x="3810000" y="4343400"/>
            <a:ext cx="1133475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3333FF"/>
                </a:solidFill>
              </a:rPr>
              <a:t>Stable</a:t>
            </a:r>
          </a:p>
        </p:txBody>
      </p:sp>
      <p:sp>
        <p:nvSpPr>
          <p:cNvPr id="8260687" name="Line 79"/>
          <p:cNvSpPr>
            <a:spLocks noChangeShapeType="1"/>
          </p:cNvSpPr>
          <p:nvPr/>
        </p:nvSpPr>
        <p:spPr bwMode="auto">
          <a:xfrm flipH="1" flipV="1">
            <a:off x="1676400" y="3505200"/>
            <a:ext cx="2133600" cy="10668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0688" name="Line 80"/>
          <p:cNvSpPr>
            <a:spLocks noChangeShapeType="1"/>
          </p:cNvSpPr>
          <p:nvPr/>
        </p:nvSpPr>
        <p:spPr bwMode="auto">
          <a:xfrm flipV="1">
            <a:off x="5105400" y="4419600"/>
            <a:ext cx="762000" cy="2286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0689" name="Text Box 81"/>
          <p:cNvSpPr txBox="1">
            <a:spLocks noChangeArrowheads="1"/>
          </p:cNvSpPr>
          <p:nvPr/>
        </p:nvSpPr>
        <p:spPr bwMode="auto">
          <a:xfrm>
            <a:off x="5253038" y="14288"/>
            <a:ext cx="1604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Equilibria</a:t>
            </a:r>
          </a:p>
        </p:txBody>
      </p:sp>
      <p:sp>
        <p:nvSpPr>
          <p:cNvPr id="8260690" name="Line 82"/>
          <p:cNvSpPr>
            <a:spLocks noChangeShapeType="1"/>
          </p:cNvSpPr>
          <p:nvPr/>
        </p:nvSpPr>
        <p:spPr bwMode="auto">
          <a:xfrm>
            <a:off x="1524000" y="4191000"/>
            <a:ext cx="0" cy="762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0691" name="Line 83"/>
          <p:cNvSpPr>
            <a:spLocks noChangeShapeType="1"/>
          </p:cNvSpPr>
          <p:nvPr/>
        </p:nvSpPr>
        <p:spPr bwMode="auto">
          <a:xfrm flipV="1">
            <a:off x="5181600" y="5257800"/>
            <a:ext cx="762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0692" name="Line 84"/>
          <p:cNvSpPr>
            <a:spLocks noChangeShapeType="1"/>
          </p:cNvSpPr>
          <p:nvPr/>
        </p:nvSpPr>
        <p:spPr bwMode="auto">
          <a:xfrm flipH="1" flipV="1">
            <a:off x="1524000" y="4343400"/>
            <a:ext cx="2133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1634" name="Freeform 2"/>
          <p:cNvSpPr>
            <a:spLocks/>
          </p:cNvSpPr>
          <p:nvPr/>
        </p:nvSpPr>
        <p:spPr bwMode="auto">
          <a:xfrm flipH="1">
            <a:off x="6067425" y="3467100"/>
            <a:ext cx="2465388" cy="1487488"/>
          </a:xfrm>
          <a:custGeom>
            <a:avLst/>
            <a:gdLst/>
            <a:ahLst/>
            <a:cxnLst>
              <a:cxn ang="0">
                <a:pos x="0" y="355"/>
              </a:cxn>
              <a:cxn ang="0">
                <a:pos x="893" y="266"/>
              </a:cxn>
              <a:cxn ang="0">
                <a:pos x="1286" y="169"/>
              </a:cxn>
              <a:cxn ang="0">
                <a:pos x="1553" y="0"/>
              </a:cxn>
              <a:cxn ang="0">
                <a:pos x="1542" y="937"/>
              </a:cxn>
              <a:cxn ang="0">
                <a:pos x="989" y="698"/>
              </a:cxn>
              <a:cxn ang="0">
                <a:pos x="6" y="599"/>
              </a:cxn>
              <a:cxn ang="0">
                <a:pos x="0" y="355"/>
              </a:cxn>
            </a:cxnLst>
            <a:rect l="0" t="0" r="r" b="b"/>
            <a:pathLst>
              <a:path w="1553" h="937">
                <a:moveTo>
                  <a:pt x="0" y="355"/>
                </a:moveTo>
                <a:cubicBezTo>
                  <a:pt x="174" y="337"/>
                  <a:pt x="672" y="297"/>
                  <a:pt x="893" y="266"/>
                </a:cubicBezTo>
                <a:cubicBezTo>
                  <a:pt x="1107" y="235"/>
                  <a:pt x="1176" y="213"/>
                  <a:pt x="1286" y="169"/>
                </a:cubicBezTo>
                <a:cubicBezTo>
                  <a:pt x="1396" y="125"/>
                  <a:pt x="1437" y="93"/>
                  <a:pt x="1553" y="0"/>
                </a:cubicBezTo>
                <a:cubicBezTo>
                  <a:pt x="1553" y="122"/>
                  <a:pt x="1530" y="739"/>
                  <a:pt x="1542" y="937"/>
                </a:cubicBezTo>
                <a:cubicBezTo>
                  <a:pt x="1396" y="855"/>
                  <a:pt x="1249" y="754"/>
                  <a:pt x="989" y="698"/>
                </a:cubicBezTo>
                <a:cubicBezTo>
                  <a:pt x="733" y="642"/>
                  <a:pt x="205" y="625"/>
                  <a:pt x="6" y="599"/>
                </a:cubicBezTo>
                <a:cubicBezTo>
                  <a:pt x="0" y="459"/>
                  <a:pt x="0" y="506"/>
                  <a:pt x="0" y="355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1635" name="Freeform 3"/>
          <p:cNvSpPr>
            <a:spLocks/>
          </p:cNvSpPr>
          <p:nvPr/>
        </p:nvSpPr>
        <p:spPr bwMode="auto">
          <a:xfrm>
            <a:off x="3611563" y="3463925"/>
            <a:ext cx="2465387" cy="1487488"/>
          </a:xfrm>
          <a:custGeom>
            <a:avLst/>
            <a:gdLst/>
            <a:ahLst/>
            <a:cxnLst>
              <a:cxn ang="0">
                <a:pos x="0" y="355"/>
              </a:cxn>
              <a:cxn ang="0">
                <a:pos x="893" y="266"/>
              </a:cxn>
              <a:cxn ang="0">
                <a:pos x="1286" y="169"/>
              </a:cxn>
              <a:cxn ang="0">
                <a:pos x="1553" y="0"/>
              </a:cxn>
              <a:cxn ang="0">
                <a:pos x="1542" y="937"/>
              </a:cxn>
              <a:cxn ang="0">
                <a:pos x="989" y="698"/>
              </a:cxn>
              <a:cxn ang="0">
                <a:pos x="6" y="599"/>
              </a:cxn>
              <a:cxn ang="0">
                <a:pos x="0" y="355"/>
              </a:cxn>
            </a:cxnLst>
            <a:rect l="0" t="0" r="r" b="b"/>
            <a:pathLst>
              <a:path w="1553" h="937">
                <a:moveTo>
                  <a:pt x="0" y="355"/>
                </a:moveTo>
                <a:cubicBezTo>
                  <a:pt x="174" y="337"/>
                  <a:pt x="672" y="297"/>
                  <a:pt x="893" y="266"/>
                </a:cubicBezTo>
                <a:cubicBezTo>
                  <a:pt x="1107" y="235"/>
                  <a:pt x="1176" y="213"/>
                  <a:pt x="1286" y="169"/>
                </a:cubicBezTo>
                <a:cubicBezTo>
                  <a:pt x="1396" y="125"/>
                  <a:pt x="1437" y="93"/>
                  <a:pt x="1553" y="0"/>
                </a:cubicBezTo>
                <a:cubicBezTo>
                  <a:pt x="1553" y="122"/>
                  <a:pt x="1530" y="739"/>
                  <a:pt x="1542" y="937"/>
                </a:cubicBezTo>
                <a:cubicBezTo>
                  <a:pt x="1396" y="855"/>
                  <a:pt x="1249" y="754"/>
                  <a:pt x="989" y="698"/>
                </a:cubicBezTo>
                <a:cubicBezTo>
                  <a:pt x="733" y="642"/>
                  <a:pt x="205" y="625"/>
                  <a:pt x="6" y="599"/>
                </a:cubicBezTo>
                <a:cubicBezTo>
                  <a:pt x="0" y="459"/>
                  <a:pt x="0" y="506"/>
                  <a:pt x="0" y="355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1636" name="Rectangle 4"/>
          <p:cNvSpPr>
            <a:spLocks noChangeArrowheads="1"/>
          </p:cNvSpPr>
          <p:nvPr/>
        </p:nvSpPr>
        <p:spPr bwMode="auto">
          <a:xfrm>
            <a:off x="3608388" y="1239838"/>
            <a:ext cx="4927600" cy="44767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37" name="Freeform 5"/>
          <p:cNvSpPr>
            <a:spLocks/>
          </p:cNvSpPr>
          <p:nvPr/>
        </p:nvSpPr>
        <p:spPr bwMode="auto">
          <a:xfrm>
            <a:off x="3608388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38" name="Freeform 6"/>
          <p:cNvSpPr>
            <a:spLocks/>
          </p:cNvSpPr>
          <p:nvPr/>
        </p:nvSpPr>
        <p:spPr bwMode="auto">
          <a:xfrm>
            <a:off x="6067425" y="1239838"/>
            <a:ext cx="1588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39" name="Freeform 7"/>
          <p:cNvSpPr>
            <a:spLocks/>
          </p:cNvSpPr>
          <p:nvPr/>
        </p:nvSpPr>
        <p:spPr bwMode="auto">
          <a:xfrm>
            <a:off x="8535988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40" name="Freeform 8"/>
          <p:cNvSpPr>
            <a:spLocks/>
          </p:cNvSpPr>
          <p:nvPr/>
        </p:nvSpPr>
        <p:spPr bwMode="auto">
          <a:xfrm>
            <a:off x="3608388" y="571658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41" name="Freeform 9"/>
          <p:cNvSpPr>
            <a:spLocks/>
          </p:cNvSpPr>
          <p:nvPr/>
        </p:nvSpPr>
        <p:spPr bwMode="auto">
          <a:xfrm>
            <a:off x="3608388" y="496728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42" name="Freeform 10"/>
          <p:cNvSpPr>
            <a:spLocks/>
          </p:cNvSpPr>
          <p:nvPr/>
        </p:nvSpPr>
        <p:spPr bwMode="auto">
          <a:xfrm>
            <a:off x="3608388" y="3478213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43" name="Freeform 11"/>
          <p:cNvSpPr>
            <a:spLocks/>
          </p:cNvSpPr>
          <p:nvPr/>
        </p:nvSpPr>
        <p:spPr bwMode="auto">
          <a:xfrm>
            <a:off x="3608388" y="123983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44" name="Line 12"/>
          <p:cNvSpPr>
            <a:spLocks noChangeShapeType="1"/>
          </p:cNvSpPr>
          <p:nvPr/>
        </p:nvSpPr>
        <p:spPr bwMode="auto">
          <a:xfrm>
            <a:off x="3608388" y="123983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45" name="Freeform 13"/>
          <p:cNvSpPr>
            <a:spLocks/>
          </p:cNvSpPr>
          <p:nvPr/>
        </p:nvSpPr>
        <p:spPr bwMode="auto">
          <a:xfrm>
            <a:off x="3608388" y="1239838"/>
            <a:ext cx="4927600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599" y="544"/>
              </a:cxn>
              <a:cxn ang="0">
                <a:pos x="599" y="0"/>
              </a:cxn>
            </a:cxnLst>
            <a:rect l="0" t="0" r="r" b="b"/>
            <a:pathLst>
              <a:path w="599" h="544">
                <a:moveTo>
                  <a:pt x="0" y="544"/>
                </a:moveTo>
                <a:lnTo>
                  <a:pt x="599" y="544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46" name="Line 14"/>
          <p:cNvSpPr>
            <a:spLocks noChangeShapeType="1"/>
          </p:cNvSpPr>
          <p:nvPr/>
        </p:nvSpPr>
        <p:spPr bwMode="auto">
          <a:xfrm flipV="1">
            <a:off x="3608388" y="1239838"/>
            <a:ext cx="1587" cy="447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47" name="Line 15"/>
          <p:cNvSpPr>
            <a:spLocks noChangeShapeType="1"/>
          </p:cNvSpPr>
          <p:nvPr/>
        </p:nvSpPr>
        <p:spPr bwMode="auto">
          <a:xfrm>
            <a:off x="3608388" y="571658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48" name="Line 16"/>
          <p:cNvSpPr>
            <a:spLocks noChangeShapeType="1"/>
          </p:cNvSpPr>
          <p:nvPr/>
        </p:nvSpPr>
        <p:spPr bwMode="auto">
          <a:xfrm flipV="1">
            <a:off x="3608388" y="1239838"/>
            <a:ext cx="1587" cy="447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49" name="Line 17"/>
          <p:cNvSpPr>
            <a:spLocks noChangeShapeType="1"/>
          </p:cNvSpPr>
          <p:nvPr/>
        </p:nvSpPr>
        <p:spPr bwMode="auto">
          <a:xfrm flipV="1">
            <a:off x="3608388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50" name="Line 18"/>
          <p:cNvSpPr>
            <a:spLocks noChangeShapeType="1"/>
          </p:cNvSpPr>
          <p:nvPr/>
        </p:nvSpPr>
        <p:spPr bwMode="auto">
          <a:xfrm>
            <a:off x="3608388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51" name="Rectangle 19"/>
          <p:cNvSpPr>
            <a:spLocks noChangeArrowheads="1"/>
          </p:cNvSpPr>
          <p:nvPr/>
        </p:nvSpPr>
        <p:spPr bwMode="auto">
          <a:xfrm>
            <a:off x="3451225" y="574040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-3</a:t>
            </a:r>
            <a:endParaRPr lang="en-US"/>
          </a:p>
        </p:txBody>
      </p:sp>
      <p:sp>
        <p:nvSpPr>
          <p:cNvPr id="8261652" name="Line 20"/>
          <p:cNvSpPr>
            <a:spLocks noChangeShapeType="1"/>
          </p:cNvSpPr>
          <p:nvPr/>
        </p:nvSpPr>
        <p:spPr bwMode="auto">
          <a:xfrm flipV="1">
            <a:off x="4422775" y="566737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53" name="Line 21"/>
          <p:cNvSpPr>
            <a:spLocks noChangeShapeType="1"/>
          </p:cNvSpPr>
          <p:nvPr/>
        </p:nvSpPr>
        <p:spPr bwMode="auto">
          <a:xfrm>
            <a:off x="4422775" y="12398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54" name="Rectangle 22"/>
          <p:cNvSpPr>
            <a:spLocks noChangeArrowheads="1"/>
          </p:cNvSpPr>
          <p:nvPr/>
        </p:nvSpPr>
        <p:spPr bwMode="auto">
          <a:xfrm>
            <a:off x="4265613" y="574040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61655" name="Line 23"/>
          <p:cNvSpPr>
            <a:spLocks noChangeShapeType="1"/>
          </p:cNvSpPr>
          <p:nvPr/>
        </p:nvSpPr>
        <p:spPr bwMode="auto">
          <a:xfrm flipV="1">
            <a:off x="5245100" y="566737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56" name="Line 24"/>
          <p:cNvSpPr>
            <a:spLocks noChangeShapeType="1"/>
          </p:cNvSpPr>
          <p:nvPr/>
        </p:nvSpPr>
        <p:spPr bwMode="auto">
          <a:xfrm>
            <a:off x="5245100" y="12398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57" name="Rectangle 25"/>
          <p:cNvSpPr>
            <a:spLocks noChangeArrowheads="1"/>
          </p:cNvSpPr>
          <p:nvPr/>
        </p:nvSpPr>
        <p:spPr bwMode="auto">
          <a:xfrm>
            <a:off x="5089525" y="574040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61658" name="Line 26"/>
          <p:cNvSpPr>
            <a:spLocks noChangeShapeType="1"/>
          </p:cNvSpPr>
          <p:nvPr/>
        </p:nvSpPr>
        <p:spPr bwMode="auto">
          <a:xfrm flipV="1">
            <a:off x="6067425" y="566737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59" name="Line 27"/>
          <p:cNvSpPr>
            <a:spLocks noChangeShapeType="1"/>
          </p:cNvSpPr>
          <p:nvPr/>
        </p:nvSpPr>
        <p:spPr bwMode="auto">
          <a:xfrm>
            <a:off x="6067425" y="12398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60" name="Rectangle 28"/>
          <p:cNvSpPr>
            <a:spLocks noChangeArrowheads="1"/>
          </p:cNvSpPr>
          <p:nvPr/>
        </p:nvSpPr>
        <p:spPr bwMode="auto">
          <a:xfrm>
            <a:off x="5994400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61661" name="Line 29"/>
          <p:cNvSpPr>
            <a:spLocks noChangeShapeType="1"/>
          </p:cNvSpPr>
          <p:nvPr/>
        </p:nvSpPr>
        <p:spPr bwMode="auto">
          <a:xfrm flipV="1">
            <a:off x="6891338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62" name="Line 30"/>
          <p:cNvSpPr>
            <a:spLocks noChangeShapeType="1"/>
          </p:cNvSpPr>
          <p:nvPr/>
        </p:nvSpPr>
        <p:spPr bwMode="auto">
          <a:xfrm>
            <a:off x="6891338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63" name="Rectangle 31"/>
          <p:cNvSpPr>
            <a:spLocks noChangeArrowheads="1"/>
          </p:cNvSpPr>
          <p:nvPr/>
        </p:nvSpPr>
        <p:spPr bwMode="auto">
          <a:xfrm>
            <a:off x="6816725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61664" name="Line 32"/>
          <p:cNvSpPr>
            <a:spLocks noChangeShapeType="1"/>
          </p:cNvSpPr>
          <p:nvPr/>
        </p:nvSpPr>
        <p:spPr bwMode="auto">
          <a:xfrm flipV="1">
            <a:off x="7713663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65" name="Line 33"/>
          <p:cNvSpPr>
            <a:spLocks noChangeShapeType="1"/>
          </p:cNvSpPr>
          <p:nvPr/>
        </p:nvSpPr>
        <p:spPr bwMode="auto">
          <a:xfrm>
            <a:off x="7713663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66" name="Rectangle 34"/>
          <p:cNvSpPr>
            <a:spLocks noChangeArrowheads="1"/>
          </p:cNvSpPr>
          <p:nvPr/>
        </p:nvSpPr>
        <p:spPr bwMode="auto">
          <a:xfrm>
            <a:off x="7639050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61667" name="Line 35"/>
          <p:cNvSpPr>
            <a:spLocks noChangeShapeType="1"/>
          </p:cNvSpPr>
          <p:nvPr/>
        </p:nvSpPr>
        <p:spPr bwMode="auto">
          <a:xfrm flipV="1">
            <a:off x="8535988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68" name="Line 36"/>
          <p:cNvSpPr>
            <a:spLocks noChangeShapeType="1"/>
          </p:cNvSpPr>
          <p:nvPr/>
        </p:nvSpPr>
        <p:spPr bwMode="auto">
          <a:xfrm>
            <a:off x="8535988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69" name="Rectangle 37"/>
          <p:cNvSpPr>
            <a:spLocks noChangeArrowheads="1"/>
          </p:cNvSpPr>
          <p:nvPr/>
        </p:nvSpPr>
        <p:spPr bwMode="auto">
          <a:xfrm>
            <a:off x="8462963" y="5740400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61670" name="Line 38"/>
          <p:cNvSpPr>
            <a:spLocks noChangeShapeType="1"/>
          </p:cNvSpPr>
          <p:nvPr/>
        </p:nvSpPr>
        <p:spPr bwMode="auto">
          <a:xfrm>
            <a:off x="3608388" y="57165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71" name="Line 39"/>
          <p:cNvSpPr>
            <a:spLocks noChangeShapeType="1"/>
          </p:cNvSpPr>
          <p:nvPr/>
        </p:nvSpPr>
        <p:spPr bwMode="auto">
          <a:xfrm flipH="1">
            <a:off x="8486775" y="57165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72" name="Rectangle 40"/>
          <p:cNvSpPr>
            <a:spLocks noChangeArrowheads="1"/>
          </p:cNvSpPr>
          <p:nvPr/>
        </p:nvSpPr>
        <p:spPr bwMode="auto">
          <a:xfrm>
            <a:off x="3335338" y="5567363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61673" name="Line 41"/>
          <p:cNvSpPr>
            <a:spLocks noChangeShapeType="1"/>
          </p:cNvSpPr>
          <p:nvPr/>
        </p:nvSpPr>
        <p:spPr bwMode="auto">
          <a:xfrm>
            <a:off x="3608388" y="49672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74" name="Line 42"/>
          <p:cNvSpPr>
            <a:spLocks noChangeShapeType="1"/>
          </p:cNvSpPr>
          <p:nvPr/>
        </p:nvSpPr>
        <p:spPr bwMode="auto">
          <a:xfrm flipH="1">
            <a:off x="8486775" y="49672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75" name="Rectangle 43"/>
          <p:cNvSpPr>
            <a:spLocks noChangeArrowheads="1"/>
          </p:cNvSpPr>
          <p:nvPr/>
        </p:nvSpPr>
        <p:spPr bwMode="auto">
          <a:xfrm>
            <a:off x="3335338" y="481965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61676" name="Line 44"/>
          <p:cNvSpPr>
            <a:spLocks noChangeShapeType="1"/>
          </p:cNvSpPr>
          <p:nvPr/>
        </p:nvSpPr>
        <p:spPr bwMode="auto">
          <a:xfrm>
            <a:off x="3608388" y="42179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77" name="Line 45"/>
          <p:cNvSpPr>
            <a:spLocks noChangeShapeType="1"/>
          </p:cNvSpPr>
          <p:nvPr/>
        </p:nvSpPr>
        <p:spPr bwMode="auto">
          <a:xfrm flipH="1">
            <a:off x="8486775" y="42179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78" name="Rectangle 46"/>
          <p:cNvSpPr>
            <a:spLocks noChangeArrowheads="1"/>
          </p:cNvSpPr>
          <p:nvPr/>
        </p:nvSpPr>
        <p:spPr bwMode="auto">
          <a:xfrm>
            <a:off x="3425825" y="407035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61679" name="Line 47"/>
          <p:cNvSpPr>
            <a:spLocks noChangeShapeType="1"/>
          </p:cNvSpPr>
          <p:nvPr/>
        </p:nvSpPr>
        <p:spPr bwMode="auto">
          <a:xfrm>
            <a:off x="3608388" y="3478213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80" name="Line 48"/>
          <p:cNvSpPr>
            <a:spLocks noChangeShapeType="1"/>
          </p:cNvSpPr>
          <p:nvPr/>
        </p:nvSpPr>
        <p:spPr bwMode="auto">
          <a:xfrm flipH="1">
            <a:off x="8486775" y="34782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81" name="Rectangle 49"/>
          <p:cNvSpPr>
            <a:spLocks noChangeArrowheads="1"/>
          </p:cNvSpPr>
          <p:nvPr/>
        </p:nvSpPr>
        <p:spPr bwMode="auto">
          <a:xfrm>
            <a:off x="3425825" y="33305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61682" name="Line 50"/>
          <p:cNvSpPr>
            <a:spLocks noChangeShapeType="1"/>
          </p:cNvSpPr>
          <p:nvPr/>
        </p:nvSpPr>
        <p:spPr bwMode="auto">
          <a:xfrm>
            <a:off x="3608388" y="2728913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83" name="Line 51"/>
          <p:cNvSpPr>
            <a:spLocks noChangeShapeType="1"/>
          </p:cNvSpPr>
          <p:nvPr/>
        </p:nvSpPr>
        <p:spPr bwMode="auto">
          <a:xfrm flipH="1">
            <a:off x="8486775" y="27289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84" name="Rectangle 52"/>
          <p:cNvSpPr>
            <a:spLocks noChangeArrowheads="1"/>
          </p:cNvSpPr>
          <p:nvPr/>
        </p:nvSpPr>
        <p:spPr bwMode="auto">
          <a:xfrm>
            <a:off x="3425825" y="25812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61685" name="Line 53"/>
          <p:cNvSpPr>
            <a:spLocks noChangeShapeType="1"/>
          </p:cNvSpPr>
          <p:nvPr/>
        </p:nvSpPr>
        <p:spPr bwMode="auto">
          <a:xfrm>
            <a:off x="3608388" y="1981200"/>
            <a:ext cx="396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86" name="Line 54"/>
          <p:cNvSpPr>
            <a:spLocks noChangeShapeType="1"/>
          </p:cNvSpPr>
          <p:nvPr/>
        </p:nvSpPr>
        <p:spPr bwMode="auto">
          <a:xfrm flipH="1">
            <a:off x="8486775" y="1981200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87" name="Rectangle 55"/>
          <p:cNvSpPr>
            <a:spLocks noChangeArrowheads="1"/>
          </p:cNvSpPr>
          <p:nvPr/>
        </p:nvSpPr>
        <p:spPr bwMode="auto">
          <a:xfrm>
            <a:off x="3425825" y="18319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61688" name="Line 56"/>
          <p:cNvSpPr>
            <a:spLocks noChangeShapeType="1"/>
          </p:cNvSpPr>
          <p:nvPr/>
        </p:nvSpPr>
        <p:spPr bwMode="auto">
          <a:xfrm>
            <a:off x="3608388" y="123983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89" name="Line 57"/>
          <p:cNvSpPr>
            <a:spLocks noChangeShapeType="1"/>
          </p:cNvSpPr>
          <p:nvPr/>
        </p:nvSpPr>
        <p:spPr bwMode="auto">
          <a:xfrm flipH="1">
            <a:off x="8486775" y="123983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90" name="Rectangle 58"/>
          <p:cNvSpPr>
            <a:spLocks noChangeArrowheads="1"/>
          </p:cNvSpPr>
          <p:nvPr/>
        </p:nvSpPr>
        <p:spPr bwMode="auto">
          <a:xfrm>
            <a:off x="3425825" y="10922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4</a:t>
            </a:r>
            <a:endParaRPr lang="en-US"/>
          </a:p>
        </p:txBody>
      </p:sp>
      <p:sp>
        <p:nvSpPr>
          <p:cNvPr id="8261691" name="Line 59"/>
          <p:cNvSpPr>
            <a:spLocks noChangeShapeType="1"/>
          </p:cNvSpPr>
          <p:nvPr/>
        </p:nvSpPr>
        <p:spPr bwMode="auto">
          <a:xfrm>
            <a:off x="3608388" y="123983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92" name="Freeform 60"/>
          <p:cNvSpPr>
            <a:spLocks/>
          </p:cNvSpPr>
          <p:nvPr/>
        </p:nvSpPr>
        <p:spPr bwMode="auto">
          <a:xfrm>
            <a:off x="3608388" y="1239838"/>
            <a:ext cx="4927600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599" y="544"/>
              </a:cxn>
              <a:cxn ang="0">
                <a:pos x="599" y="0"/>
              </a:cxn>
            </a:cxnLst>
            <a:rect l="0" t="0" r="r" b="b"/>
            <a:pathLst>
              <a:path w="599" h="544">
                <a:moveTo>
                  <a:pt x="0" y="544"/>
                </a:moveTo>
                <a:lnTo>
                  <a:pt x="599" y="544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93" name="Line 61"/>
          <p:cNvSpPr>
            <a:spLocks noChangeShapeType="1"/>
          </p:cNvSpPr>
          <p:nvPr/>
        </p:nvSpPr>
        <p:spPr bwMode="auto">
          <a:xfrm flipV="1">
            <a:off x="3608388" y="1239838"/>
            <a:ext cx="1587" cy="447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94" name="Freeform 62"/>
          <p:cNvSpPr>
            <a:spLocks/>
          </p:cNvSpPr>
          <p:nvPr/>
        </p:nvSpPr>
        <p:spPr bwMode="auto">
          <a:xfrm>
            <a:off x="3608388" y="1239838"/>
            <a:ext cx="3076575" cy="2773362"/>
          </a:xfrm>
          <a:custGeom>
            <a:avLst/>
            <a:gdLst/>
            <a:ahLst/>
            <a:cxnLst>
              <a:cxn ang="0">
                <a:pos x="0" y="1747"/>
              </a:cxn>
              <a:cxn ang="0">
                <a:pos x="772" y="1690"/>
              </a:cxn>
              <a:cxn ang="0">
                <a:pos x="1202" y="1596"/>
              </a:cxn>
              <a:cxn ang="0">
                <a:pos x="1420" y="1503"/>
              </a:cxn>
              <a:cxn ang="0">
                <a:pos x="1549" y="1410"/>
              </a:cxn>
              <a:cxn ang="0">
                <a:pos x="1638" y="1311"/>
              </a:cxn>
              <a:cxn ang="0">
                <a:pos x="1741" y="1125"/>
              </a:cxn>
              <a:cxn ang="0">
                <a:pos x="1809" y="938"/>
              </a:cxn>
              <a:cxn ang="0">
                <a:pos x="1881" y="560"/>
              </a:cxn>
              <a:cxn ang="0">
                <a:pos x="1938" y="0"/>
              </a:cxn>
            </a:cxnLst>
            <a:rect l="0" t="0" r="r" b="b"/>
            <a:pathLst>
              <a:path w="1938" h="1747">
                <a:moveTo>
                  <a:pt x="0" y="1747"/>
                </a:moveTo>
                <a:cubicBezTo>
                  <a:pt x="129" y="1738"/>
                  <a:pt x="572" y="1715"/>
                  <a:pt x="772" y="1690"/>
                </a:cubicBezTo>
                <a:cubicBezTo>
                  <a:pt x="972" y="1665"/>
                  <a:pt x="1094" y="1627"/>
                  <a:pt x="1202" y="1596"/>
                </a:cubicBezTo>
                <a:cubicBezTo>
                  <a:pt x="1310" y="1565"/>
                  <a:pt x="1420" y="1503"/>
                  <a:pt x="1420" y="1503"/>
                </a:cubicBezTo>
                <a:cubicBezTo>
                  <a:pt x="1420" y="1503"/>
                  <a:pt x="1513" y="1442"/>
                  <a:pt x="1549" y="1410"/>
                </a:cubicBezTo>
                <a:cubicBezTo>
                  <a:pt x="1585" y="1378"/>
                  <a:pt x="1606" y="1358"/>
                  <a:pt x="1638" y="1311"/>
                </a:cubicBezTo>
                <a:cubicBezTo>
                  <a:pt x="1670" y="1264"/>
                  <a:pt x="1713" y="1187"/>
                  <a:pt x="1741" y="1125"/>
                </a:cubicBezTo>
                <a:cubicBezTo>
                  <a:pt x="1769" y="1063"/>
                  <a:pt x="1786" y="1032"/>
                  <a:pt x="1809" y="938"/>
                </a:cubicBezTo>
                <a:cubicBezTo>
                  <a:pt x="1832" y="844"/>
                  <a:pt x="1860" y="716"/>
                  <a:pt x="1881" y="560"/>
                </a:cubicBezTo>
                <a:cubicBezTo>
                  <a:pt x="1902" y="404"/>
                  <a:pt x="1929" y="93"/>
                  <a:pt x="193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95" name="Freeform 63"/>
          <p:cNvSpPr>
            <a:spLocks/>
          </p:cNvSpPr>
          <p:nvPr/>
        </p:nvSpPr>
        <p:spPr bwMode="auto">
          <a:xfrm>
            <a:off x="7294563" y="4605338"/>
            <a:ext cx="1250950" cy="1119187"/>
          </a:xfrm>
          <a:custGeom>
            <a:avLst/>
            <a:gdLst/>
            <a:ahLst/>
            <a:cxnLst>
              <a:cxn ang="0">
                <a:pos x="788" y="0"/>
              </a:cxn>
              <a:cxn ang="0">
                <a:pos x="606" y="41"/>
              </a:cxn>
              <a:cxn ang="0">
                <a:pos x="394" y="135"/>
              </a:cxn>
              <a:cxn ang="0">
                <a:pos x="264" y="228"/>
              </a:cxn>
              <a:cxn ang="0">
                <a:pos x="176" y="321"/>
              </a:cxn>
              <a:cxn ang="0">
                <a:pos x="114" y="415"/>
              </a:cxn>
              <a:cxn ang="0">
                <a:pos x="67" y="508"/>
              </a:cxn>
              <a:cxn ang="0">
                <a:pos x="31" y="601"/>
              </a:cxn>
              <a:cxn ang="0">
                <a:pos x="5" y="700"/>
              </a:cxn>
              <a:cxn ang="0">
                <a:pos x="0" y="705"/>
              </a:cxn>
            </a:cxnLst>
            <a:rect l="0" t="0" r="r" b="b"/>
            <a:pathLst>
              <a:path w="788" h="705">
                <a:moveTo>
                  <a:pt x="788" y="0"/>
                </a:moveTo>
                <a:lnTo>
                  <a:pt x="606" y="41"/>
                </a:lnTo>
                <a:lnTo>
                  <a:pt x="394" y="135"/>
                </a:lnTo>
                <a:lnTo>
                  <a:pt x="264" y="228"/>
                </a:lnTo>
                <a:lnTo>
                  <a:pt x="176" y="321"/>
                </a:lnTo>
                <a:lnTo>
                  <a:pt x="114" y="415"/>
                </a:lnTo>
                <a:lnTo>
                  <a:pt x="67" y="508"/>
                </a:lnTo>
                <a:lnTo>
                  <a:pt x="31" y="601"/>
                </a:lnTo>
                <a:lnTo>
                  <a:pt x="5" y="700"/>
                </a:lnTo>
                <a:lnTo>
                  <a:pt x="0" y="705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96" name="Freeform 64"/>
          <p:cNvSpPr>
            <a:spLocks/>
          </p:cNvSpPr>
          <p:nvPr/>
        </p:nvSpPr>
        <p:spPr bwMode="auto">
          <a:xfrm>
            <a:off x="6073775" y="1878013"/>
            <a:ext cx="560388" cy="1597025"/>
          </a:xfrm>
          <a:custGeom>
            <a:avLst/>
            <a:gdLst/>
            <a:ahLst/>
            <a:cxnLst>
              <a:cxn ang="0">
                <a:pos x="0" y="1006"/>
              </a:cxn>
              <a:cxn ang="0">
                <a:pos x="89" y="907"/>
              </a:cxn>
              <a:cxn ang="0">
                <a:pos x="192" y="721"/>
              </a:cxn>
              <a:cxn ang="0">
                <a:pos x="260" y="534"/>
              </a:cxn>
              <a:cxn ang="0">
                <a:pos x="332" y="156"/>
              </a:cxn>
              <a:cxn ang="0">
                <a:pos x="340" y="61"/>
              </a:cxn>
            </a:cxnLst>
            <a:rect l="0" t="0" r="r" b="b"/>
            <a:pathLst>
              <a:path w="353" h="1006">
                <a:moveTo>
                  <a:pt x="0" y="1006"/>
                </a:moveTo>
                <a:cubicBezTo>
                  <a:pt x="15" y="990"/>
                  <a:pt x="57" y="954"/>
                  <a:pt x="89" y="907"/>
                </a:cubicBezTo>
                <a:cubicBezTo>
                  <a:pt x="121" y="860"/>
                  <a:pt x="164" y="783"/>
                  <a:pt x="192" y="721"/>
                </a:cubicBezTo>
                <a:cubicBezTo>
                  <a:pt x="220" y="659"/>
                  <a:pt x="237" y="628"/>
                  <a:pt x="260" y="534"/>
                </a:cubicBezTo>
                <a:cubicBezTo>
                  <a:pt x="283" y="440"/>
                  <a:pt x="311" y="312"/>
                  <a:pt x="332" y="156"/>
                </a:cubicBezTo>
                <a:cubicBezTo>
                  <a:pt x="353" y="0"/>
                  <a:pt x="331" y="154"/>
                  <a:pt x="340" y="61"/>
                </a:cubicBezTo>
              </a:path>
            </a:pathLst>
          </a:custGeom>
          <a:noFill/>
          <a:ln w="76200" cap="flat" cmpd="sng">
            <a:solidFill>
              <a:srgbClr val="CC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697" name="Line 65"/>
          <p:cNvSpPr>
            <a:spLocks noChangeShapeType="1"/>
          </p:cNvSpPr>
          <p:nvPr/>
        </p:nvSpPr>
        <p:spPr bwMode="auto">
          <a:xfrm>
            <a:off x="6065838" y="3465513"/>
            <a:ext cx="0" cy="15240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61698" name="Object 66"/>
          <p:cNvGraphicFramePr>
            <a:graphicFrameLocks noChangeAspect="1"/>
          </p:cNvGraphicFramePr>
          <p:nvPr/>
        </p:nvGraphicFramePr>
        <p:xfrm>
          <a:off x="5275263" y="369888"/>
          <a:ext cx="272891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710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369888"/>
                        <a:ext cx="2728912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1699" name="Object 67"/>
          <p:cNvGraphicFramePr>
            <a:graphicFrameLocks noChangeAspect="1"/>
          </p:cNvGraphicFramePr>
          <p:nvPr/>
        </p:nvGraphicFramePr>
        <p:xfrm>
          <a:off x="2057400" y="3906838"/>
          <a:ext cx="10080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711" name="Equation" r:id="rId6" imgW="380880" imgH="177480" progId="Equation.DSMT4">
                  <p:embed/>
                </p:oleObj>
              </mc:Choice>
              <mc:Fallback>
                <p:oleObj name="Equation" r:id="rId6" imgW="380880" imgH="17748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906838"/>
                        <a:ext cx="1008063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1700" name="Object 68"/>
          <p:cNvGraphicFramePr>
            <a:graphicFrameLocks noChangeAspect="1"/>
          </p:cNvGraphicFramePr>
          <p:nvPr/>
        </p:nvGraphicFramePr>
        <p:xfrm>
          <a:off x="5808663" y="6237288"/>
          <a:ext cx="10382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712" name="Equation" r:id="rId8" imgW="393480" imgH="177480" progId="Equation.DSMT4">
                  <p:embed/>
                </p:oleObj>
              </mc:Choice>
              <mc:Fallback>
                <p:oleObj name="Equation" r:id="rId8" imgW="393480" imgH="17748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6237288"/>
                        <a:ext cx="1038225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1701" name="Freeform 69"/>
          <p:cNvSpPr>
            <a:spLocks/>
          </p:cNvSpPr>
          <p:nvPr/>
        </p:nvSpPr>
        <p:spPr bwMode="auto">
          <a:xfrm>
            <a:off x="3624263" y="4430713"/>
            <a:ext cx="2871787" cy="128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702" name="Line 70"/>
          <p:cNvSpPr>
            <a:spLocks noChangeShapeType="1"/>
          </p:cNvSpPr>
          <p:nvPr/>
        </p:nvSpPr>
        <p:spPr bwMode="auto">
          <a:xfrm>
            <a:off x="4648200" y="4343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1703" name="Line 71"/>
          <p:cNvSpPr>
            <a:spLocks noChangeShapeType="1"/>
          </p:cNvSpPr>
          <p:nvPr/>
        </p:nvSpPr>
        <p:spPr bwMode="auto">
          <a:xfrm>
            <a:off x="4648200" y="4038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1704" name="Line 72"/>
          <p:cNvSpPr>
            <a:spLocks noChangeShapeType="1"/>
          </p:cNvSpPr>
          <p:nvPr/>
        </p:nvSpPr>
        <p:spPr bwMode="auto">
          <a:xfrm flipH="1">
            <a:off x="6248400" y="4114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1705" name="Line 73"/>
          <p:cNvSpPr>
            <a:spLocks noChangeShapeType="1"/>
          </p:cNvSpPr>
          <p:nvPr/>
        </p:nvSpPr>
        <p:spPr bwMode="auto">
          <a:xfrm flipH="1">
            <a:off x="6172200" y="4419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61706" name="Object 74"/>
          <p:cNvGraphicFramePr>
            <a:graphicFrameLocks noChangeAspect="1"/>
          </p:cNvGraphicFramePr>
          <p:nvPr/>
        </p:nvGraphicFramePr>
        <p:xfrm>
          <a:off x="152400" y="152400"/>
          <a:ext cx="4038600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713" name="Equation" r:id="rId10" imgW="1612800" imgH="1117440" progId="Equation.DSMT4">
                  <p:embed/>
                </p:oleObj>
              </mc:Choice>
              <mc:Fallback>
                <p:oleObj name="Equation" r:id="rId10" imgW="1612800" imgH="111744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4038600" cy="27987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1707" name="Freeform 75"/>
          <p:cNvSpPr>
            <a:spLocks/>
          </p:cNvSpPr>
          <p:nvPr/>
        </p:nvSpPr>
        <p:spPr bwMode="auto">
          <a:xfrm flipH="1">
            <a:off x="5681663" y="4419600"/>
            <a:ext cx="2871787" cy="128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1708" name="Freeform 76"/>
          <p:cNvSpPr>
            <a:spLocks/>
          </p:cNvSpPr>
          <p:nvPr/>
        </p:nvSpPr>
        <p:spPr bwMode="auto">
          <a:xfrm flipH="1" flipV="1">
            <a:off x="5686425" y="2733675"/>
            <a:ext cx="2871788" cy="128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61709" name="Object 77"/>
          <p:cNvGraphicFramePr>
            <a:graphicFrameLocks noChangeAspect="1"/>
          </p:cNvGraphicFramePr>
          <p:nvPr/>
        </p:nvGraphicFramePr>
        <p:xfrm>
          <a:off x="0" y="5211763"/>
          <a:ext cx="3962400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714" name="Equation" r:id="rId12" imgW="1346040" imgH="558720" progId="Equation.DSMT4">
                  <p:embed/>
                </p:oleObj>
              </mc:Choice>
              <mc:Fallback>
                <p:oleObj name="Equation" r:id="rId12" imgW="1346040" imgH="55872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11763"/>
                        <a:ext cx="3962400" cy="16462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2658" name="Picture 2" descr="FRACT1"/>
          <p:cNvPicPr>
            <a:picLocks noChangeAspect="1" noChangeArrowheads="1"/>
          </p:cNvPicPr>
          <p:nvPr/>
        </p:nvPicPr>
        <p:blipFill>
          <a:blip r:embed="rId4" cstate="print"/>
          <a:srcRect l="23438" t="15625" r="49219" b="15625"/>
          <a:stretch>
            <a:fillRect/>
          </a:stretch>
        </p:blipFill>
        <p:spPr bwMode="auto">
          <a:xfrm>
            <a:off x="139700" y="-9525"/>
            <a:ext cx="3394075" cy="4267200"/>
          </a:xfrm>
          <a:prstGeom prst="rect">
            <a:avLst/>
          </a:prstGeom>
          <a:noFill/>
        </p:spPr>
      </p:pic>
      <p:graphicFrame>
        <p:nvGraphicFramePr>
          <p:cNvPr id="8262659" name="Object 3"/>
          <p:cNvGraphicFramePr>
            <a:graphicFrameLocks noChangeAspect="1"/>
          </p:cNvGraphicFramePr>
          <p:nvPr/>
        </p:nvGraphicFramePr>
        <p:xfrm>
          <a:off x="5334000" y="0"/>
          <a:ext cx="36004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666" name="Equation" r:id="rId5" imgW="1054080" imgH="253800" progId="Equation.DSMT4">
                  <p:embed/>
                </p:oleObj>
              </mc:Choice>
              <mc:Fallback>
                <p:oleObj name="Equation" r:id="rId5" imgW="10540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0"/>
                        <a:ext cx="36004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2660" name="Line 4"/>
          <p:cNvSpPr>
            <a:spLocks noChangeShapeType="1"/>
          </p:cNvSpPr>
          <p:nvPr/>
        </p:nvSpPr>
        <p:spPr bwMode="auto">
          <a:xfrm>
            <a:off x="1884363" y="557213"/>
            <a:ext cx="0" cy="3124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2661" name="Line 5"/>
          <p:cNvSpPr>
            <a:spLocks noChangeShapeType="1"/>
          </p:cNvSpPr>
          <p:nvPr/>
        </p:nvSpPr>
        <p:spPr bwMode="auto">
          <a:xfrm>
            <a:off x="174625" y="2081213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62662" name="Object 6"/>
          <p:cNvGraphicFramePr>
            <a:graphicFrameLocks noChangeAspect="1"/>
          </p:cNvGraphicFramePr>
          <p:nvPr/>
        </p:nvGraphicFramePr>
        <p:xfrm>
          <a:off x="914400" y="4495800"/>
          <a:ext cx="1647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667" name="Equation" r:id="rId7" imgW="482400" imgH="203040" progId="Equation.DSMT4">
                  <p:embed/>
                </p:oleObj>
              </mc:Choice>
              <mc:Fallback>
                <p:oleObj name="Equation" r:id="rId7" imgW="48240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164782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2663" name="AutoShape 7"/>
          <p:cNvSpPr>
            <a:spLocks noChangeArrowheads="1"/>
          </p:cNvSpPr>
          <p:nvPr/>
        </p:nvSpPr>
        <p:spPr bwMode="auto">
          <a:xfrm>
            <a:off x="3810000" y="1524000"/>
            <a:ext cx="1295400" cy="1219200"/>
          </a:xfrm>
          <a:prstGeom prst="rightArrow">
            <a:avLst>
              <a:gd name="adj1" fmla="val 50000"/>
              <a:gd name="adj2" fmla="val 265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62664" name="Object 8"/>
          <p:cNvGraphicFramePr>
            <a:graphicFrameLocks noChangeAspect="1"/>
          </p:cNvGraphicFramePr>
          <p:nvPr/>
        </p:nvGraphicFramePr>
        <p:xfrm>
          <a:off x="5121275" y="1143000"/>
          <a:ext cx="4006850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668" name="Equation" r:id="rId9" imgW="1600200" imgH="1117440" progId="Equation.DSMT4">
                  <p:embed/>
                </p:oleObj>
              </mc:Choice>
              <mc:Fallback>
                <p:oleObj name="Equation" r:id="rId9" imgW="1600200" imgH="1117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1143000"/>
                        <a:ext cx="4006850" cy="27987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2665" name="Object 9"/>
          <p:cNvGraphicFramePr>
            <a:graphicFrameLocks noChangeAspect="1"/>
          </p:cNvGraphicFramePr>
          <p:nvPr/>
        </p:nvGraphicFramePr>
        <p:xfrm>
          <a:off x="4267200" y="4343400"/>
          <a:ext cx="3962400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669" name="Equation" r:id="rId11" imgW="1346040" imgH="558720" progId="Equation.DSMT4">
                  <p:embed/>
                </p:oleObj>
              </mc:Choice>
              <mc:Fallback>
                <p:oleObj name="Equation" r:id="rId11" imgW="1346040" imgH="5587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343400"/>
                        <a:ext cx="3962400" cy="16462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2666" name="Text Box 10"/>
          <p:cNvSpPr txBox="1">
            <a:spLocks noChangeArrowheads="1"/>
          </p:cNvSpPr>
          <p:nvPr/>
        </p:nvSpPr>
        <p:spPr bwMode="auto">
          <a:xfrm>
            <a:off x="5181600" y="61722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Sufficient 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682" name="Oval 2"/>
          <p:cNvSpPr>
            <a:spLocks noChangeArrowheads="1"/>
          </p:cNvSpPr>
          <p:nvPr/>
        </p:nvSpPr>
        <p:spPr bwMode="auto">
          <a:xfrm>
            <a:off x="6172200" y="1784350"/>
            <a:ext cx="1676400" cy="1600200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263683" name="Picture 3" descr="FRACT1"/>
          <p:cNvPicPr>
            <a:picLocks noChangeAspect="1" noChangeArrowheads="1"/>
          </p:cNvPicPr>
          <p:nvPr/>
        </p:nvPicPr>
        <p:blipFill>
          <a:blip r:embed="rId4" cstate="print"/>
          <a:srcRect l="23438" t="15625" r="49219" b="15625"/>
          <a:stretch>
            <a:fillRect/>
          </a:stretch>
        </p:blipFill>
        <p:spPr bwMode="auto">
          <a:xfrm>
            <a:off x="139700" y="-9525"/>
            <a:ext cx="3394075" cy="4267200"/>
          </a:xfrm>
          <a:prstGeom prst="rect">
            <a:avLst/>
          </a:prstGeom>
          <a:noFill/>
        </p:spPr>
      </p:pic>
      <p:graphicFrame>
        <p:nvGraphicFramePr>
          <p:cNvPr id="8263684" name="Object 4"/>
          <p:cNvGraphicFramePr>
            <a:graphicFrameLocks noChangeAspect="1"/>
          </p:cNvGraphicFramePr>
          <p:nvPr/>
        </p:nvGraphicFramePr>
        <p:xfrm>
          <a:off x="5334000" y="0"/>
          <a:ext cx="36004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698" name="Equation" r:id="rId5" imgW="1054080" imgH="253800" progId="Equation.DSMT4">
                  <p:embed/>
                </p:oleObj>
              </mc:Choice>
              <mc:Fallback>
                <p:oleObj name="Equation" r:id="rId5" imgW="10540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0"/>
                        <a:ext cx="36004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3685" name="AutoShape 5"/>
          <p:cNvSpPr>
            <a:spLocks noChangeArrowheads="1"/>
          </p:cNvSpPr>
          <p:nvPr/>
        </p:nvSpPr>
        <p:spPr bwMode="auto">
          <a:xfrm>
            <a:off x="3810000" y="1524000"/>
            <a:ext cx="1295400" cy="1219200"/>
          </a:xfrm>
          <a:prstGeom prst="rightArrow">
            <a:avLst>
              <a:gd name="adj1" fmla="val 50000"/>
              <a:gd name="adj2" fmla="val 26563"/>
            </a:avLst>
          </a:prstGeom>
          <a:solidFill>
            <a:schemeClr val="tx1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63686" name="Line 6"/>
          <p:cNvSpPr>
            <a:spLocks noChangeShapeType="1"/>
          </p:cNvSpPr>
          <p:nvPr/>
        </p:nvSpPr>
        <p:spPr bwMode="auto">
          <a:xfrm>
            <a:off x="7010400" y="10668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3687" name="Line 7"/>
          <p:cNvSpPr>
            <a:spLocks noChangeShapeType="1"/>
          </p:cNvSpPr>
          <p:nvPr/>
        </p:nvSpPr>
        <p:spPr bwMode="auto">
          <a:xfrm>
            <a:off x="5334000" y="25908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3688" name="Oval 8"/>
          <p:cNvSpPr>
            <a:spLocks noChangeArrowheads="1"/>
          </p:cNvSpPr>
          <p:nvPr/>
        </p:nvSpPr>
        <p:spPr bwMode="auto">
          <a:xfrm>
            <a:off x="457200" y="714375"/>
            <a:ext cx="2828925" cy="2828925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63689" name="Object 9"/>
          <p:cNvGraphicFramePr>
            <a:graphicFrameLocks noChangeAspect="1"/>
          </p:cNvGraphicFramePr>
          <p:nvPr/>
        </p:nvGraphicFramePr>
        <p:xfrm>
          <a:off x="5334000" y="5181600"/>
          <a:ext cx="320040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699" name="Equation" r:id="rId7" imgW="1346040" imgH="558720" progId="Equation.DSMT4">
                  <p:embed/>
                </p:oleObj>
              </mc:Choice>
              <mc:Fallback>
                <p:oleObj name="Equation" r:id="rId7" imgW="1346040" imgH="5587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181600"/>
                        <a:ext cx="3200400" cy="13303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3690" name="Line 10"/>
          <p:cNvSpPr>
            <a:spLocks noChangeShapeType="1"/>
          </p:cNvSpPr>
          <p:nvPr/>
        </p:nvSpPr>
        <p:spPr bwMode="auto">
          <a:xfrm flipV="1">
            <a:off x="1828800" y="1066800"/>
            <a:ext cx="9144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3691" name="Line 11"/>
          <p:cNvSpPr>
            <a:spLocks noChangeShapeType="1"/>
          </p:cNvSpPr>
          <p:nvPr/>
        </p:nvSpPr>
        <p:spPr bwMode="auto">
          <a:xfrm flipV="1">
            <a:off x="7010400" y="2057400"/>
            <a:ext cx="609600" cy="533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63692" name="Object 12"/>
          <p:cNvGraphicFramePr>
            <a:graphicFrameLocks noChangeAspect="1"/>
          </p:cNvGraphicFramePr>
          <p:nvPr/>
        </p:nvGraphicFramePr>
        <p:xfrm>
          <a:off x="2265363" y="1524000"/>
          <a:ext cx="56356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700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1524000"/>
                        <a:ext cx="563562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3693" name="Object 13"/>
          <p:cNvGraphicFramePr>
            <a:graphicFrameLocks noChangeAspect="1"/>
          </p:cNvGraphicFramePr>
          <p:nvPr/>
        </p:nvGraphicFramePr>
        <p:xfrm>
          <a:off x="6553200" y="1828800"/>
          <a:ext cx="5207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701" name="Equation" r:id="rId11" imgW="152280" imgH="228600" progId="Equation.DSMT4">
                  <p:embed/>
                </p:oleObj>
              </mc:Choice>
              <mc:Fallback>
                <p:oleObj name="Equation" r:id="rId11" imgW="15228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828800"/>
                        <a:ext cx="520700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3694" name="Object 14"/>
          <p:cNvGraphicFramePr>
            <a:graphicFrameLocks noChangeAspect="1"/>
          </p:cNvGraphicFramePr>
          <p:nvPr/>
        </p:nvGraphicFramePr>
        <p:xfrm>
          <a:off x="3733800" y="3048000"/>
          <a:ext cx="19812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702" name="Equation" r:id="rId13" imgW="812520" imgH="253800" progId="Equation.DSMT4">
                  <p:embed/>
                </p:oleObj>
              </mc:Choice>
              <mc:Fallback>
                <p:oleObj name="Equation" r:id="rId13" imgW="812520" imgH="253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48000"/>
                        <a:ext cx="1981200" cy="6175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3695" name="Object 15"/>
          <p:cNvGraphicFramePr>
            <a:graphicFrameLocks noChangeAspect="1"/>
          </p:cNvGraphicFramePr>
          <p:nvPr/>
        </p:nvGraphicFramePr>
        <p:xfrm>
          <a:off x="7467600" y="3505200"/>
          <a:ext cx="11430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703" name="Equation" r:id="rId15" imgW="482400" imgH="253800" progId="Equation.DSMT4">
                  <p:embed/>
                </p:oleObj>
              </mc:Choice>
              <mc:Fallback>
                <p:oleObj name="Equation" r:id="rId15" imgW="482400" imgH="253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505200"/>
                        <a:ext cx="1143000" cy="598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3696" name="Object 16"/>
          <p:cNvGraphicFramePr>
            <a:graphicFrameLocks noChangeAspect="1"/>
          </p:cNvGraphicFramePr>
          <p:nvPr/>
        </p:nvGraphicFramePr>
        <p:xfrm>
          <a:off x="914400" y="4419600"/>
          <a:ext cx="10668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704" name="Equation" r:id="rId17" imgW="431640" imgH="253800" progId="Equation.DSMT4">
                  <p:embed/>
                </p:oleObj>
              </mc:Choice>
              <mc:Fallback>
                <p:oleObj name="Equation" r:id="rId17" imgW="431640" imgH="253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19600"/>
                        <a:ext cx="1066800" cy="625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3697" name="Object 17"/>
          <p:cNvGraphicFramePr>
            <a:graphicFrameLocks noChangeAspect="1"/>
          </p:cNvGraphicFramePr>
          <p:nvPr/>
        </p:nvGraphicFramePr>
        <p:xfrm>
          <a:off x="914400" y="5486400"/>
          <a:ext cx="32004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705" name="Equation" r:id="rId19" imgW="965160" imgH="279360" progId="Equation.DSMT4">
                  <p:embed/>
                </p:oleObj>
              </mc:Choice>
              <mc:Fallback>
                <p:oleObj name="Equation" r:id="rId19" imgW="965160" imgH="2793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86400"/>
                        <a:ext cx="3200400" cy="922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6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6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4706" name="Picture 2" descr="FRACT1"/>
          <p:cNvPicPr>
            <a:picLocks noChangeAspect="1" noChangeArrowheads="1"/>
          </p:cNvPicPr>
          <p:nvPr/>
        </p:nvPicPr>
        <p:blipFill>
          <a:blip r:embed="rId4" cstate="print"/>
          <a:srcRect l="3906" r="2344"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</p:spPr>
      </p:pic>
      <p:sp>
        <p:nvSpPr>
          <p:cNvPr id="8264707" name="Oval 3"/>
          <p:cNvSpPr>
            <a:spLocks noChangeArrowheads="1"/>
          </p:cNvSpPr>
          <p:nvPr/>
        </p:nvSpPr>
        <p:spPr bwMode="auto">
          <a:xfrm>
            <a:off x="2057400" y="1219200"/>
            <a:ext cx="2443163" cy="24384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64708" name="Oval 4"/>
          <p:cNvSpPr>
            <a:spLocks noChangeArrowheads="1"/>
          </p:cNvSpPr>
          <p:nvPr/>
        </p:nvSpPr>
        <p:spPr bwMode="auto">
          <a:xfrm>
            <a:off x="4495800" y="1219200"/>
            <a:ext cx="2443163" cy="24384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64709" name="Text Box 5"/>
          <p:cNvSpPr txBox="1">
            <a:spLocks noChangeArrowheads="1"/>
          </p:cNvSpPr>
          <p:nvPr/>
        </p:nvSpPr>
        <p:spPr bwMode="auto">
          <a:xfrm>
            <a:off x="2133600" y="5378450"/>
            <a:ext cx="434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Trivial to prove that these points are in Mandelbrot set.</a:t>
            </a:r>
          </a:p>
        </p:txBody>
      </p:sp>
      <p:graphicFrame>
        <p:nvGraphicFramePr>
          <p:cNvPr id="8264710" name="Object 6"/>
          <p:cNvGraphicFramePr>
            <a:graphicFrameLocks noChangeAspect="1"/>
          </p:cNvGraphicFramePr>
          <p:nvPr/>
        </p:nvGraphicFramePr>
        <p:xfrm>
          <a:off x="2701925" y="2032000"/>
          <a:ext cx="10318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712" name="Equation" r:id="rId5" imgW="368280" imgH="253800" progId="Equation.DSMT4">
                  <p:embed/>
                </p:oleObj>
              </mc:Choice>
              <mc:Fallback>
                <p:oleObj name="Equation" r:id="rId5" imgW="36828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2032000"/>
                        <a:ext cx="103187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4711" name="Object 7"/>
          <p:cNvGraphicFramePr>
            <a:graphicFrameLocks noChangeAspect="1"/>
          </p:cNvGraphicFramePr>
          <p:nvPr/>
        </p:nvGraphicFramePr>
        <p:xfrm>
          <a:off x="4911725" y="2047875"/>
          <a:ext cx="15652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713" name="Equation" r:id="rId7" imgW="571320" imgH="253800" progId="Equation.DSMT4">
                  <p:embed/>
                </p:oleObj>
              </mc:Choice>
              <mc:Fallback>
                <p:oleObj name="Equation" r:id="rId7" imgW="57132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2047875"/>
                        <a:ext cx="156527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8210" name="Picture 2" descr="FRACT1"/>
          <p:cNvPicPr>
            <a:picLocks noChangeAspect="1" noChangeArrowheads="1"/>
          </p:cNvPicPr>
          <p:nvPr/>
        </p:nvPicPr>
        <p:blipFill>
          <a:blip r:embed="rId4" cstate="print"/>
          <a:srcRect l="8386" r="8893"/>
          <a:stretch>
            <a:fillRect/>
          </a:stretch>
        </p:blipFill>
        <p:spPr bwMode="auto">
          <a:xfrm>
            <a:off x="76200" y="419100"/>
            <a:ext cx="4572000" cy="2667000"/>
          </a:xfrm>
          <a:prstGeom prst="rect">
            <a:avLst/>
          </a:prstGeom>
          <a:noFill/>
        </p:spPr>
      </p:pic>
      <p:pic>
        <p:nvPicPr>
          <p:cNvPr id="8158211" name="Picture 3" descr="12j"/>
          <p:cNvPicPr>
            <a:picLocks noChangeAspect="1" noChangeArrowheads="1"/>
          </p:cNvPicPr>
          <p:nvPr/>
        </p:nvPicPr>
        <p:blipFill>
          <a:blip r:embed="rId5" cstate="print"/>
          <a:srcRect t="10001" b="6000"/>
          <a:stretch>
            <a:fillRect/>
          </a:stretch>
        </p:blipFill>
        <p:spPr bwMode="auto">
          <a:xfrm>
            <a:off x="5334000" y="152400"/>
            <a:ext cx="3333750" cy="3200400"/>
          </a:xfrm>
          <a:prstGeom prst="rect">
            <a:avLst/>
          </a:prstGeom>
          <a:noFill/>
        </p:spPr>
      </p:pic>
      <p:graphicFrame>
        <p:nvGraphicFramePr>
          <p:cNvPr id="8158212" name="Object 4"/>
          <p:cNvGraphicFramePr>
            <a:graphicFrameLocks noChangeAspect="1"/>
          </p:cNvGraphicFramePr>
          <p:nvPr/>
        </p:nvGraphicFramePr>
        <p:xfrm>
          <a:off x="5867400" y="1371600"/>
          <a:ext cx="23050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8219" name="Equation" r:id="rId6" imgW="1054080" imgH="253800" progId="Equation.DSMT4">
                  <p:embed/>
                </p:oleObj>
              </mc:Choice>
              <mc:Fallback>
                <p:oleObj name="Equation" r:id="rId6" imgW="10540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2305050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58213" name="Line 5"/>
          <p:cNvSpPr>
            <a:spLocks noChangeShapeType="1"/>
          </p:cNvSpPr>
          <p:nvPr/>
        </p:nvSpPr>
        <p:spPr bwMode="auto">
          <a:xfrm>
            <a:off x="1676400" y="114300"/>
            <a:ext cx="0" cy="3733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58214" name="Line 6"/>
          <p:cNvSpPr>
            <a:spLocks noChangeShapeType="1"/>
          </p:cNvSpPr>
          <p:nvPr/>
        </p:nvSpPr>
        <p:spPr bwMode="auto">
          <a:xfrm>
            <a:off x="228600" y="1766888"/>
            <a:ext cx="3352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58215" name="AutoShape 7"/>
          <p:cNvSpPr>
            <a:spLocks noChangeArrowheads="1"/>
          </p:cNvSpPr>
          <p:nvPr/>
        </p:nvSpPr>
        <p:spPr bwMode="auto">
          <a:xfrm>
            <a:off x="3810000" y="1143000"/>
            <a:ext cx="1295400" cy="1219200"/>
          </a:xfrm>
          <a:prstGeom prst="rightArrow">
            <a:avLst>
              <a:gd name="adj1" fmla="val 50000"/>
              <a:gd name="adj2" fmla="val 265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58216" name="Object 8"/>
          <p:cNvGraphicFramePr>
            <a:graphicFrameLocks noChangeAspect="1"/>
          </p:cNvGraphicFramePr>
          <p:nvPr/>
        </p:nvGraphicFramePr>
        <p:xfrm>
          <a:off x="3886200" y="1447800"/>
          <a:ext cx="11715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8220" name="Equation" r:id="rId8" imgW="342720" imgH="177480" progId="Equation.DSMT4">
                  <p:embed/>
                </p:oleObj>
              </mc:Choice>
              <mc:Fallback>
                <p:oleObj name="Equation" r:id="rId8" imgW="34272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47800"/>
                        <a:ext cx="117157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8217" name="Object 9"/>
          <p:cNvGraphicFramePr>
            <a:graphicFrameLocks noChangeAspect="1"/>
          </p:cNvGraphicFramePr>
          <p:nvPr/>
        </p:nvGraphicFramePr>
        <p:xfrm>
          <a:off x="609600" y="3505200"/>
          <a:ext cx="79105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8221" name="Equation" r:id="rId10" imgW="2895480" imgH="253800" progId="Equation.DSMT4">
                  <p:embed/>
                </p:oleObj>
              </mc:Choice>
              <mc:Fallback>
                <p:oleObj name="Equation" r:id="rId10" imgW="289548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00"/>
                        <a:ext cx="7910513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8218" name="Object 10"/>
          <p:cNvGraphicFramePr>
            <a:graphicFrameLocks noChangeAspect="1"/>
          </p:cNvGraphicFramePr>
          <p:nvPr/>
        </p:nvGraphicFramePr>
        <p:xfrm>
          <a:off x="2133600" y="4343400"/>
          <a:ext cx="6172200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8222" name="Equation" r:id="rId12" imgW="2412720" imgH="609480" progId="Equation.DSMT4">
                  <p:embed/>
                </p:oleObj>
              </mc:Choice>
              <mc:Fallback>
                <p:oleObj name="Equation" r:id="rId12" imgW="2412720" imgH="609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3400"/>
                        <a:ext cx="6172200" cy="155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5730" name="Rectangle 2"/>
          <p:cNvSpPr>
            <a:spLocks noChangeArrowheads="1"/>
          </p:cNvSpPr>
          <p:nvPr/>
        </p:nvSpPr>
        <p:spPr bwMode="auto">
          <a:xfrm>
            <a:off x="3603625" y="4953000"/>
            <a:ext cx="49530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265731" name="Picture 3" descr="FRACT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BE"/>
              </a:clrFrom>
              <a:clrTo>
                <a:srgbClr val="0000BE">
                  <a:alpha val="0"/>
                </a:srgbClr>
              </a:clrTo>
            </a:clrChange>
          </a:blip>
          <a:srcRect t="8893" b="8386"/>
          <a:stretch>
            <a:fillRect/>
          </a:stretch>
        </p:blipFill>
        <p:spPr bwMode="auto">
          <a:xfrm>
            <a:off x="0" y="0"/>
            <a:ext cx="3067050" cy="5257800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8265732" name="Line 4"/>
          <p:cNvSpPr>
            <a:spLocks noChangeShapeType="1"/>
          </p:cNvSpPr>
          <p:nvPr/>
        </p:nvSpPr>
        <p:spPr bwMode="auto">
          <a:xfrm rot="16200000">
            <a:off x="752475" y="3409950"/>
            <a:ext cx="1543050" cy="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5733" name="Rectangle 5"/>
          <p:cNvSpPr>
            <a:spLocks noChangeArrowheads="1"/>
          </p:cNvSpPr>
          <p:nvPr/>
        </p:nvSpPr>
        <p:spPr bwMode="auto">
          <a:xfrm>
            <a:off x="3608388" y="1239838"/>
            <a:ext cx="4927600" cy="44767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34" name="Freeform 6"/>
          <p:cNvSpPr>
            <a:spLocks/>
          </p:cNvSpPr>
          <p:nvPr/>
        </p:nvSpPr>
        <p:spPr bwMode="auto">
          <a:xfrm>
            <a:off x="3608388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35" name="Freeform 7"/>
          <p:cNvSpPr>
            <a:spLocks/>
          </p:cNvSpPr>
          <p:nvPr/>
        </p:nvSpPr>
        <p:spPr bwMode="auto">
          <a:xfrm>
            <a:off x="4422775" y="1239838"/>
            <a:ext cx="1588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36" name="Freeform 8"/>
          <p:cNvSpPr>
            <a:spLocks/>
          </p:cNvSpPr>
          <p:nvPr/>
        </p:nvSpPr>
        <p:spPr bwMode="auto">
          <a:xfrm>
            <a:off x="5245100" y="1239838"/>
            <a:ext cx="1588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37" name="Freeform 9"/>
          <p:cNvSpPr>
            <a:spLocks/>
          </p:cNvSpPr>
          <p:nvPr/>
        </p:nvSpPr>
        <p:spPr bwMode="auto">
          <a:xfrm>
            <a:off x="6067425" y="1239838"/>
            <a:ext cx="1588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38" name="Freeform 10"/>
          <p:cNvSpPr>
            <a:spLocks/>
          </p:cNvSpPr>
          <p:nvPr/>
        </p:nvSpPr>
        <p:spPr bwMode="auto">
          <a:xfrm>
            <a:off x="6891338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39" name="Freeform 11"/>
          <p:cNvSpPr>
            <a:spLocks/>
          </p:cNvSpPr>
          <p:nvPr/>
        </p:nvSpPr>
        <p:spPr bwMode="auto">
          <a:xfrm>
            <a:off x="7713663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40" name="Freeform 12"/>
          <p:cNvSpPr>
            <a:spLocks/>
          </p:cNvSpPr>
          <p:nvPr/>
        </p:nvSpPr>
        <p:spPr bwMode="auto">
          <a:xfrm>
            <a:off x="8535988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41" name="Freeform 13"/>
          <p:cNvSpPr>
            <a:spLocks/>
          </p:cNvSpPr>
          <p:nvPr/>
        </p:nvSpPr>
        <p:spPr bwMode="auto">
          <a:xfrm>
            <a:off x="3608388" y="571658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42" name="Freeform 14"/>
          <p:cNvSpPr>
            <a:spLocks/>
          </p:cNvSpPr>
          <p:nvPr/>
        </p:nvSpPr>
        <p:spPr bwMode="auto">
          <a:xfrm>
            <a:off x="3608388" y="496728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43" name="Freeform 15"/>
          <p:cNvSpPr>
            <a:spLocks/>
          </p:cNvSpPr>
          <p:nvPr/>
        </p:nvSpPr>
        <p:spPr bwMode="auto">
          <a:xfrm>
            <a:off x="3608388" y="421798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44" name="Freeform 16"/>
          <p:cNvSpPr>
            <a:spLocks/>
          </p:cNvSpPr>
          <p:nvPr/>
        </p:nvSpPr>
        <p:spPr bwMode="auto">
          <a:xfrm>
            <a:off x="3608388" y="3478213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45" name="Freeform 17"/>
          <p:cNvSpPr>
            <a:spLocks/>
          </p:cNvSpPr>
          <p:nvPr/>
        </p:nvSpPr>
        <p:spPr bwMode="auto">
          <a:xfrm>
            <a:off x="3608388" y="2728913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46" name="Freeform 18"/>
          <p:cNvSpPr>
            <a:spLocks/>
          </p:cNvSpPr>
          <p:nvPr/>
        </p:nvSpPr>
        <p:spPr bwMode="auto">
          <a:xfrm>
            <a:off x="3608388" y="1981200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47" name="Freeform 19"/>
          <p:cNvSpPr>
            <a:spLocks/>
          </p:cNvSpPr>
          <p:nvPr/>
        </p:nvSpPr>
        <p:spPr bwMode="auto">
          <a:xfrm>
            <a:off x="3608388" y="123983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48" name="Line 20"/>
          <p:cNvSpPr>
            <a:spLocks noChangeShapeType="1"/>
          </p:cNvSpPr>
          <p:nvPr/>
        </p:nvSpPr>
        <p:spPr bwMode="auto">
          <a:xfrm>
            <a:off x="3608388" y="123983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49" name="Freeform 21"/>
          <p:cNvSpPr>
            <a:spLocks/>
          </p:cNvSpPr>
          <p:nvPr/>
        </p:nvSpPr>
        <p:spPr bwMode="auto">
          <a:xfrm>
            <a:off x="3608388" y="1239838"/>
            <a:ext cx="4927600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599" y="544"/>
              </a:cxn>
              <a:cxn ang="0">
                <a:pos x="599" y="0"/>
              </a:cxn>
            </a:cxnLst>
            <a:rect l="0" t="0" r="r" b="b"/>
            <a:pathLst>
              <a:path w="599" h="544">
                <a:moveTo>
                  <a:pt x="0" y="544"/>
                </a:moveTo>
                <a:lnTo>
                  <a:pt x="599" y="544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50" name="Line 22"/>
          <p:cNvSpPr>
            <a:spLocks noChangeShapeType="1"/>
          </p:cNvSpPr>
          <p:nvPr/>
        </p:nvSpPr>
        <p:spPr bwMode="auto">
          <a:xfrm flipV="1">
            <a:off x="3608388" y="1239838"/>
            <a:ext cx="1587" cy="447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51" name="Line 23"/>
          <p:cNvSpPr>
            <a:spLocks noChangeShapeType="1"/>
          </p:cNvSpPr>
          <p:nvPr/>
        </p:nvSpPr>
        <p:spPr bwMode="auto">
          <a:xfrm>
            <a:off x="3608388" y="571658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52" name="Line 24"/>
          <p:cNvSpPr>
            <a:spLocks noChangeShapeType="1"/>
          </p:cNvSpPr>
          <p:nvPr/>
        </p:nvSpPr>
        <p:spPr bwMode="auto">
          <a:xfrm flipV="1">
            <a:off x="3608388" y="1239838"/>
            <a:ext cx="1587" cy="447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53" name="Line 25"/>
          <p:cNvSpPr>
            <a:spLocks noChangeShapeType="1"/>
          </p:cNvSpPr>
          <p:nvPr/>
        </p:nvSpPr>
        <p:spPr bwMode="auto">
          <a:xfrm flipV="1">
            <a:off x="3608388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54" name="Line 26"/>
          <p:cNvSpPr>
            <a:spLocks noChangeShapeType="1"/>
          </p:cNvSpPr>
          <p:nvPr/>
        </p:nvSpPr>
        <p:spPr bwMode="auto">
          <a:xfrm>
            <a:off x="3608388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55" name="Rectangle 27"/>
          <p:cNvSpPr>
            <a:spLocks noChangeArrowheads="1"/>
          </p:cNvSpPr>
          <p:nvPr/>
        </p:nvSpPr>
        <p:spPr bwMode="auto">
          <a:xfrm>
            <a:off x="3451225" y="574040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-3</a:t>
            </a:r>
            <a:endParaRPr lang="en-US"/>
          </a:p>
        </p:txBody>
      </p:sp>
      <p:sp>
        <p:nvSpPr>
          <p:cNvPr id="8265756" name="Line 28"/>
          <p:cNvSpPr>
            <a:spLocks noChangeShapeType="1"/>
          </p:cNvSpPr>
          <p:nvPr/>
        </p:nvSpPr>
        <p:spPr bwMode="auto">
          <a:xfrm flipV="1">
            <a:off x="4422775" y="566737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57" name="Line 29"/>
          <p:cNvSpPr>
            <a:spLocks noChangeShapeType="1"/>
          </p:cNvSpPr>
          <p:nvPr/>
        </p:nvSpPr>
        <p:spPr bwMode="auto">
          <a:xfrm>
            <a:off x="4422775" y="12398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58" name="Rectangle 30"/>
          <p:cNvSpPr>
            <a:spLocks noChangeArrowheads="1"/>
          </p:cNvSpPr>
          <p:nvPr/>
        </p:nvSpPr>
        <p:spPr bwMode="auto">
          <a:xfrm>
            <a:off x="4265613" y="574040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65759" name="Line 31"/>
          <p:cNvSpPr>
            <a:spLocks noChangeShapeType="1"/>
          </p:cNvSpPr>
          <p:nvPr/>
        </p:nvSpPr>
        <p:spPr bwMode="auto">
          <a:xfrm flipV="1">
            <a:off x="5245100" y="566737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60" name="Line 32"/>
          <p:cNvSpPr>
            <a:spLocks noChangeShapeType="1"/>
          </p:cNvSpPr>
          <p:nvPr/>
        </p:nvSpPr>
        <p:spPr bwMode="auto">
          <a:xfrm>
            <a:off x="5245100" y="12398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61" name="Rectangle 33"/>
          <p:cNvSpPr>
            <a:spLocks noChangeArrowheads="1"/>
          </p:cNvSpPr>
          <p:nvPr/>
        </p:nvSpPr>
        <p:spPr bwMode="auto">
          <a:xfrm>
            <a:off x="5089525" y="574040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65762" name="Line 34"/>
          <p:cNvSpPr>
            <a:spLocks noChangeShapeType="1"/>
          </p:cNvSpPr>
          <p:nvPr/>
        </p:nvSpPr>
        <p:spPr bwMode="auto">
          <a:xfrm flipV="1">
            <a:off x="6067425" y="566737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63" name="Line 35"/>
          <p:cNvSpPr>
            <a:spLocks noChangeShapeType="1"/>
          </p:cNvSpPr>
          <p:nvPr/>
        </p:nvSpPr>
        <p:spPr bwMode="auto">
          <a:xfrm>
            <a:off x="6067425" y="12398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64" name="Rectangle 36"/>
          <p:cNvSpPr>
            <a:spLocks noChangeArrowheads="1"/>
          </p:cNvSpPr>
          <p:nvPr/>
        </p:nvSpPr>
        <p:spPr bwMode="auto">
          <a:xfrm>
            <a:off x="5994400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65765" name="Line 37"/>
          <p:cNvSpPr>
            <a:spLocks noChangeShapeType="1"/>
          </p:cNvSpPr>
          <p:nvPr/>
        </p:nvSpPr>
        <p:spPr bwMode="auto">
          <a:xfrm flipV="1">
            <a:off x="6891338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66" name="Line 38"/>
          <p:cNvSpPr>
            <a:spLocks noChangeShapeType="1"/>
          </p:cNvSpPr>
          <p:nvPr/>
        </p:nvSpPr>
        <p:spPr bwMode="auto">
          <a:xfrm>
            <a:off x="6891338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67" name="Rectangle 39"/>
          <p:cNvSpPr>
            <a:spLocks noChangeArrowheads="1"/>
          </p:cNvSpPr>
          <p:nvPr/>
        </p:nvSpPr>
        <p:spPr bwMode="auto">
          <a:xfrm>
            <a:off x="6816725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65768" name="Line 40"/>
          <p:cNvSpPr>
            <a:spLocks noChangeShapeType="1"/>
          </p:cNvSpPr>
          <p:nvPr/>
        </p:nvSpPr>
        <p:spPr bwMode="auto">
          <a:xfrm flipV="1">
            <a:off x="7713663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69" name="Line 41"/>
          <p:cNvSpPr>
            <a:spLocks noChangeShapeType="1"/>
          </p:cNvSpPr>
          <p:nvPr/>
        </p:nvSpPr>
        <p:spPr bwMode="auto">
          <a:xfrm>
            <a:off x="7713663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70" name="Rectangle 42"/>
          <p:cNvSpPr>
            <a:spLocks noChangeArrowheads="1"/>
          </p:cNvSpPr>
          <p:nvPr/>
        </p:nvSpPr>
        <p:spPr bwMode="auto">
          <a:xfrm>
            <a:off x="7639050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65771" name="Line 43"/>
          <p:cNvSpPr>
            <a:spLocks noChangeShapeType="1"/>
          </p:cNvSpPr>
          <p:nvPr/>
        </p:nvSpPr>
        <p:spPr bwMode="auto">
          <a:xfrm flipV="1">
            <a:off x="8535988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72" name="Line 44"/>
          <p:cNvSpPr>
            <a:spLocks noChangeShapeType="1"/>
          </p:cNvSpPr>
          <p:nvPr/>
        </p:nvSpPr>
        <p:spPr bwMode="auto">
          <a:xfrm>
            <a:off x="8535988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73" name="Rectangle 45"/>
          <p:cNvSpPr>
            <a:spLocks noChangeArrowheads="1"/>
          </p:cNvSpPr>
          <p:nvPr/>
        </p:nvSpPr>
        <p:spPr bwMode="auto">
          <a:xfrm>
            <a:off x="8462963" y="5740400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65774" name="Line 46"/>
          <p:cNvSpPr>
            <a:spLocks noChangeShapeType="1"/>
          </p:cNvSpPr>
          <p:nvPr/>
        </p:nvSpPr>
        <p:spPr bwMode="auto">
          <a:xfrm>
            <a:off x="3608388" y="57165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75" name="Line 47"/>
          <p:cNvSpPr>
            <a:spLocks noChangeShapeType="1"/>
          </p:cNvSpPr>
          <p:nvPr/>
        </p:nvSpPr>
        <p:spPr bwMode="auto">
          <a:xfrm flipH="1">
            <a:off x="8486775" y="57165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76" name="Rectangle 48"/>
          <p:cNvSpPr>
            <a:spLocks noChangeArrowheads="1"/>
          </p:cNvSpPr>
          <p:nvPr/>
        </p:nvSpPr>
        <p:spPr bwMode="auto">
          <a:xfrm>
            <a:off x="3335338" y="5567363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65777" name="Line 49"/>
          <p:cNvSpPr>
            <a:spLocks noChangeShapeType="1"/>
          </p:cNvSpPr>
          <p:nvPr/>
        </p:nvSpPr>
        <p:spPr bwMode="auto">
          <a:xfrm>
            <a:off x="3608388" y="49672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78" name="Line 50"/>
          <p:cNvSpPr>
            <a:spLocks noChangeShapeType="1"/>
          </p:cNvSpPr>
          <p:nvPr/>
        </p:nvSpPr>
        <p:spPr bwMode="auto">
          <a:xfrm flipH="1">
            <a:off x="8486775" y="49672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79" name="Rectangle 51"/>
          <p:cNvSpPr>
            <a:spLocks noChangeArrowheads="1"/>
          </p:cNvSpPr>
          <p:nvPr/>
        </p:nvSpPr>
        <p:spPr bwMode="auto">
          <a:xfrm>
            <a:off x="3335338" y="481965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65780" name="Line 52"/>
          <p:cNvSpPr>
            <a:spLocks noChangeShapeType="1"/>
          </p:cNvSpPr>
          <p:nvPr/>
        </p:nvSpPr>
        <p:spPr bwMode="auto">
          <a:xfrm>
            <a:off x="3608388" y="42179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81" name="Line 53"/>
          <p:cNvSpPr>
            <a:spLocks noChangeShapeType="1"/>
          </p:cNvSpPr>
          <p:nvPr/>
        </p:nvSpPr>
        <p:spPr bwMode="auto">
          <a:xfrm flipH="1">
            <a:off x="8486775" y="42179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82" name="Rectangle 54"/>
          <p:cNvSpPr>
            <a:spLocks noChangeArrowheads="1"/>
          </p:cNvSpPr>
          <p:nvPr/>
        </p:nvSpPr>
        <p:spPr bwMode="auto">
          <a:xfrm>
            <a:off x="3425825" y="407035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65783" name="Line 55"/>
          <p:cNvSpPr>
            <a:spLocks noChangeShapeType="1"/>
          </p:cNvSpPr>
          <p:nvPr/>
        </p:nvSpPr>
        <p:spPr bwMode="auto">
          <a:xfrm>
            <a:off x="3608388" y="3478213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84" name="Line 56"/>
          <p:cNvSpPr>
            <a:spLocks noChangeShapeType="1"/>
          </p:cNvSpPr>
          <p:nvPr/>
        </p:nvSpPr>
        <p:spPr bwMode="auto">
          <a:xfrm flipH="1">
            <a:off x="8486775" y="34782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85" name="Rectangle 57"/>
          <p:cNvSpPr>
            <a:spLocks noChangeArrowheads="1"/>
          </p:cNvSpPr>
          <p:nvPr/>
        </p:nvSpPr>
        <p:spPr bwMode="auto">
          <a:xfrm>
            <a:off x="3425825" y="33305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65786" name="Line 58"/>
          <p:cNvSpPr>
            <a:spLocks noChangeShapeType="1"/>
          </p:cNvSpPr>
          <p:nvPr/>
        </p:nvSpPr>
        <p:spPr bwMode="auto">
          <a:xfrm>
            <a:off x="3608388" y="2728913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87" name="Line 59"/>
          <p:cNvSpPr>
            <a:spLocks noChangeShapeType="1"/>
          </p:cNvSpPr>
          <p:nvPr/>
        </p:nvSpPr>
        <p:spPr bwMode="auto">
          <a:xfrm flipH="1">
            <a:off x="8486775" y="27289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88" name="Rectangle 60"/>
          <p:cNvSpPr>
            <a:spLocks noChangeArrowheads="1"/>
          </p:cNvSpPr>
          <p:nvPr/>
        </p:nvSpPr>
        <p:spPr bwMode="auto">
          <a:xfrm>
            <a:off x="3425825" y="25812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65789" name="Line 61"/>
          <p:cNvSpPr>
            <a:spLocks noChangeShapeType="1"/>
          </p:cNvSpPr>
          <p:nvPr/>
        </p:nvSpPr>
        <p:spPr bwMode="auto">
          <a:xfrm>
            <a:off x="3608388" y="1981200"/>
            <a:ext cx="396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90" name="Line 62"/>
          <p:cNvSpPr>
            <a:spLocks noChangeShapeType="1"/>
          </p:cNvSpPr>
          <p:nvPr/>
        </p:nvSpPr>
        <p:spPr bwMode="auto">
          <a:xfrm flipH="1">
            <a:off x="8486775" y="1981200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91" name="Rectangle 63"/>
          <p:cNvSpPr>
            <a:spLocks noChangeArrowheads="1"/>
          </p:cNvSpPr>
          <p:nvPr/>
        </p:nvSpPr>
        <p:spPr bwMode="auto">
          <a:xfrm>
            <a:off x="3425825" y="18319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65792" name="Line 64"/>
          <p:cNvSpPr>
            <a:spLocks noChangeShapeType="1"/>
          </p:cNvSpPr>
          <p:nvPr/>
        </p:nvSpPr>
        <p:spPr bwMode="auto">
          <a:xfrm>
            <a:off x="3608388" y="123983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93" name="Line 65"/>
          <p:cNvSpPr>
            <a:spLocks noChangeShapeType="1"/>
          </p:cNvSpPr>
          <p:nvPr/>
        </p:nvSpPr>
        <p:spPr bwMode="auto">
          <a:xfrm flipH="1">
            <a:off x="8486775" y="123983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94" name="Rectangle 66"/>
          <p:cNvSpPr>
            <a:spLocks noChangeArrowheads="1"/>
          </p:cNvSpPr>
          <p:nvPr/>
        </p:nvSpPr>
        <p:spPr bwMode="auto">
          <a:xfrm>
            <a:off x="3425825" y="10922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4</a:t>
            </a:r>
            <a:endParaRPr lang="en-US"/>
          </a:p>
        </p:txBody>
      </p:sp>
      <p:sp>
        <p:nvSpPr>
          <p:cNvPr id="8265795" name="Line 67"/>
          <p:cNvSpPr>
            <a:spLocks noChangeShapeType="1"/>
          </p:cNvSpPr>
          <p:nvPr/>
        </p:nvSpPr>
        <p:spPr bwMode="auto">
          <a:xfrm>
            <a:off x="3608388" y="123983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96" name="Freeform 68"/>
          <p:cNvSpPr>
            <a:spLocks/>
          </p:cNvSpPr>
          <p:nvPr/>
        </p:nvSpPr>
        <p:spPr bwMode="auto">
          <a:xfrm>
            <a:off x="3608388" y="1239838"/>
            <a:ext cx="4927600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599" y="544"/>
              </a:cxn>
              <a:cxn ang="0">
                <a:pos x="599" y="0"/>
              </a:cxn>
            </a:cxnLst>
            <a:rect l="0" t="0" r="r" b="b"/>
            <a:pathLst>
              <a:path w="599" h="544">
                <a:moveTo>
                  <a:pt x="0" y="544"/>
                </a:moveTo>
                <a:lnTo>
                  <a:pt x="599" y="544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97" name="Line 69"/>
          <p:cNvSpPr>
            <a:spLocks noChangeShapeType="1"/>
          </p:cNvSpPr>
          <p:nvPr/>
        </p:nvSpPr>
        <p:spPr bwMode="auto">
          <a:xfrm flipV="1">
            <a:off x="3608388" y="1239838"/>
            <a:ext cx="1587" cy="447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98" name="Freeform 70"/>
          <p:cNvSpPr>
            <a:spLocks/>
          </p:cNvSpPr>
          <p:nvPr/>
        </p:nvSpPr>
        <p:spPr bwMode="auto">
          <a:xfrm>
            <a:off x="3608388" y="1239838"/>
            <a:ext cx="3076575" cy="2773362"/>
          </a:xfrm>
          <a:custGeom>
            <a:avLst/>
            <a:gdLst/>
            <a:ahLst/>
            <a:cxnLst>
              <a:cxn ang="0">
                <a:pos x="0" y="1747"/>
              </a:cxn>
              <a:cxn ang="0">
                <a:pos x="772" y="1690"/>
              </a:cxn>
              <a:cxn ang="0">
                <a:pos x="1202" y="1596"/>
              </a:cxn>
              <a:cxn ang="0">
                <a:pos x="1420" y="1503"/>
              </a:cxn>
              <a:cxn ang="0">
                <a:pos x="1549" y="1410"/>
              </a:cxn>
              <a:cxn ang="0">
                <a:pos x="1638" y="1311"/>
              </a:cxn>
              <a:cxn ang="0">
                <a:pos x="1741" y="1125"/>
              </a:cxn>
              <a:cxn ang="0">
                <a:pos x="1809" y="938"/>
              </a:cxn>
              <a:cxn ang="0">
                <a:pos x="1881" y="560"/>
              </a:cxn>
              <a:cxn ang="0">
                <a:pos x="1938" y="0"/>
              </a:cxn>
            </a:cxnLst>
            <a:rect l="0" t="0" r="r" b="b"/>
            <a:pathLst>
              <a:path w="1938" h="1747">
                <a:moveTo>
                  <a:pt x="0" y="1747"/>
                </a:moveTo>
                <a:cubicBezTo>
                  <a:pt x="129" y="1738"/>
                  <a:pt x="572" y="1715"/>
                  <a:pt x="772" y="1690"/>
                </a:cubicBezTo>
                <a:cubicBezTo>
                  <a:pt x="972" y="1665"/>
                  <a:pt x="1094" y="1627"/>
                  <a:pt x="1202" y="1596"/>
                </a:cubicBezTo>
                <a:cubicBezTo>
                  <a:pt x="1310" y="1565"/>
                  <a:pt x="1420" y="1503"/>
                  <a:pt x="1420" y="1503"/>
                </a:cubicBezTo>
                <a:cubicBezTo>
                  <a:pt x="1420" y="1503"/>
                  <a:pt x="1513" y="1442"/>
                  <a:pt x="1549" y="1410"/>
                </a:cubicBezTo>
                <a:cubicBezTo>
                  <a:pt x="1585" y="1378"/>
                  <a:pt x="1606" y="1358"/>
                  <a:pt x="1638" y="1311"/>
                </a:cubicBezTo>
                <a:cubicBezTo>
                  <a:pt x="1670" y="1264"/>
                  <a:pt x="1713" y="1187"/>
                  <a:pt x="1741" y="1125"/>
                </a:cubicBezTo>
                <a:cubicBezTo>
                  <a:pt x="1769" y="1063"/>
                  <a:pt x="1786" y="1032"/>
                  <a:pt x="1809" y="938"/>
                </a:cubicBezTo>
                <a:cubicBezTo>
                  <a:pt x="1832" y="844"/>
                  <a:pt x="1860" y="716"/>
                  <a:pt x="1881" y="560"/>
                </a:cubicBezTo>
                <a:cubicBezTo>
                  <a:pt x="1902" y="404"/>
                  <a:pt x="1929" y="93"/>
                  <a:pt x="193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799" name="Freeform 71"/>
          <p:cNvSpPr>
            <a:spLocks/>
          </p:cNvSpPr>
          <p:nvPr/>
        </p:nvSpPr>
        <p:spPr bwMode="auto">
          <a:xfrm>
            <a:off x="7294563" y="4605338"/>
            <a:ext cx="1250950" cy="1119187"/>
          </a:xfrm>
          <a:custGeom>
            <a:avLst/>
            <a:gdLst/>
            <a:ahLst/>
            <a:cxnLst>
              <a:cxn ang="0">
                <a:pos x="788" y="0"/>
              </a:cxn>
              <a:cxn ang="0">
                <a:pos x="606" y="41"/>
              </a:cxn>
              <a:cxn ang="0">
                <a:pos x="394" y="135"/>
              </a:cxn>
              <a:cxn ang="0">
                <a:pos x="264" y="228"/>
              </a:cxn>
              <a:cxn ang="0">
                <a:pos x="176" y="321"/>
              </a:cxn>
              <a:cxn ang="0">
                <a:pos x="114" y="415"/>
              </a:cxn>
              <a:cxn ang="0">
                <a:pos x="67" y="508"/>
              </a:cxn>
              <a:cxn ang="0">
                <a:pos x="31" y="601"/>
              </a:cxn>
              <a:cxn ang="0">
                <a:pos x="5" y="700"/>
              </a:cxn>
              <a:cxn ang="0">
                <a:pos x="0" y="705"/>
              </a:cxn>
            </a:cxnLst>
            <a:rect l="0" t="0" r="r" b="b"/>
            <a:pathLst>
              <a:path w="788" h="705">
                <a:moveTo>
                  <a:pt x="788" y="0"/>
                </a:moveTo>
                <a:lnTo>
                  <a:pt x="606" y="41"/>
                </a:lnTo>
                <a:lnTo>
                  <a:pt x="394" y="135"/>
                </a:lnTo>
                <a:lnTo>
                  <a:pt x="264" y="228"/>
                </a:lnTo>
                <a:lnTo>
                  <a:pt x="176" y="321"/>
                </a:lnTo>
                <a:lnTo>
                  <a:pt x="114" y="415"/>
                </a:lnTo>
                <a:lnTo>
                  <a:pt x="67" y="508"/>
                </a:lnTo>
                <a:lnTo>
                  <a:pt x="31" y="601"/>
                </a:lnTo>
                <a:lnTo>
                  <a:pt x="5" y="700"/>
                </a:lnTo>
                <a:lnTo>
                  <a:pt x="0" y="705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800" name="Freeform 72"/>
          <p:cNvSpPr>
            <a:spLocks/>
          </p:cNvSpPr>
          <p:nvPr/>
        </p:nvSpPr>
        <p:spPr bwMode="auto">
          <a:xfrm>
            <a:off x="6073775" y="1878013"/>
            <a:ext cx="560388" cy="1597025"/>
          </a:xfrm>
          <a:custGeom>
            <a:avLst/>
            <a:gdLst/>
            <a:ahLst/>
            <a:cxnLst>
              <a:cxn ang="0">
                <a:pos x="0" y="1006"/>
              </a:cxn>
              <a:cxn ang="0">
                <a:pos x="89" y="907"/>
              </a:cxn>
              <a:cxn ang="0">
                <a:pos x="192" y="721"/>
              </a:cxn>
              <a:cxn ang="0">
                <a:pos x="260" y="534"/>
              </a:cxn>
              <a:cxn ang="0">
                <a:pos x="332" y="156"/>
              </a:cxn>
              <a:cxn ang="0">
                <a:pos x="340" y="61"/>
              </a:cxn>
            </a:cxnLst>
            <a:rect l="0" t="0" r="r" b="b"/>
            <a:pathLst>
              <a:path w="353" h="1006">
                <a:moveTo>
                  <a:pt x="0" y="1006"/>
                </a:moveTo>
                <a:cubicBezTo>
                  <a:pt x="15" y="990"/>
                  <a:pt x="57" y="954"/>
                  <a:pt x="89" y="907"/>
                </a:cubicBezTo>
                <a:cubicBezTo>
                  <a:pt x="121" y="860"/>
                  <a:pt x="164" y="783"/>
                  <a:pt x="192" y="721"/>
                </a:cubicBezTo>
                <a:cubicBezTo>
                  <a:pt x="220" y="659"/>
                  <a:pt x="237" y="628"/>
                  <a:pt x="260" y="534"/>
                </a:cubicBezTo>
                <a:cubicBezTo>
                  <a:pt x="283" y="440"/>
                  <a:pt x="311" y="312"/>
                  <a:pt x="332" y="156"/>
                </a:cubicBezTo>
                <a:cubicBezTo>
                  <a:pt x="353" y="0"/>
                  <a:pt x="331" y="154"/>
                  <a:pt x="340" y="61"/>
                </a:cubicBezTo>
              </a:path>
            </a:pathLst>
          </a:custGeom>
          <a:noFill/>
          <a:ln w="76200" cap="flat" cmpd="sng">
            <a:solidFill>
              <a:srgbClr val="CC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65801" name="Line 73"/>
          <p:cNvSpPr>
            <a:spLocks noChangeShapeType="1"/>
          </p:cNvSpPr>
          <p:nvPr/>
        </p:nvSpPr>
        <p:spPr bwMode="auto">
          <a:xfrm>
            <a:off x="6065838" y="3465513"/>
            <a:ext cx="0" cy="15240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65802" name="Object 74"/>
          <p:cNvGraphicFramePr>
            <a:graphicFrameLocks noChangeAspect="1"/>
          </p:cNvGraphicFramePr>
          <p:nvPr/>
        </p:nvGraphicFramePr>
        <p:xfrm>
          <a:off x="5105400" y="493713"/>
          <a:ext cx="20796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805" name="Equation" r:id="rId5" imgW="812520" imgH="253800" progId="Equation.DSMT4">
                  <p:embed/>
                </p:oleObj>
              </mc:Choice>
              <mc:Fallback>
                <p:oleObj name="Equation" r:id="rId5" imgW="812520" imgH="25380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93713"/>
                        <a:ext cx="20796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5803" name="Object 75"/>
          <p:cNvGraphicFramePr>
            <a:graphicFrameLocks noChangeAspect="1"/>
          </p:cNvGraphicFramePr>
          <p:nvPr/>
        </p:nvGraphicFramePr>
        <p:xfrm>
          <a:off x="3124200" y="609600"/>
          <a:ext cx="10080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806" name="Equation" r:id="rId7" imgW="380880" imgH="177480" progId="Equation.DSMT4">
                  <p:embed/>
                </p:oleObj>
              </mc:Choice>
              <mc:Fallback>
                <p:oleObj name="Equation" r:id="rId7" imgW="380880" imgH="177480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9600"/>
                        <a:ext cx="100806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65804" name="Object 76"/>
          <p:cNvGraphicFramePr>
            <a:graphicFrameLocks noChangeAspect="1"/>
          </p:cNvGraphicFramePr>
          <p:nvPr/>
        </p:nvGraphicFramePr>
        <p:xfrm>
          <a:off x="5808663" y="6237288"/>
          <a:ext cx="10382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807" name="Equation" r:id="rId9" imgW="393480" imgH="177480" progId="Equation.DSMT4">
                  <p:embed/>
                </p:oleObj>
              </mc:Choice>
              <mc:Fallback>
                <p:oleObj name="Equation" r:id="rId9" imgW="393480" imgH="17748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6237288"/>
                        <a:ext cx="1038225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5805" name="Text Box 77"/>
          <p:cNvSpPr txBox="1">
            <a:spLocks noChangeArrowheads="1"/>
          </p:cNvSpPr>
          <p:nvPr/>
        </p:nvSpPr>
        <p:spPr bwMode="auto">
          <a:xfrm>
            <a:off x="3657600" y="5029200"/>
            <a:ext cx="1528763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Unstable</a:t>
            </a:r>
          </a:p>
        </p:txBody>
      </p:sp>
      <p:sp>
        <p:nvSpPr>
          <p:cNvPr id="8265806" name="Text Box 78"/>
          <p:cNvSpPr txBox="1">
            <a:spLocks noChangeArrowheads="1"/>
          </p:cNvSpPr>
          <p:nvPr/>
        </p:nvSpPr>
        <p:spPr bwMode="auto">
          <a:xfrm>
            <a:off x="5253038" y="14288"/>
            <a:ext cx="1604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Equilibria</a:t>
            </a:r>
          </a:p>
        </p:txBody>
      </p:sp>
      <p:sp>
        <p:nvSpPr>
          <p:cNvPr id="8265807" name="Line 79"/>
          <p:cNvSpPr>
            <a:spLocks noChangeShapeType="1"/>
          </p:cNvSpPr>
          <p:nvPr/>
        </p:nvSpPr>
        <p:spPr bwMode="auto">
          <a:xfrm>
            <a:off x="1524000" y="4191000"/>
            <a:ext cx="0" cy="762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5808" name="Line 80"/>
          <p:cNvSpPr>
            <a:spLocks noChangeShapeType="1"/>
          </p:cNvSpPr>
          <p:nvPr/>
        </p:nvSpPr>
        <p:spPr bwMode="auto">
          <a:xfrm flipV="1">
            <a:off x="5181600" y="5257800"/>
            <a:ext cx="762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65809" name="Line 81"/>
          <p:cNvSpPr>
            <a:spLocks noChangeShapeType="1"/>
          </p:cNvSpPr>
          <p:nvPr/>
        </p:nvSpPr>
        <p:spPr bwMode="auto">
          <a:xfrm flipH="1" flipV="1">
            <a:off x="1524000" y="4343400"/>
            <a:ext cx="2133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66754" name="Object 2"/>
          <p:cNvGraphicFramePr>
            <a:graphicFrameLocks noChangeAspect="1"/>
          </p:cNvGraphicFramePr>
          <p:nvPr/>
        </p:nvGraphicFramePr>
        <p:xfrm>
          <a:off x="4419600" y="152400"/>
          <a:ext cx="13001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755" name="Equation" r:id="rId4" imgW="380880" imgH="177480" progId="Equation.DSMT4">
                  <p:embed/>
                </p:oleObj>
              </mc:Choice>
              <mc:Fallback>
                <p:oleObj name="Equation" r:id="rId4" imgW="38088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52400"/>
                        <a:ext cx="1300163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667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819150"/>
            <a:ext cx="76200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266756" name="Group 4"/>
          <p:cNvGrpSpPr>
            <a:grpSpLocks/>
          </p:cNvGrpSpPr>
          <p:nvPr/>
        </p:nvGrpSpPr>
        <p:grpSpPr bwMode="auto">
          <a:xfrm rot="5400000">
            <a:off x="200025" y="2009775"/>
            <a:ext cx="5562600" cy="3067050"/>
            <a:chOff x="288" y="228"/>
            <a:chExt cx="3600" cy="1932"/>
          </a:xfrm>
        </p:grpSpPr>
        <p:pic>
          <p:nvPicPr>
            <p:cNvPr id="8266757" name="Picture 5" descr="FRACT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BE"/>
                </a:clrFrom>
                <a:clrTo>
                  <a:srgbClr val="0000BE">
                    <a:alpha val="0"/>
                  </a:srgbClr>
                </a:clrTo>
              </a:clrChange>
            </a:blip>
            <a:srcRect l="8386" r="8893"/>
            <a:stretch>
              <a:fillRect/>
            </a:stretch>
          </p:blipFill>
          <p:spPr bwMode="auto">
            <a:xfrm>
              <a:off x="432" y="228"/>
              <a:ext cx="3312" cy="1932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</p:pic>
        <p:sp>
          <p:nvSpPr>
            <p:cNvPr id="8266758" name="Line 6"/>
            <p:cNvSpPr>
              <a:spLocks noChangeShapeType="1"/>
            </p:cNvSpPr>
            <p:nvPr/>
          </p:nvSpPr>
          <p:spPr bwMode="auto">
            <a:xfrm>
              <a:off x="288" y="1188"/>
              <a:ext cx="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66759" name="Line 7"/>
          <p:cNvSpPr>
            <a:spLocks noChangeShapeType="1"/>
          </p:cNvSpPr>
          <p:nvPr/>
        </p:nvSpPr>
        <p:spPr bwMode="auto">
          <a:xfrm>
            <a:off x="1447800" y="4343400"/>
            <a:ext cx="601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7779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2533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Bifurcations for </a:t>
            </a:r>
          </a:p>
        </p:txBody>
      </p:sp>
      <p:graphicFrame>
        <p:nvGraphicFramePr>
          <p:cNvPr id="8267780" name="Object 4"/>
          <p:cNvGraphicFramePr>
            <a:graphicFrameLocks noChangeAspect="1"/>
          </p:cNvGraphicFramePr>
          <p:nvPr/>
        </p:nvGraphicFramePr>
        <p:xfrm>
          <a:off x="4876800" y="152400"/>
          <a:ext cx="266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781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2400"/>
                        <a:ext cx="2667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67781" name="Text Box 5"/>
          <p:cNvSpPr txBox="1">
            <a:spLocks noChangeArrowheads="1"/>
          </p:cNvSpPr>
          <p:nvPr/>
        </p:nvSpPr>
        <p:spPr bwMode="auto">
          <a:xfrm>
            <a:off x="685800" y="30480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</a:t>
            </a:r>
          </a:p>
        </p:txBody>
      </p:sp>
      <p:sp>
        <p:nvSpPr>
          <p:cNvPr id="8267782" name="Text Box 6"/>
          <p:cNvSpPr txBox="1">
            <a:spLocks noChangeArrowheads="1"/>
          </p:cNvSpPr>
          <p:nvPr/>
        </p:nvSpPr>
        <p:spPr bwMode="auto">
          <a:xfrm>
            <a:off x="4876800" y="6096000"/>
            <a:ext cx="187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“last 200 x”</a:t>
            </a:r>
          </a:p>
        </p:txBody>
      </p:sp>
      <p:sp>
        <p:nvSpPr>
          <p:cNvPr id="8267783" name="AutoShape 7"/>
          <p:cNvSpPr>
            <a:spLocks noChangeAspect="1" noChangeArrowheads="1" noTextEdit="1"/>
          </p:cNvSpPr>
          <p:nvPr/>
        </p:nvSpPr>
        <p:spPr bwMode="auto">
          <a:xfrm>
            <a:off x="609600" y="609600"/>
            <a:ext cx="7772400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6778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609600"/>
            <a:ext cx="7772400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8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7848600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68803" name="Text Box 3"/>
          <p:cNvSpPr txBox="1">
            <a:spLocks noChangeArrowheads="1"/>
          </p:cNvSpPr>
          <p:nvPr/>
        </p:nvSpPr>
        <p:spPr bwMode="auto">
          <a:xfrm>
            <a:off x="4876800" y="6096000"/>
            <a:ext cx="187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“last 200 x”</a:t>
            </a:r>
          </a:p>
        </p:txBody>
      </p:sp>
      <p:sp>
        <p:nvSpPr>
          <p:cNvPr id="8268804" name="Text Box 4"/>
          <p:cNvSpPr txBox="1">
            <a:spLocks noChangeArrowheads="1"/>
          </p:cNvSpPr>
          <p:nvPr/>
        </p:nvSpPr>
        <p:spPr bwMode="auto">
          <a:xfrm>
            <a:off x="685800" y="30480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</a:t>
            </a:r>
          </a:p>
        </p:txBody>
      </p:sp>
      <p:sp>
        <p:nvSpPr>
          <p:cNvPr id="8268805" name="Text Box 5"/>
          <p:cNvSpPr txBox="1">
            <a:spLocks noChangeArrowheads="1"/>
          </p:cNvSpPr>
          <p:nvPr/>
        </p:nvSpPr>
        <p:spPr bwMode="auto">
          <a:xfrm>
            <a:off x="3505200" y="304800"/>
            <a:ext cx="1428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Zoom-in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9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80772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69827" name="Text Box 3"/>
          <p:cNvSpPr txBox="1">
            <a:spLocks noChangeArrowheads="1"/>
          </p:cNvSpPr>
          <p:nvPr/>
        </p:nvSpPr>
        <p:spPr bwMode="auto">
          <a:xfrm>
            <a:off x="4876800" y="6096000"/>
            <a:ext cx="187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“last 200 x”</a:t>
            </a:r>
          </a:p>
        </p:txBody>
      </p:sp>
      <p:sp>
        <p:nvSpPr>
          <p:cNvPr id="8269828" name="Text Box 4"/>
          <p:cNvSpPr txBox="1">
            <a:spLocks noChangeArrowheads="1"/>
          </p:cNvSpPr>
          <p:nvPr/>
        </p:nvSpPr>
        <p:spPr bwMode="auto">
          <a:xfrm>
            <a:off x="685800" y="3048000"/>
            <a:ext cx="341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</a:t>
            </a:r>
          </a:p>
        </p:txBody>
      </p:sp>
      <p:sp>
        <p:nvSpPr>
          <p:cNvPr id="8269829" name="Text Box 5"/>
          <p:cNvSpPr txBox="1">
            <a:spLocks noChangeArrowheads="1"/>
          </p:cNvSpPr>
          <p:nvPr/>
        </p:nvSpPr>
        <p:spPr bwMode="auto">
          <a:xfrm>
            <a:off x="4114800" y="228600"/>
            <a:ext cx="1428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Zoom-in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0850" name="Rectangle 2"/>
          <p:cNvSpPr>
            <a:spLocks noChangeArrowheads="1"/>
          </p:cNvSpPr>
          <p:nvPr/>
        </p:nvSpPr>
        <p:spPr bwMode="auto">
          <a:xfrm>
            <a:off x="3886200" y="2487613"/>
            <a:ext cx="1752600" cy="1524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0851" name="Freeform 3"/>
          <p:cNvSpPr>
            <a:spLocks/>
          </p:cNvSpPr>
          <p:nvPr/>
        </p:nvSpPr>
        <p:spPr bwMode="auto">
          <a:xfrm flipH="1">
            <a:off x="5603875" y="2411413"/>
            <a:ext cx="2901950" cy="1714500"/>
          </a:xfrm>
          <a:custGeom>
            <a:avLst/>
            <a:gdLst/>
            <a:ahLst/>
            <a:cxnLst>
              <a:cxn ang="0">
                <a:pos x="13" y="92"/>
              </a:cxn>
              <a:cxn ang="0">
                <a:pos x="1828" y="62"/>
              </a:cxn>
              <a:cxn ang="0">
                <a:pos x="1809" y="973"/>
              </a:cxn>
              <a:cxn ang="0">
                <a:pos x="1677" y="697"/>
              </a:cxn>
              <a:cxn ang="0">
                <a:pos x="1386" y="446"/>
              </a:cxn>
              <a:cxn ang="0">
                <a:pos x="804" y="260"/>
              </a:cxn>
              <a:cxn ang="0">
                <a:pos x="7" y="208"/>
              </a:cxn>
              <a:cxn ang="0">
                <a:pos x="13" y="92"/>
              </a:cxn>
            </a:cxnLst>
            <a:rect l="0" t="0" r="r" b="b"/>
            <a:pathLst>
              <a:path w="1828" h="1080">
                <a:moveTo>
                  <a:pt x="13" y="92"/>
                </a:moveTo>
                <a:cubicBezTo>
                  <a:pt x="303" y="80"/>
                  <a:pt x="1409" y="74"/>
                  <a:pt x="1828" y="62"/>
                </a:cubicBezTo>
                <a:cubicBezTo>
                  <a:pt x="1828" y="243"/>
                  <a:pt x="1795" y="679"/>
                  <a:pt x="1809" y="973"/>
                </a:cubicBezTo>
                <a:cubicBezTo>
                  <a:pt x="1780" y="1080"/>
                  <a:pt x="1747" y="785"/>
                  <a:pt x="1677" y="697"/>
                </a:cubicBezTo>
                <a:cubicBezTo>
                  <a:pt x="1607" y="609"/>
                  <a:pt x="1531" y="519"/>
                  <a:pt x="1386" y="446"/>
                </a:cubicBezTo>
                <a:cubicBezTo>
                  <a:pt x="1241" y="373"/>
                  <a:pt x="1034" y="300"/>
                  <a:pt x="804" y="260"/>
                </a:cubicBezTo>
                <a:cubicBezTo>
                  <a:pt x="574" y="220"/>
                  <a:pt x="139" y="236"/>
                  <a:pt x="7" y="208"/>
                </a:cubicBezTo>
                <a:cubicBezTo>
                  <a:pt x="0" y="0"/>
                  <a:pt x="13" y="317"/>
                  <a:pt x="13" y="92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0852" name="Freeform 4"/>
          <p:cNvSpPr>
            <a:spLocks/>
          </p:cNvSpPr>
          <p:nvPr/>
        </p:nvSpPr>
        <p:spPr bwMode="auto">
          <a:xfrm>
            <a:off x="1069975" y="2390775"/>
            <a:ext cx="2901950" cy="1714500"/>
          </a:xfrm>
          <a:custGeom>
            <a:avLst/>
            <a:gdLst/>
            <a:ahLst/>
            <a:cxnLst>
              <a:cxn ang="0">
                <a:pos x="13" y="92"/>
              </a:cxn>
              <a:cxn ang="0">
                <a:pos x="1828" y="62"/>
              </a:cxn>
              <a:cxn ang="0">
                <a:pos x="1809" y="973"/>
              </a:cxn>
              <a:cxn ang="0">
                <a:pos x="1677" y="697"/>
              </a:cxn>
              <a:cxn ang="0">
                <a:pos x="1386" y="446"/>
              </a:cxn>
              <a:cxn ang="0">
                <a:pos x="804" y="260"/>
              </a:cxn>
              <a:cxn ang="0">
                <a:pos x="7" y="208"/>
              </a:cxn>
              <a:cxn ang="0">
                <a:pos x="13" y="92"/>
              </a:cxn>
            </a:cxnLst>
            <a:rect l="0" t="0" r="r" b="b"/>
            <a:pathLst>
              <a:path w="1828" h="1080">
                <a:moveTo>
                  <a:pt x="13" y="92"/>
                </a:moveTo>
                <a:cubicBezTo>
                  <a:pt x="303" y="80"/>
                  <a:pt x="1409" y="74"/>
                  <a:pt x="1828" y="62"/>
                </a:cubicBezTo>
                <a:cubicBezTo>
                  <a:pt x="1828" y="243"/>
                  <a:pt x="1795" y="679"/>
                  <a:pt x="1809" y="973"/>
                </a:cubicBezTo>
                <a:cubicBezTo>
                  <a:pt x="1780" y="1080"/>
                  <a:pt x="1747" y="785"/>
                  <a:pt x="1677" y="697"/>
                </a:cubicBezTo>
                <a:cubicBezTo>
                  <a:pt x="1607" y="609"/>
                  <a:pt x="1531" y="519"/>
                  <a:pt x="1386" y="446"/>
                </a:cubicBezTo>
                <a:cubicBezTo>
                  <a:pt x="1241" y="373"/>
                  <a:pt x="1034" y="300"/>
                  <a:pt x="804" y="260"/>
                </a:cubicBezTo>
                <a:cubicBezTo>
                  <a:pt x="574" y="220"/>
                  <a:pt x="139" y="236"/>
                  <a:pt x="7" y="208"/>
                </a:cubicBezTo>
                <a:cubicBezTo>
                  <a:pt x="0" y="0"/>
                  <a:pt x="13" y="317"/>
                  <a:pt x="13" y="92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0853" name="Rectangle 5"/>
          <p:cNvSpPr>
            <a:spLocks noChangeArrowheads="1"/>
          </p:cNvSpPr>
          <p:nvPr/>
        </p:nvSpPr>
        <p:spPr bwMode="auto">
          <a:xfrm>
            <a:off x="1931988" y="1239838"/>
            <a:ext cx="4927600" cy="44767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54" name="Freeform 6"/>
          <p:cNvSpPr>
            <a:spLocks/>
          </p:cNvSpPr>
          <p:nvPr/>
        </p:nvSpPr>
        <p:spPr bwMode="auto">
          <a:xfrm>
            <a:off x="1931988" y="469423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55" name="Freeform 7"/>
          <p:cNvSpPr>
            <a:spLocks/>
          </p:cNvSpPr>
          <p:nvPr/>
        </p:nvSpPr>
        <p:spPr bwMode="auto">
          <a:xfrm>
            <a:off x="1931988" y="3263900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56" name="Line 8"/>
          <p:cNvSpPr>
            <a:spLocks noChangeShapeType="1"/>
          </p:cNvSpPr>
          <p:nvPr/>
        </p:nvSpPr>
        <p:spPr bwMode="auto">
          <a:xfrm>
            <a:off x="1931988" y="469423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57" name="Line 9"/>
          <p:cNvSpPr>
            <a:spLocks noChangeShapeType="1"/>
          </p:cNvSpPr>
          <p:nvPr/>
        </p:nvSpPr>
        <p:spPr bwMode="auto">
          <a:xfrm flipV="1">
            <a:off x="1931988" y="1801813"/>
            <a:ext cx="0" cy="221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58" name="Line 10"/>
          <p:cNvSpPr>
            <a:spLocks noChangeShapeType="1"/>
          </p:cNvSpPr>
          <p:nvPr/>
        </p:nvSpPr>
        <p:spPr bwMode="auto">
          <a:xfrm flipV="1">
            <a:off x="1931988" y="464502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59" name="Rectangle 11"/>
          <p:cNvSpPr>
            <a:spLocks noChangeArrowheads="1"/>
          </p:cNvSpPr>
          <p:nvPr/>
        </p:nvSpPr>
        <p:spPr bwMode="auto">
          <a:xfrm>
            <a:off x="1774825" y="471805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-3</a:t>
            </a:r>
            <a:endParaRPr lang="en-US"/>
          </a:p>
        </p:txBody>
      </p:sp>
      <p:sp>
        <p:nvSpPr>
          <p:cNvPr id="8270860" name="Line 12"/>
          <p:cNvSpPr>
            <a:spLocks noChangeShapeType="1"/>
          </p:cNvSpPr>
          <p:nvPr/>
        </p:nvSpPr>
        <p:spPr bwMode="auto">
          <a:xfrm flipV="1">
            <a:off x="2746375" y="464502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61" name="Rectangle 13"/>
          <p:cNvSpPr>
            <a:spLocks noChangeArrowheads="1"/>
          </p:cNvSpPr>
          <p:nvPr/>
        </p:nvSpPr>
        <p:spPr bwMode="auto">
          <a:xfrm>
            <a:off x="2589213" y="471805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70862" name="Line 14"/>
          <p:cNvSpPr>
            <a:spLocks noChangeShapeType="1"/>
          </p:cNvSpPr>
          <p:nvPr/>
        </p:nvSpPr>
        <p:spPr bwMode="auto">
          <a:xfrm flipV="1">
            <a:off x="3568700" y="464502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63" name="Rectangle 15"/>
          <p:cNvSpPr>
            <a:spLocks noChangeArrowheads="1"/>
          </p:cNvSpPr>
          <p:nvPr/>
        </p:nvSpPr>
        <p:spPr bwMode="auto">
          <a:xfrm>
            <a:off x="3413125" y="471805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70864" name="Line 16"/>
          <p:cNvSpPr>
            <a:spLocks noChangeShapeType="1"/>
          </p:cNvSpPr>
          <p:nvPr/>
        </p:nvSpPr>
        <p:spPr bwMode="auto">
          <a:xfrm flipV="1">
            <a:off x="4391025" y="464502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65" name="Rectangle 17"/>
          <p:cNvSpPr>
            <a:spLocks noChangeArrowheads="1"/>
          </p:cNvSpPr>
          <p:nvPr/>
        </p:nvSpPr>
        <p:spPr bwMode="auto">
          <a:xfrm>
            <a:off x="4318000" y="471805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70866" name="Line 18"/>
          <p:cNvSpPr>
            <a:spLocks noChangeShapeType="1"/>
          </p:cNvSpPr>
          <p:nvPr/>
        </p:nvSpPr>
        <p:spPr bwMode="auto">
          <a:xfrm flipV="1">
            <a:off x="5214938" y="464502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67" name="Rectangle 19"/>
          <p:cNvSpPr>
            <a:spLocks noChangeArrowheads="1"/>
          </p:cNvSpPr>
          <p:nvPr/>
        </p:nvSpPr>
        <p:spPr bwMode="auto">
          <a:xfrm>
            <a:off x="5140325" y="471805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70868" name="Line 20"/>
          <p:cNvSpPr>
            <a:spLocks noChangeShapeType="1"/>
          </p:cNvSpPr>
          <p:nvPr/>
        </p:nvSpPr>
        <p:spPr bwMode="auto">
          <a:xfrm flipV="1">
            <a:off x="6037263" y="464502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69" name="Rectangle 21"/>
          <p:cNvSpPr>
            <a:spLocks noChangeArrowheads="1"/>
          </p:cNvSpPr>
          <p:nvPr/>
        </p:nvSpPr>
        <p:spPr bwMode="auto">
          <a:xfrm>
            <a:off x="5962650" y="471805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70870" name="Line 22"/>
          <p:cNvSpPr>
            <a:spLocks noChangeShapeType="1"/>
          </p:cNvSpPr>
          <p:nvPr/>
        </p:nvSpPr>
        <p:spPr bwMode="auto">
          <a:xfrm flipV="1">
            <a:off x="6859588" y="464502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71" name="Rectangle 23"/>
          <p:cNvSpPr>
            <a:spLocks noChangeArrowheads="1"/>
          </p:cNvSpPr>
          <p:nvPr/>
        </p:nvSpPr>
        <p:spPr bwMode="auto">
          <a:xfrm>
            <a:off x="6786563" y="4718050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70872" name="Line 24"/>
          <p:cNvSpPr>
            <a:spLocks noChangeShapeType="1"/>
          </p:cNvSpPr>
          <p:nvPr/>
        </p:nvSpPr>
        <p:spPr bwMode="auto">
          <a:xfrm>
            <a:off x="1931988" y="469423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73" name="Line 25"/>
          <p:cNvSpPr>
            <a:spLocks noChangeShapeType="1"/>
          </p:cNvSpPr>
          <p:nvPr/>
        </p:nvSpPr>
        <p:spPr bwMode="auto">
          <a:xfrm flipH="1">
            <a:off x="6810375" y="469423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74" name="Rectangle 26"/>
          <p:cNvSpPr>
            <a:spLocks noChangeArrowheads="1"/>
          </p:cNvSpPr>
          <p:nvPr/>
        </p:nvSpPr>
        <p:spPr bwMode="auto">
          <a:xfrm>
            <a:off x="1658938" y="3863975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70875" name="Line 27"/>
          <p:cNvSpPr>
            <a:spLocks noChangeShapeType="1"/>
          </p:cNvSpPr>
          <p:nvPr/>
        </p:nvSpPr>
        <p:spPr bwMode="auto">
          <a:xfrm>
            <a:off x="1931988" y="3263900"/>
            <a:ext cx="396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76" name="Line 28"/>
          <p:cNvSpPr>
            <a:spLocks noChangeShapeType="1"/>
          </p:cNvSpPr>
          <p:nvPr/>
        </p:nvSpPr>
        <p:spPr bwMode="auto">
          <a:xfrm flipH="1">
            <a:off x="6810375" y="3263900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77" name="Rectangle 29"/>
          <p:cNvSpPr>
            <a:spLocks noChangeArrowheads="1"/>
          </p:cNvSpPr>
          <p:nvPr/>
        </p:nvSpPr>
        <p:spPr bwMode="auto">
          <a:xfrm>
            <a:off x="1658938" y="3116263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70878" name="Line 30"/>
          <p:cNvSpPr>
            <a:spLocks noChangeShapeType="1"/>
          </p:cNvSpPr>
          <p:nvPr/>
        </p:nvSpPr>
        <p:spPr bwMode="auto">
          <a:xfrm>
            <a:off x="1931988" y="2514600"/>
            <a:ext cx="396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79" name="Line 31"/>
          <p:cNvSpPr>
            <a:spLocks noChangeShapeType="1"/>
          </p:cNvSpPr>
          <p:nvPr/>
        </p:nvSpPr>
        <p:spPr bwMode="auto">
          <a:xfrm flipH="1">
            <a:off x="6810375" y="2514600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80" name="Rectangle 32"/>
          <p:cNvSpPr>
            <a:spLocks noChangeArrowheads="1"/>
          </p:cNvSpPr>
          <p:nvPr/>
        </p:nvSpPr>
        <p:spPr bwMode="auto">
          <a:xfrm>
            <a:off x="1749425" y="2366963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70881" name="Freeform 33"/>
          <p:cNvSpPr>
            <a:spLocks/>
          </p:cNvSpPr>
          <p:nvPr/>
        </p:nvSpPr>
        <p:spPr bwMode="auto">
          <a:xfrm>
            <a:off x="5618163" y="2901950"/>
            <a:ext cx="1250950" cy="1119188"/>
          </a:xfrm>
          <a:custGeom>
            <a:avLst/>
            <a:gdLst/>
            <a:ahLst/>
            <a:cxnLst>
              <a:cxn ang="0">
                <a:pos x="788" y="0"/>
              </a:cxn>
              <a:cxn ang="0">
                <a:pos x="606" y="41"/>
              </a:cxn>
              <a:cxn ang="0">
                <a:pos x="394" y="135"/>
              </a:cxn>
              <a:cxn ang="0">
                <a:pos x="264" y="228"/>
              </a:cxn>
              <a:cxn ang="0">
                <a:pos x="176" y="321"/>
              </a:cxn>
              <a:cxn ang="0">
                <a:pos x="114" y="415"/>
              </a:cxn>
              <a:cxn ang="0">
                <a:pos x="67" y="508"/>
              </a:cxn>
              <a:cxn ang="0">
                <a:pos x="31" y="601"/>
              </a:cxn>
              <a:cxn ang="0">
                <a:pos x="5" y="700"/>
              </a:cxn>
              <a:cxn ang="0">
                <a:pos x="0" y="705"/>
              </a:cxn>
            </a:cxnLst>
            <a:rect l="0" t="0" r="r" b="b"/>
            <a:pathLst>
              <a:path w="788" h="705">
                <a:moveTo>
                  <a:pt x="788" y="0"/>
                </a:moveTo>
                <a:lnTo>
                  <a:pt x="606" y="41"/>
                </a:lnTo>
                <a:lnTo>
                  <a:pt x="394" y="135"/>
                </a:lnTo>
                <a:lnTo>
                  <a:pt x="264" y="228"/>
                </a:lnTo>
                <a:lnTo>
                  <a:pt x="176" y="321"/>
                </a:lnTo>
                <a:lnTo>
                  <a:pt x="114" y="415"/>
                </a:lnTo>
                <a:lnTo>
                  <a:pt x="67" y="508"/>
                </a:lnTo>
                <a:lnTo>
                  <a:pt x="31" y="601"/>
                </a:lnTo>
                <a:lnTo>
                  <a:pt x="5" y="700"/>
                </a:lnTo>
                <a:lnTo>
                  <a:pt x="0" y="705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82" name="Line 34"/>
          <p:cNvSpPr>
            <a:spLocks noChangeShapeType="1"/>
          </p:cNvSpPr>
          <p:nvPr/>
        </p:nvSpPr>
        <p:spPr bwMode="auto">
          <a:xfrm>
            <a:off x="4389438" y="1762125"/>
            <a:ext cx="0" cy="15240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70883" name="Object 35"/>
          <p:cNvGraphicFramePr>
            <a:graphicFrameLocks noChangeAspect="1"/>
          </p:cNvGraphicFramePr>
          <p:nvPr/>
        </p:nvGraphicFramePr>
        <p:xfrm>
          <a:off x="5943600" y="838200"/>
          <a:ext cx="27289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897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838200"/>
                        <a:ext cx="2728913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0884" name="Object 36"/>
          <p:cNvGraphicFramePr>
            <a:graphicFrameLocks noChangeAspect="1"/>
          </p:cNvGraphicFramePr>
          <p:nvPr/>
        </p:nvGraphicFramePr>
        <p:xfrm>
          <a:off x="457200" y="1143000"/>
          <a:ext cx="16129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898" name="Equation" r:id="rId6" imgW="609480" imgH="177480" progId="Equation.DSMT4">
                  <p:embed/>
                </p:oleObj>
              </mc:Choice>
              <mc:Fallback>
                <p:oleObj name="Equation" r:id="rId6" imgW="609480" imgH="17748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16129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0885" name="Freeform 37"/>
          <p:cNvSpPr>
            <a:spLocks/>
          </p:cNvSpPr>
          <p:nvPr/>
        </p:nvSpPr>
        <p:spPr bwMode="auto">
          <a:xfrm>
            <a:off x="1066800" y="2727325"/>
            <a:ext cx="2871788" cy="128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86" name="Line 38"/>
          <p:cNvSpPr>
            <a:spLocks noChangeShapeType="1"/>
          </p:cNvSpPr>
          <p:nvPr/>
        </p:nvSpPr>
        <p:spPr bwMode="auto">
          <a:xfrm>
            <a:off x="2971800" y="264001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0887" name="Line 39"/>
          <p:cNvSpPr>
            <a:spLocks noChangeShapeType="1"/>
          </p:cNvSpPr>
          <p:nvPr/>
        </p:nvSpPr>
        <p:spPr bwMode="auto">
          <a:xfrm>
            <a:off x="2971800" y="233521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0888" name="Line 40"/>
          <p:cNvSpPr>
            <a:spLocks noChangeShapeType="1"/>
          </p:cNvSpPr>
          <p:nvPr/>
        </p:nvSpPr>
        <p:spPr bwMode="auto">
          <a:xfrm flipH="1">
            <a:off x="4572000" y="24114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0889" name="Line 41"/>
          <p:cNvSpPr>
            <a:spLocks noChangeShapeType="1"/>
          </p:cNvSpPr>
          <p:nvPr/>
        </p:nvSpPr>
        <p:spPr bwMode="auto">
          <a:xfrm flipH="1">
            <a:off x="4495800" y="27162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0890" name="Freeform 42"/>
          <p:cNvSpPr>
            <a:spLocks/>
          </p:cNvSpPr>
          <p:nvPr/>
        </p:nvSpPr>
        <p:spPr bwMode="auto">
          <a:xfrm flipH="1">
            <a:off x="5638800" y="2727325"/>
            <a:ext cx="2871788" cy="128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0891" name="Line 43"/>
          <p:cNvSpPr>
            <a:spLocks noChangeShapeType="1"/>
          </p:cNvSpPr>
          <p:nvPr/>
        </p:nvSpPr>
        <p:spPr bwMode="auto">
          <a:xfrm flipV="1">
            <a:off x="4829175" y="2106613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0892" name="Line 44"/>
          <p:cNvSpPr>
            <a:spLocks noChangeShapeType="1"/>
          </p:cNvSpPr>
          <p:nvPr/>
        </p:nvSpPr>
        <p:spPr bwMode="auto">
          <a:xfrm>
            <a:off x="1905000" y="2516188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0893" name="Freeform 45"/>
          <p:cNvSpPr>
            <a:spLocks/>
          </p:cNvSpPr>
          <p:nvPr/>
        </p:nvSpPr>
        <p:spPr bwMode="auto">
          <a:xfrm>
            <a:off x="1905000" y="4017963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70894" name="Object 46"/>
          <p:cNvGraphicFramePr>
            <a:graphicFrameLocks noChangeAspect="1"/>
          </p:cNvGraphicFramePr>
          <p:nvPr/>
        </p:nvGraphicFramePr>
        <p:xfrm>
          <a:off x="304800" y="304800"/>
          <a:ext cx="43005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899" name="Equation" r:id="rId8" imgW="1625400" imgH="177480" progId="Equation.DSMT4">
                  <p:embed/>
                </p:oleObj>
              </mc:Choice>
              <mc:Fallback>
                <p:oleObj name="Equation" r:id="rId8" imgW="1625400" imgH="17748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4300538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0895" name="Text Box 47"/>
          <p:cNvSpPr txBox="1">
            <a:spLocks noChangeArrowheads="1"/>
          </p:cNvSpPr>
          <p:nvPr/>
        </p:nvSpPr>
        <p:spPr bwMode="auto">
          <a:xfrm>
            <a:off x="4022725" y="1295400"/>
            <a:ext cx="1011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3333FF"/>
                </a:solidFill>
              </a:rPr>
              <a:t>stable</a:t>
            </a:r>
          </a:p>
        </p:txBody>
      </p:sp>
      <p:graphicFrame>
        <p:nvGraphicFramePr>
          <p:cNvPr id="8270896" name="Object 48"/>
          <p:cNvGraphicFramePr>
            <a:graphicFrameLocks noChangeAspect="1"/>
          </p:cNvGraphicFramePr>
          <p:nvPr/>
        </p:nvGraphicFramePr>
        <p:xfrm>
          <a:off x="914400" y="5334000"/>
          <a:ext cx="70104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900" name="Equation" r:id="rId10" imgW="4152600" imgH="469800" progId="Equation.DSMT4">
                  <p:embed/>
                </p:oleObj>
              </mc:Choice>
              <mc:Fallback>
                <p:oleObj name="Equation" r:id="rId10" imgW="4152600" imgH="46980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0"/>
                        <a:ext cx="7010400" cy="7953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0897" name="AutoShape 49"/>
          <p:cNvSpPr>
            <a:spLocks noChangeArrowheads="1"/>
          </p:cNvSpPr>
          <p:nvPr/>
        </p:nvSpPr>
        <p:spPr bwMode="auto">
          <a:xfrm rot="814911">
            <a:off x="3810000" y="4191000"/>
            <a:ext cx="381000" cy="1066800"/>
          </a:xfrm>
          <a:prstGeom prst="upArrow">
            <a:avLst>
              <a:gd name="adj1" fmla="val 50000"/>
              <a:gd name="adj2" fmla="val 7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270898" name="Freeform 50" descr="Solid diamond"/>
          <p:cNvSpPr>
            <a:spLocks/>
          </p:cNvSpPr>
          <p:nvPr/>
        </p:nvSpPr>
        <p:spPr bwMode="auto">
          <a:xfrm>
            <a:off x="3935413" y="3230563"/>
            <a:ext cx="1698625" cy="777875"/>
          </a:xfrm>
          <a:custGeom>
            <a:avLst/>
            <a:gdLst/>
            <a:ahLst/>
            <a:cxnLst>
              <a:cxn ang="0">
                <a:pos x="257" y="29"/>
              </a:cxn>
              <a:cxn ang="0">
                <a:pos x="209" y="77"/>
              </a:cxn>
              <a:cxn ang="0">
                <a:pos x="0" y="490"/>
              </a:cxn>
              <a:cxn ang="0">
                <a:pos x="1070" y="473"/>
              </a:cxn>
              <a:cxn ang="0">
                <a:pos x="305" y="29"/>
              </a:cxn>
            </a:cxnLst>
            <a:rect l="0" t="0" r="r" b="b"/>
            <a:pathLst>
              <a:path w="1070" h="490">
                <a:moveTo>
                  <a:pt x="257" y="29"/>
                </a:moveTo>
                <a:cubicBezTo>
                  <a:pt x="241" y="37"/>
                  <a:pt x="252" y="0"/>
                  <a:pt x="209" y="77"/>
                </a:cubicBezTo>
                <a:cubicBezTo>
                  <a:pt x="166" y="154"/>
                  <a:pt x="17" y="281"/>
                  <a:pt x="0" y="490"/>
                </a:cubicBezTo>
                <a:cubicBezTo>
                  <a:pt x="314" y="478"/>
                  <a:pt x="645" y="490"/>
                  <a:pt x="1070" y="473"/>
                </a:cubicBezTo>
                <a:cubicBezTo>
                  <a:pt x="849" y="153"/>
                  <a:pt x="465" y="121"/>
                  <a:pt x="305" y="29"/>
                </a:cubicBezTo>
              </a:path>
            </a:pathLst>
          </a:custGeom>
          <a:pattFill prst="solidDmnd">
            <a:fgClr>
              <a:srgbClr val="FFCCFF"/>
            </a:fgClr>
            <a:bgClr>
              <a:srgbClr val="FFFF66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0899" name="Text Box 51"/>
          <p:cNvSpPr txBox="1">
            <a:spLocks noChangeArrowheads="1"/>
          </p:cNvSpPr>
          <p:nvPr/>
        </p:nvSpPr>
        <p:spPr bwMode="auto">
          <a:xfrm>
            <a:off x="6934200" y="342900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Bifurcations to chaos</a:t>
            </a:r>
          </a:p>
        </p:txBody>
      </p:sp>
      <p:sp>
        <p:nvSpPr>
          <p:cNvPr id="8270900" name="Line 52"/>
          <p:cNvSpPr>
            <a:spLocks noChangeShapeType="1"/>
          </p:cNvSpPr>
          <p:nvPr/>
        </p:nvSpPr>
        <p:spPr bwMode="auto">
          <a:xfrm flipH="1">
            <a:off x="4953000" y="3733800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1874" name="Rectangle 2"/>
          <p:cNvSpPr>
            <a:spLocks noChangeArrowheads="1"/>
          </p:cNvSpPr>
          <p:nvPr/>
        </p:nvSpPr>
        <p:spPr bwMode="auto">
          <a:xfrm>
            <a:off x="3886200" y="3933825"/>
            <a:ext cx="1752600" cy="1524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1875" name="Freeform 3"/>
          <p:cNvSpPr>
            <a:spLocks/>
          </p:cNvSpPr>
          <p:nvPr/>
        </p:nvSpPr>
        <p:spPr bwMode="auto">
          <a:xfrm flipH="1">
            <a:off x="5603875" y="3857625"/>
            <a:ext cx="2901950" cy="1714500"/>
          </a:xfrm>
          <a:custGeom>
            <a:avLst/>
            <a:gdLst/>
            <a:ahLst/>
            <a:cxnLst>
              <a:cxn ang="0">
                <a:pos x="13" y="92"/>
              </a:cxn>
              <a:cxn ang="0">
                <a:pos x="1828" y="62"/>
              </a:cxn>
              <a:cxn ang="0">
                <a:pos x="1809" y="973"/>
              </a:cxn>
              <a:cxn ang="0">
                <a:pos x="1677" y="697"/>
              </a:cxn>
              <a:cxn ang="0">
                <a:pos x="1386" y="446"/>
              </a:cxn>
              <a:cxn ang="0">
                <a:pos x="804" y="260"/>
              </a:cxn>
              <a:cxn ang="0">
                <a:pos x="7" y="208"/>
              </a:cxn>
              <a:cxn ang="0">
                <a:pos x="13" y="92"/>
              </a:cxn>
            </a:cxnLst>
            <a:rect l="0" t="0" r="r" b="b"/>
            <a:pathLst>
              <a:path w="1828" h="1080">
                <a:moveTo>
                  <a:pt x="13" y="92"/>
                </a:moveTo>
                <a:cubicBezTo>
                  <a:pt x="303" y="80"/>
                  <a:pt x="1409" y="74"/>
                  <a:pt x="1828" y="62"/>
                </a:cubicBezTo>
                <a:cubicBezTo>
                  <a:pt x="1828" y="243"/>
                  <a:pt x="1795" y="679"/>
                  <a:pt x="1809" y="973"/>
                </a:cubicBezTo>
                <a:cubicBezTo>
                  <a:pt x="1780" y="1080"/>
                  <a:pt x="1747" y="785"/>
                  <a:pt x="1677" y="697"/>
                </a:cubicBezTo>
                <a:cubicBezTo>
                  <a:pt x="1607" y="609"/>
                  <a:pt x="1531" y="519"/>
                  <a:pt x="1386" y="446"/>
                </a:cubicBezTo>
                <a:cubicBezTo>
                  <a:pt x="1241" y="373"/>
                  <a:pt x="1034" y="300"/>
                  <a:pt x="804" y="260"/>
                </a:cubicBezTo>
                <a:cubicBezTo>
                  <a:pt x="574" y="220"/>
                  <a:pt x="139" y="236"/>
                  <a:pt x="7" y="208"/>
                </a:cubicBezTo>
                <a:cubicBezTo>
                  <a:pt x="0" y="0"/>
                  <a:pt x="13" y="317"/>
                  <a:pt x="13" y="92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876" name="Freeform 4"/>
          <p:cNvSpPr>
            <a:spLocks/>
          </p:cNvSpPr>
          <p:nvPr/>
        </p:nvSpPr>
        <p:spPr bwMode="auto">
          <a:xfrm>
            <a:off x="1069975" y="3836988"/>
            <a:ext cx="2901950" cy="1714500"/>
          </a:xfrm>
          <a:custGeom>
            <a:avLst/>
            <a:gdLst/>
            <a:ahLst/>
            <a:cxnLst>
              <a:cxn ang="0">
                <a:pos x="13" y="92"/>
              </a:cxn>
              <a:cxn ang="0">
                <a:pos x="1828" y="62"/>
              </a:cxn>
              <a:cxn ang="0">
                <a:pos x="1809" y="973"/>
              </a:cxn>
              <a:cxn ang="0">
                <a:pos x="1677" y="697"/>
              </a:cxn>
              <a:cxn ang="0">
                <a:pos x="1386" y="446"/>
              </a:cxn>
              <a:cxn ang="0">
                <a:pos x="804" y="260"/>
              </a:cxn>
              <a:cxn ang="0">
                <a:pos x="7" y="208"/>
              </a:cxn>
              <a:cxn ang="0">
                <a:pos x="13" y="92"/>
              </a:cxn>
            </a:cxnLst>
            <a:rect l="0" t="0" r="r" b="b"/>
            <a:pathLst>
              <a:path w="1828" h="1080">
                <a:moveTo>
                  <a:pt x="13" y="92"/>
                </a:moveTo>
                <a:cubicBezTo>
                  <a:pt x="303" y="80"/>
                  <a:pt x="1409" y="74"/>
                  <a:pt x="1828" y="62"/>
                </a:cubicBezTo>
                <a:cubicBezTo>
                  <a:pt x="1828" y="243"/>
                  <a:pt x="1795" y="679"/>
                  <a:pt x="1809" y="973"/>
                </a:cubicBezTo>
                <a:cubicBezTo>
                  <a:pt x="1780" y="1080"/>
                  <a:pt x="1747" y="785"/>
                  <a:pt x="1677" y="697"/>
                </a:cubicBezTo>
                <a:cubicBezTo>
                  <a:pt x="1607" y="609"/>
                  <a:pt x="1531" y="519"/>
                  <a:pt x="1386" y="446"/>
                </a:cubicBezTo>
                <a:cubicBezTo>
                  <a:pt x="1241" y="373"/>
                  <a:pt x="1034" y="300"/>
                  <a:pt x="804" y="260"/>
                </a:cubicBezTo>
                <a:cubicBezTo>
                  <a:pt x="574" y="220"/>
                  <a:pt x="139" y="236"/>
                  <a:pt x="7" y="208"/>
                </a:cubicBezTo>
                <a:cubicBezTo>
                  <a:pt x="0" y="0"/>
                  <a:pt x="13" y="317"/>
                  <a:pt x="13" y="92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877" name="Rectangle 5"/>
          <p:cNvSpPr>
            <a:spLocks noChangeArrowheads="1"/>
          </p:cNvSpPr>
          <p:nvPr/>
        </p:nvSpPr>
        <p:spPr bwMode="auto">
          <a:xfrm>
            <a:off x="1931988" y="2686050"/>
            <a:ext cx="4927600" cy="44767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878" name="Freeform 6"/>
          <p:cNvSpPr>
            <a:spLocks/>
          </p:cNvSpPr>
          <p:nvPr/>
        </p:nvSpPr>
        <p:spPr bwMode="auto">
          <a:xfrm>
            <a:off x="1931988" y="4710113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879" name="Line 7"/>
          <p:cNvSpPr>
            <a:spLocks noChangeShapeType="1"/>
          </p:cNvSpPr>
          <p:nvPr/>
        </p:nvSpPr>
        <p:spPr bwMode="auto">
          <a:xfrm flipV="1">
            <a:off x="1931988" y="3248025"/>
            <a:ext cx="0" cy="2211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880" name="Rectangle 8"/>
          <p:cNvSpPr>
            <a:spLocks noChangeArrowheads="1"/>
          </p:cNvSpPr>
          <p:nvPr/>
        </p:nvSpPr>
        <p:spPr bwMode="auto">
          <a:xfrm>
            <a:off x="1658938" y="5310188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71881" name="Line 9"/>
          <p:cNvSpPr>
            <a:spLocks noChangeShapeType="1"/>
          </p:cNvSpPr>
          <p:nvPr/>
        </p:nvSpPr>
        <p:spPr bwMode="auto">
          <a:xfrm>
            <a:off x="1931988" y="4710113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882" name="Line 10"/>
          <p:cNvSpPr>
            <a:spLocks noChangeShapeType="1"/>
          </p:cNvSpPr>
          <p:nvPr/>
        </p:nvSpPr>
        <p:spPr bwMode="auto">
          <a:xfrm flipH="1">
            <a:off x="6810375" y="47101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883" name="Rectangle 11"/>
          <p:cNvSpPr>
            <a:spLocks noChangeArrowheads="1"/>
          </p:cNvSpPr>
          <p:nvPr/>
        </p:nvSpPr>
        <p:spPr bwMode="auto">
          <a:xfrm>
            <a:off x="1658938" y="4562475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71884" name="Line 12"/>
          <p:cNvSpPr>
            <a:spLocks noChangeShapeType="1"/>
          </p:cNvSpPr>
          <p:nvPr/>
        </p:nvSpPr>
        <p:spPr bwMode="auto">
          <a:xfrm>
            <a:off x="1931988" y="3960813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885" name="Line 13"/>
          <p:cNvSpPr>
            <a:spLocks noChangeShapeType="1"/>
          </p:cNvSpPr>
          <p:nvPr/>
        </p:nvSpPr>
        <p:spPr bwMode="auto">
          <a:xfrm flipH="1">
            <a:off x="6810375" y="39608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886" name="Rectangle 14"/>
          <p:cNvSpPr>
            <a:spLocks noChangeArrowheads="1"/>
          </p:cNvSpPr>
          <p:nvPr/>
        </p:nvSpPr>
        <p:spPr bwMode="auto">
          <a:xfrm>
            <a:off x="1749425" y="38131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71887" name="Freeform 15"/>
          <p:cNvSpPr>
            <a:spLocks/>
          </p:cNvSpPr>
          <p:nvPr/>
        </p:nvSpPr>
        <p:spPr bwMode="auto">
          <a:xfrm>
            <a:off x="5618163" y="4348163"/>
            <a:ext cx="1250950" cy="1119187"/>
          </a:xfrm>
          <a:custGeom>
            <a:avLst/>
            <a:gdLst/>
            <a:ahLst/>
            <a:cxnLst>
              <a:cxn ang="0">
                <a:pos x="788" y="0"/>
              </a:cxn>
              <a:cxn ang="0">
                <a:pos x="606" y="41"/>
              </a:cxn>
              <a:cxn ang="0">
                <a:pos x="394" y="135"/>
              </a:cxn>
              <a:cxn ang="0">
                <a:pos x="264" y="228"/>
              </a:cxn>
              <a:cxn ang="0">
                <a:pos x="176" y="321"/>
              </a:cxn>
              <a:cxn ang="0">
                <a:pos x="114" y="415"/>
              </a:cxn>
              <a:cxn ang="0">
                <a:pos x="67" y="508"/>
              </a:cxn>
              <a:cxn ang="0">
                <a:pos x="31" y="601"/>
              </a:cxn>
              <a:cxn ang="0">
                <a:pos x="5" y="700"/>
              </a:cxn>
              <a:cxn ang="0">
                <a:pos x="0" y="705"/>
              </a:cxn>
            </a:cxnLst>
            <a:rect l="0" t="0" r="r" b="b"/>
            <a:pathLst>
              <a:path w="788" h="705">
                <a:moveTo>
                  <a:pt x="788" y="0"/>
                </a:moveTo>
                <a:lnTo>
                  <a:pt x="606" y="41"/>
                </a:lnTo>
                <a:lnTo>
                  <a:pt x="394" y="135"/>
                </a:lnTo>
                <a:lnTo>
                  <a:pt x="264" y="228"/>
                </a:lnTo>
                <a:lnTo>
                  <a:pt x="176" y="321"/>
                </a:lnTo>
                <a:lnTo>
                  <a:pt x="114" y="415"/>
                </a:lnTo>
                <a:lnTo>
                  <a:pt x="67" y="508"/>
                </a:lnTo>
                <a:lnTo>
                  <a:pt x="31" y="601"/>
                </a:lnTo>
                <a:lnTo>
                  <a:pt x="5" y="700"/>
                </a:lnTo>
                <a:lnTo>
                  <a:pt x="0" y="705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888" name="Line 16"/>
          <p:cNvSpPr>
            <a:spLocks noChangeShapeType="1"/>
          </p:cNvSpPr>
          <p:nvPr/>
        </p:nvSpPr>
        <p:spPr bwMode="auto">
          <a:xfrm>
            <a:off x="4389438" y="3208338"/>
            <a:ext cx="0" cy="15240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889" name="Freeform 17"/>
          <p:cNvSpPr>
            <a:spLocks/>
          </p:cNvSpPr>
          <p:nvPr/>
        </p:nvSpPr>
        <p:spPr bwMode="auto">
          <a:xfrm>
            <a:off x="1066800" y="4173538"/>
            <a:ext cx="2871788" cy="128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890" name="Line 18"/>
          <p:cNvSpPr>
            <a:spLocks noChangeShapeType="1"/>
          </p:cNvSpPr>
          <p:nvPr/>
        </p:nvSpPr>
        <p:spPr bwMode="auto">
          <a:xfrm>
            <a:off x="2971800" y="408622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891" name="Line 19"/>
          <p:cNvSpPr>
            <a:spLocks noChangeShapeType="1"/>
          </p:cNvSpPr>
          <p:nvPr/>
        </p:nvSpPr>
        <p:spPr bwMode="auto">
          <a:xfrm>
            <a:off x="2971800" y="378142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892" name="Line 20"/>
          <p:cNvSpPr>
            <a:spLocks noChangeShapeType="1"/>
          </p:cNvSpPr>
          <p:nvPr/>
        </p:nvSpPr>
        <p:spPr bwMode="auto">
          <a:xfrm flipH="1">
            <a:off x="4572000" y="38576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893" name="Line 21"/>
          <p:cNvSpPr>
            <a:spLocks noChangeShapeType="1"/>
          </p:cNvSpPr>
          <p:nvPr/>
        </p:nvSpPr>
        <p:spPr bwMode="auto">
          <a:xfrm flipH="1">
            <a:off x="4495800" y="41624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894" name="Freeform 22"/>
          <p:cNvSpPr>
            <a:spLocks/>
          </p:cNvSpPr>
          <p:nvPr/>
        </p:nvSpPr>
        <p:spPr bwMode="auto">
          <a:xfrm flipH="1">
            <a:off x="5638800" y="4173538"/>
            <a:ext cx="2871788" cy="128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895" name="Line 23"/>
          <p:cNvSpPr>
            <a:spLocks noChangeShapeType="1"/>
          </p:cNvSpPr>
          <p:nvPr/>
        </p:nvSpPr>
        <p:spPr bwMode="auto">
          <a:xfrm flipV="1">
            <a:off x="4829175" y="3552825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896" name="Line 24"/>
          <p:cNvSpPr>
            <a:spLocks noChangeShapeType="1"/>
          </p:cNvSpPr>
          <p:nvPr/>
        </p:nvSpPr>
        <p:spPr bwMode="auto">
          <a:xfrm>
            <a:off x="1905000" y="39624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897" name="Freeform 25"/>
          <p:cNvSpPr>
            <a:spLocks/>
          </p:cNvSpPr>
          <p:nvPr/>
        </p:nvSpPr>
        <p:spPr bwMode="auto">
          <a:xfrm>
            <a:off x="1905000" y="5464175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898" name="Freeform 26" descr="Solid diamond"/>
          <p:cNvSpPr>
            <a:spLocks/>
          </p:cNvSpPr>
          <p:nvPr/>
        </p:nvSpPr>
        <p:spPr bwMode="auto">
          <a:xfrm>
            <a:off x="3935413" y="4676775"/>
            <a:ext cx="1698625" cy="777875"/>
          </a:xfrm>
          <a:custGeom>
            <a:avLst/>
            <a:gdLst/>
            <a:ahLst/>
            <a:cxnLst>
              <a:cxn ang="0">
                <a:pos x="257" y="29"/>
              </a:cxn>
              <a:cxn ang="0">
                <a:pos x="209" y="77"/>
              </a:cxn>
              <a:cxn ang="0">
                <a:pos x="0" y="490"/>
              </a:cxn>
              <a:cxn ang="0">
                <a:pos x="1070" y="473"/>
              </a:cxn>
              <a:cxn ang="0">
                <a:pos x="305" y="29"/>
              </a:cxn>
            </a:cxnLst>
            <a:rect l="0" t="0" r="r" b="b"/>
            <a:pathLst>
              <a:path w="1070" h="490">
                <a:moveTo>
                  <a:pt x="257" y="29"/>
                </a:moveTo>
                <a:cubicBezTo>
                  <a:pt x="241" y="37"/>
                  <a:pt x="252" y="0"/>
                  <a:pt x="209" y="77"/>
                </a:cubicBezTo>
                <a:cubicBezTo>
                  <a:pt x="166" y="154"/>
                  <a:pt x="17" y="281"/>
                  <a:pt x="0" y="490"/>
                </a:cubicBezTo>
                <a:cubicBezTo>
                  <a:pt x="314" y="478"/>
                  <a:pt x="645" y="490"/>
                  <a:pt x="1070" y="473"/>
                </a:cubicBezTo>
                <a:cubicBezTo>
                  <a:pt x="849" y="153"/>
                  <a:pt x="465" y="121"/>
                  <a:pt x="305" y="29"/>
                </a:cubicBezTo>
              </a:path>
            </a:pathLst>
          </a:custGeom>
          <a:pattFill prst="solidDmnd">
            <a:fgClr>
              <a:srgbClr val="FFCCFF"/>
            </a:fgClr>
            <a:bgClr>
              <a:srgbClr val="FFFF66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899" name="Freeform 27"/>
          <p:cNvSpPr>
            <a:spLocks/>
          </p:cNvSpPr>
          <p:nvPr/>
        </p:nvSpPr>
        <p:spPr bwMode="auto">
          <a:xfrm flipH="1">
            <a:off x="4408488" y="3211513"/>
            <a:ext cx="2465387" cy="1487487"/>
          </a:xfrm>
          <a:custGeom>
            <a:avLst/>
            <a:gdLst/>
            <a:ahLst/>
            <a:cxnLst>
              <a:cxn ang="0">
                <a:pos x="0" y="355"/>
              </a:cxn>
              <a:cxn ang="0">
                <a:pos x="893" y="266"/>
              </a:cxn>
              <a:cxn ang="0">
                <a:pos x="1286" y="169"/>
              </a:cxn>
              <a:cxn ang="0">
                <a:pos x="1553" y="0"/>
              </a:cxn>
              <a:cxn ang="0">
                <a:pos x="1542" y="937"/>
              </a:cxn>
              <a:cxn ang="0">
                <a:pos x="989" y="698"/>
              </a:cxn>
              <a:cxn ang="0">
                <a:pos x="6" y="599"/>
              </a:cxn>
              <a:cxn ang="0">
                <a:pos x="0" y="355"/>
              </a:cxn>
            </a:cxnLst>
            <a:rect l="0" t="0" r="r" b="b"/>
            <a:pathLst>
              <a:path w="1553" h="937">
                <a:moveTo>
                  <a:pt x="0" y="355"/>
                </a:moveTo>
                <a:cubicBezTo>
                  <a:pt x="174" y="337"/>
                  <a:pt x="672" y="297"/>
                  <a:pt x="893" y="266"/>
                </a:cubicBezTo>
                <a:cubicBezTo>
                  <a:pt x="1107" y="235"/>
                  <a:pt x="1176" y="213"/>
                  <a:pt x="1286" y="169"/>
                </a:cubicBezTo>
                <a:cubicBezTo>
                  <a:pt x="1396" y="125"/>
                  <a:pt x="1437" y="93"/>
                  <a:pt x="1553" y="0"/>
                </a:cubicBezTo>
                <a:cubicBezTo>
                  <a:pt x="1553" y="122"/>
                  <a:pt x="1530" y="739"/>
                  <a:pt x="1542" y="937"/>
                </a:cubicBezTo>
                <a:cubicBezTo>
                  <a:pt x="1396" y="855"/>
                  <a:pt x="1249" y="754"/>
                  <a:pt x="989" y="698"/>
                </a:cubicBezTo>
                <a:cubicBezTo>
                  <a:pt x="733" y="642"/>
                  <a:pt x="205" y="625"/>
                  <a:pt x="6" y="599"/>
                </a:cubicBezTo>
                <a:cubicBezTo>
                  <a:pt x="0" y="459"/>
                  <a:pt x="0" y="506"/>
                  <a:pt x="0" y="355"/>
                </a:cubicBezTo>
                <a:close/>
              </a:path>
            </a:pathLst>
          </a:custGeom>
          <a:solidFill>
            <a:srgbClr val="6699FF">
              <a:alpha val="5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900" name="Freeform 28"/>
          <p:cNvSpPr>
            <a:spLocks/>
          </p:cNvSpPr>
          <p:nvPr/>
        </p:nvSpPr>
        <p:spPr bwMode="auto">
          <a:xfrm>
            <a:off x="1952625" y="3208338"/>
            <a:ext cx="2465388" cy="1487487"/>
          </a:xfrm>
          <a:custGeom>
            <a:avLst/>
            <a:gdLst/>
            <a:ahLst/>
            <a:cxnLst>
              <a:cxn ang="0">
                <a:pos x="0" y="355"/>
              </a:cxn>
              <a:cxn ang="0">
                <a:pos x="893" y="266"/>
              </a:cxn>
              <a:cxn ang="0">
                <a:pos x="1286" y="169"/>
              </a:cxn>
              <a:cxn ang="0">
                <a:pos x="1553" y="0"/>
              </a:cxn>
              <a:cxn ang="0">
                <a:pos x="1542" y="937"/>
              </a:cxn>
              <a:cxn ang="0">
                <a:pos x="989" y="698"/>
              </a:cxn>
              <a:cxn ang="0">
                <a:pos x="6" y="599"/>
              </a:cxn>
              <a:cxn ang="0">
                <a:pos x="0" y="355"/>
              </a:cxn>
            </a:cxnLst>
            <a:rect l="0" t="0" r="r" b="b"/>
            <a:pathLst>
              <a:path w="1553" h="937">
                <a:moveTo>
                  <a:pt x="0" y="355"/>
                </a:moveTo>
                <a:cubicBezTo>
                  <a:pt x="174" y="337"/>
                  <a:pt x="672" y="297"/>
                  <a:pt x="893" y="266"/>
                </a:cubicBezTo>
                <a:cubicBezTo>
                  <a:pt x="1107" y="235"/>
                  <a:pt x="1176" y="213"/>
                  <a:pt x="1286" y="169"/>
                </a:cubicBezTo>
                <a:cubicBezTo>
                  <a:pt x="1396" y="125"/>
                  <a:pt x="1437" y="93"/>
                  <a:pt x="1553" y="0"/>
                </a:cubicBezTo>
                <a:cubicBezTo>
                  <a:pt x="1553" y="122"/>
                  <a:pt x="1530" y="739"/>
                  <a:pt x="1542" y="937"/>
                </a:cubicBezTo>
                <a:cubicBezTo>
                  <a:pt x="1396" y="855"/>
                  <a:pt x="1249" y="754"/>
                  <a:pt x="989" y="698"/>
                </a:cubicBezTo>
                <a:cubicBezTo>
                  <a:pt x="733" y="642"/>
                  <a:pt x="205" y="625"/>
                  <a:pt x="6" y="599"/>
                </a:cubicBezTo>
                <a:cubicBezTo>
                  <a:pt x="0" y="459"/>
                  <a:pt x="0" y="506"/>
                  <a:pt x="0" y="355"/>
                </a:cubicBezTo>
                <a:close/>
              </a:path>
            </a:pathLst>
          </a:custGeom>
          <a:solidFill>
            <a:srgbClr val="6699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901" name="Rectangle 29"/>
          <p:cNvSpPr>
            <a:spLocks noChangeArrowheads="1"/>
          </p:cNvSpPr>
          <p:nvPr/>
        </p:nvSpPr>
        <p:spPr bwMode="auto">
          <a:xfrm>
            <a:off x="1949450" y="984250"/>
            <a:ext cx="4927600" cy="44767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02" name="Freeform 30"/>
          <p:cNvSpPr>
            <a:spLocks/>
          </p:cNvSpPr>
          <p:nvPr/>
        </p:nvSpPr>
        <p:spPr bwMode="auto">
          <a:xfrm>
            <a:off x="1949450" y="5461000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03" name="Freeform 31"/>
          <p:cNvSpPr>
            <a:spLocks/>
          </p:cNvSpPr>
          <p:nvPr/>
        </p:nvSpPr>
        <p:spPr bwMode="auto">
          <a:xfrm>
            <a:off x="1949450" y="4711700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04" name="Freeform 32"/>
          <p:cNvSpPr>
            <a:spLocks/>
          </p:cNvSpPr>
          <p:nvPr/>
        </p:nvSpPr>
        <p:spPr bwMode="auto">
          <a:xfrm>
            <a:off x="1949450" y="3222625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05" name="Line 33"/>
          <p:cNvSpPr>
            <a:spLocks noChangeShapeType="1"/>
          </p:cNvSpPr>
          <p:nvPr/>
        </p:nvSpPr>
        <p:spPr bwMode="auto">
          <a:xfrm>
            <a:off x="1949450" y="5461000"/>
            <a:ext cx="4927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06" name="Line 34"/>
          <p:cNvSpPr>
            <a:spLocks noChangeShapeType="1"/>
          </p:cNvSpPr>
          <p:nvPr/>
        </p:nvSpPr>
        <p:spPr bwMode="auto">
          <a:xfrm flipV="1">
            <a:off x="1949450" y="5411788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07" name="Rectangle 35"/>
          <p:cNvSpPr>
            <a:spLocks noChangeArrowheads="1"/>
          </p:cNvSpPr>
          <p:nvPr/>
        </p:nvSpPr>
        <p:spPr bwMode="auto">
          <a:xfrm>
            <a:off x="1792288" y="5484813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-3</a:t>
            </a:r>
            <a:endParaRPr lang="en-US"/>
          </a:p>
        </p:txBody>
      </p:sp>
      <p:sp>
        <p:nvSpPr>
          <p:cNvPr id="8271908" name="Line 36"/>
          <p:cNvSpPr>
            <a:spLocks noChangeShapeType="1"/>
          </p:cNvSpPr>
          <p:nvPr/>
        </p:nvSpPr>
        <p:spPr bwMode="auto">
          <a:xfrm flipV="1">
            <a:off x="2763838" y="5411788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09" name="Rectangle 37"/>
          <p:cNvSpPr>
            <a:spLocks noChangeArrowheads="1"/>
          </p:cNvSpPr>
          <p:nvPr/>
        </p:nvSpPr>
        <p:spPr bwMode="auto">
          <a:xfrm>
            <a:off x="2606675" y="5484813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71910" name="Line 38"/>
          <p:cNvSpPr>
            <a:spLocks noChangeShapeType="1"/>
          </p:cNvSpPr>
          <p:nvPr/>
        </p:nvSpPr>
        <p:spPr bwMode="auto">
          <a:xfrm flipV="1">
            <a:off x="3586163" y="5411788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11" name="Rectangle 39"/>
          <p:cNvSpPr>
            <a:spLocks noChangeArrowheads="1"/>
          </p:cNvSpPr>
          <p:nvPr/>
        </p:nvSpPr>
        <p:spPr bwMode="auto">
          <a:xfrm>
            <a:off x="3430588" y="5484813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71912" name="Line 40"/>
          <p:cNvSpPr>
            <a:spLocks noChangeShapeType="1"/>
          </p:cNvSpPr>
          <p:nvPr/>
        </p:nvSpPr>
        <p:spPr bwMode="auto">
          <a:xfrm flipV="1">
            <a:off x="4408488" y="5411788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13" name="Rectangle 41"/>
          <p:cNvSpPr>
            <a:spLocks noChangeArrowheads="1"/>
          </p:cNvSpPr>
          <p:nvPr/>
        </p:nvSpPr>
        <p:spPr bwMode="auto">
          <a:xfrm>
            <a:off x="4335463" y="5484813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71914" name="Line 42"/>
          <p:cNvSpPr>
            <a:spLocks noChangeShapeType="1"/>
          </p:cNvSpPr>
          <p:nvPr/>
        </p:nvSpPr>
        <p:spPr bwMode="auto">
          <a:xfrm flipV="1">
            <a:off x="5232400" y="5411788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15" name="Rectangle 43"/>
          <p:cNvSpPr>
            <a:spLocks noChangeArrowheads="1"/>
          </p:cNvSpPr>
          <p:nvPr/>
        </p:nvSpPr>
        <p:spPr bwMode="auto">
          <a:xfrm>
            <a:off x="5157788" y="5484813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71916" name="Line 44"/>
          <p:cNvSpPr>
            <a:spLocks noChangeShapeType="1"/>
          </p:cNvSpPr>
          <p:nvPr/>
        </p:nvSpPr>
        <p:spPr bwMode="auto">
          <a:xfrm flipV="1">
            <a:off x="6054725" y="5411788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17" name="Rectangle 45"/>
          <p:cNvSpPr>
            <a:spLocks noChangeArrowheads="1"/>
          </p:cNvSpPr>
          <p:nvPr/>
        </p:nvSpPr>
        <p:spPr bwMode="auto">
          <a:xfrm>
            <a:off x="5980113" y="5484813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71918" name="Line 46"/>
          <p:cNvSpPr>
            <a:spLocks noChangeShapeType="1"/>
          </p:cNvSpPr>
          <p:nvPr/>
        </p:nvSpPr>
        <p:spPr bwMode="auto">
          <a:xfrm flipV="1">
            <a:off x="6877050" y="5411788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19" name="Rectangle 47"/>
          <p:cNvSpPr>
            <a:spLocks noChangeArrowheads="1"/>
          </p:cNvSpPr>
          <p:nvPr/>
        </p:nvSpPr>
        <p:spPr bwMode="auto">
          <a:xfrm>
            <a:off x="6804025" y="5484813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71920" name="Line 48"/>
          <p:cNvSpPr>
            <a:spLocks noChangeShapeType="1"/>
          </p:cNvSpPr>
          <p:nvPr/>
        </p:nvSpPr>
        <p:spPr bwMode="auto">
          <a:xfrm>
            <a:off x="1949450" y="5461000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21" name="Line 49"/>
          <p:cNvSpPr>
            <a:spLocks noChangeShapeType="1"/>
          </p:cNvSpPr>
          <p:nvPr/>
        </p:nvSpPr>
        <p:spPr bwMode="auto">
          <a:xfrm flipH="1">
            <a:off x="6827838" y="54610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22" name="Rectangle 50"/>
          <p:cNvSpPr>
            <a:spLocks noChangeArrowheads="1"/>
          </p:cNvSpPr>
          <p:nvPr/>
        </p:nvSpPr>
        <p:spPr bwMode="auto">
          <a:xfrm>
            <a:off x="1676400" y="5311775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71923" name="Line 51"/>
          <p:cNvSpPr>
            <a:spLocks noChangeShapeType="1"/>
          </p:cNvSpPr>
          <p:nvPr/>
        </p:nvSpPr>
        <p:spPr bwMode="auto">
          <a:xfrm>
            <a:off x="1949450" y="4711700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24" name="Line 52"/>
          <p:cNvSpPr>
            <a:spLocks noChangeShapeType="1"/>
          </p:cNvSpPr>
          <p:nvPr/>
        </p:nvSpPr>
        <p:spPr bwMode="auto">
          <a:xfrm flipH="1">
            <a:off x="6827838" y="47117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25" name="Rectangle 53"/>
          <p:cNvSpPr>
            <a:spLocks noChangeArrowheads="1"/>
          </p:cNvSpPr>
          <p:nvPr/>
        </p:nvSpPr>
        <p:spPr bwMode="auto">
          <a:xfrm>
            <a:off x="1676400" y="4564063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71926" name="Line 54"/>
          <p:cNvSpPr>
            <a:spLocks noChangeShapeType="1"/>
          </p:cNvSpPr>
          <p:nvPr/>
        </p:nvSpPr>
        <p:spPr bwMode="auto">
          <a:xfrm>
            <a:off x="1949450" y="3962400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27" name="Line 55"/>
          <p:cNvSpPr>
            <a:spLocks noChangeShapeType="1"/>
          </p:cNvSpPr>
          <p:nvPr/>
        </p:nvSpPr>
        <p:spPr bwMode="auto">
          <a:xfrm flipH="1">
            <a:off x="6827838" y="39624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28" name="Rectangle 56"/>
          <p:cNvSpPr>
            <a:spLocks noChangeArrowheads="1"/>
          </p:cNvSpPr>
          <p:nvPr/>
        </p:nvSpPr>
        <p:spPr bwMode="auto">
          <a:xfrm>
            <a:off x="1766888" y="3814763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71929" name="Line 57"/>
          <p:cNvSpPr>
            <a:spLocks noChangeShapeType="1"/>
          </p:cNvSpPr>
          <p:nvPr/>
        </p:nvSpPr>
        <p:spPr bwMode="auto">
          <a:xfrm>
            <a:off x="1949450" y="3222625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30" name="Line 58"/>
          <p:cNvSpPr>
            <a:spLocks noChangeShapeType="1"/>
          </p:cNvSpPr>
          <p:nvPr/>
        </p:nvSpPr>
        <p:spPr bwMode="auto">
          <a:xfrm flipH="1">
            <a:off x="6827838" y="3222625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31" name="Rectangle 59"/>
          <p:cNvSpPr>
            <a:spLocks noChangeArrowheads="1"/>
          </p:cNvSpPr>
          <p:nvPr/>
        </p:nvSpPr>
        <p:spPr bwMode="auto">
          <a:xfrm>
            <a:off x="1766888" y="3074988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71932" name="Freeform 60"/>
          <p:cNvSpPr>
            <a:spLocks/>
          </p:cNvSpPr>
          <p:nvPr/>
        </p:nvSpPr>
        <p:spPr bwMode="auto">
          <a:xfrm>
            <a:off x="5635625" y="4349750"/>
            <a:ext cx="1250950" cy="1119188"/>
          </a:xfrm>
          <a:custGeom>
            <a:avLst/>
            <a:gdLst/>
            <a:ahLst/>
            <a:cxnLst>
              <a:cxn ang="0">
                <a:pos x="788" y="0"/>
              </a:cxn>
              <a:cxn ang="0">
                <a:pos x="606" y="41"/>
              </a:cxn>
              <a:cxn ang="0">
                <a:pos x="394" y="135"/>
              </a:cxn>
              <a:cxn ang="0">
                <a:pos x="264" y="228"/>
              </a:cxn>
              <a:cxn ang="0">
                <a:pos x="176" y="321"/>
              </a:cxn>
              <a:cxn ang="0">
                <a:pos x="114" y="415"/>
              </a:cxn>
              <a:cxn ang="0">
                <a:pos x="67" y="508"/>
              </a:cxn>
              <a:cxn ang="0">
                <a:pos x="31" y="601"/>
              </a:cxn>
              <a:cxn ang="0">
                <a:pos x="5" y="700"/>
              </a:cxn>
              <a:cxn ang="0">
                <a:pos x="0" y="705"/>
              </a:cxn>
            </a:cxnLst>
            <a:rect l="0" t="0" r="r" b="b"/>
            <a:pathLst>
              <a:path w="788" h="705">
                <a:moveTo>
                  <a:pt x="788" y="0"/>
                </a:moveTo>
                <a:lnTo>
                  <a:pt x="606" y="41"/>
                </a:lnTo>
                <a:lnTo>
                  <a:pt x="394" y="135"/>
                </a:lnTo>
                <a:lnTo>
                  <a:pt x="264" y="228"/>
                </a:lnTo>
                <a:lnTo>
                  <a:pt x="176" y="321"/>
                </a:lnTo>
                <a:lnTo>
                  <a:pt x="114" y="415"/>
                </a:lnTo>
                <a:lnTo>
                  <a:pt x="67" y="508"/>
                </a:lnTo>
                <a:lnTo>
                  <a:pt x="31" y="601"/>
                </a:lnTo>
                <a:lnTo>
                  <a:pt x="5" y="700"/>
                </a:lnTo>
                <a:lnTo>
                  <a:pt x="0" y="705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33" name="Line 61"/>
          <p:cNvSpPr>
            <a:spLocks noChangeShapeType="1"/>
          </p:cNvSpPr>
          <p:nvPr/>
        </p:nvSpPr>
        <p:spPr bwMode="auto">
          <a:xfrm>
            <a:off x="4406900" y="3209925"/>
            <a:ext cx="0" cy="15240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934" name="Freeform 62"/>
          <p:cNvSpPr>
            <a:spLocks/>
          </p:cNvSpPr>
          <p:nvPr/>
        </p:nvSpPr>
        <p:spPr bwMode="auto">
          <a:xfrm>
            <a:off x="1965325" y="4175125"/>
            <a:ext cx="2871788" cy="128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35" name="Line 63"/>
          <p:cNvSpPr>
            <a:spLocks noChangeShapeType="1"/>
          </p:cNvSpPr>
          <p:nvPr/>
        </p:nvSpPr>
        <p:spPr bwMode="auto">
          <a:xfrm>
            <a:off x="2989263" y="408781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936" name="Line 64"/>
          <p:cNvSpPr>
            <a:spLocks noChangeShapeType="1"/>
          </p:cNvSpPr>
          <p:nvPr/>
        </p:nvSpPr>
        <p:spPr bwMode="auto">
          <a:xfrm>
            <a:off x="2989263" y="378301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937" name="Line 65"/>
          <p:cNvSpPr>
            <a:spLocks noChangeShapeType="1"/>
          </p:cNvSpPr>
          <p:nvPr/>
        </p:nvSpPr>
        <p:spPr bwMode="auto">
          <a:xfrm flipH="1">
            <a:off x="4589463" y="38592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938" name="Line 66"/>
          <p:cNvSpPr>
            <a:spLocks noChangeShapeType="1"/>
          </p:cNvSpPr>
          <p:nvPr/>
        </p:nvSpPr>
        <p:spPr bwMode="auto">
          <a:xfrm flipH="1">
            <a:off x="4513263" y="41640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1939" name="Freeform 67"/>
          <p:cNvSpPr>
            <a:spLocks/>
          </p:cNvSpPr>
          <p:nvPr/>
        </p:nvSpPr>
        <p:spPr bwMode="auto">
          <a:xfrm flipH="1">
            <a:off x="4022725" y="4164013"/>
            <a:ext cx="2871788" cy="128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1940" name="Freeform 68"/>
          <p:cNvSpPr>
            <a:spLocks/>
          </p:cNvSpPr>
          <p:nvPr/>
        </p:nvSpPr>
        <p:spPr bwMode="auto">
          <a:xfrm flipH="1" flipV="1">
            <a:off x="4027488" y="2478088"/>
            <a:ext cx="2871787" cy="128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71941" name="Object 69"/>
          <p:cNvGraphicFramePr>
            <a:graphicFrameLocks noChangeAspect="1"/>
          </p:cNvGraphicFramePr>
          <p:nvPr/>
        </p:nvGraphicFramePr>
        <p:xfrm>
          <a:off x="152400" y="152400"/>
          <a:ext cx="327660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943" name="Equation" r:id="rId4" imgW="1612800" imgH="1117440" progId="Equation.DSMT4">
                  <p:embed/>
                </p:oleObj>
              </mc:Choice>
              <mc:Fallback>
                <p:oleObj name="Equation" r:id="rId4" imgW="1612800" imgH="111744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3276600" cy="22701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1942" name="Object 70"/>
          <p:cNvGraphicFramePr>
            <a:graphicFrameLocks noChangeAspect="1"/>
          </p:cNvGraphicFramePr>
          <p:nvPr/>
        </p:nvGraphicFramePr>
        <p:xfrm>
          <a:off x="4191000" y="381000"/>
          <a:ext cx="28194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944" name="Equation" r:id="rId6" imgW="1346040" imgH="558720" progId="Equation.DSMT4">
                  <p:embed/>
                </p:oleObj>
              </mc:Choice>
              <mc:Fallback>
                <p:oleObj name="Equation" r:id="rId6" imgW="1346040" imgH="55872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81000"/>
                        <a:ext cx="2819400" cy="11715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2898" name="Rectangle 2"/>
          <p:cNvSpPr>
            <a:spLocks noChangeArrowheads="1"/>
          </p:cNvSpPr>
          <p:nvPr/>
        </p:nvSpPr>
        <p:spPr bwMode="auto">
          <a:xfrm>
            <a:off x="3886200" y="3933825"/>
            <a:ext cx="1752600" cy="1524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2899" name="Freeform 3"/>
          <p:cNvSpPr>
            <a:spLocks/>
          </p:cNvSpPr>
          <p:nvPr/>
        </p:nvSpPr>
        <p:spPr bwMode="auto">
          <a:xfrm flipH="1">
            <a:off x="5603875" y="3857625"/>
            <a:ext cx="2901950" cy="1714500"/>
          </a:xfrm>
          <a:custGeom>
            <a:avLst/>
            <a:gdLst/>
            <a:ahLst/>
            <a:cxnLst>
              <a:cxn ang="0">
                <a:pos x="13" y="92"/>
              </a:cxn>
              <a:cxn ang="0">
                <a:pos x="1828" y="62"/>
              </a:cxn>
              <a:cxn ang="0">
                <a:pos x="1809" y="973"/>
              </a:cxn>
              <a:cxn ang="0">
                <a:pos x="1677" y="697"/>
              </a:cxn>
              <a:cxn ang="0">
                <a:pos x="1386" y="446"/>
              </a:cxn>
              <a:cxn ang="0">
                <a:pos x="804" y="260"/>
              </a:cxn>
              <a:cxn ang="0">
                <a:pos x="7" y="208"/>
              </a:cxn>
              <a:cxn ang="0">
                <a:pos x="13" y="92"/>
              </a:cxn>
            </a:cxnLst>
            <a:rect l="0" t="0" r="r" b="b"/>
            <a:pathLst>
              <a:path w="1828" h="1080">
                <a:moveTo>
                  <a:pt x="13" y="92"/>
                </a:moveTo>
                <a:cubicBezTo>
                  <a:pt x="303" y="80"/>
                  <a:pt x="1409" y="74"/>
                  <a:pt x="1828" y="62"/>
                </a:cubicBezTo>
                <a:cubicBezTo>
                  <a:pt x="1828" y="243"/>
                  <a:pt x="1795" y="679"/>
                  <a:pt x="1809" y="973"/>
                </a:cubicBezTo>
                <a:cubicBezTo>
                  <a:pt x="1780" y="1080"/>
                  <a:pt x="1747" y="785"/>
                  <a:pt x="1677" y="697"/>
                </a:cubicBezTo>
                <a:cubicBezTo>
                  <a:pt x="1607" y="609"/>
                  <a:pt x="1531" y="519"/>
                  <a:pt x="1386" y="446"/>
                </a:cubicBezTo>
                <a:cubicBezTo>
                  <a:pt x="1241" y="373"/>
                  <a:pt x="1034" y="300"/>
                  <a:pt x="804" y="260"/>
                </a:cubicBezTo>
                <a:cubicBezTo>
                  <a:pt x="574" y="220"/>
                  <a:pt x="139" y="236"/>
                  <a:pt x="7" y="208"/>
                </a:cubicBezTo>
                <a:cubicBezTo>
                  <a:pt x="0" y="0"/>
                  <a:pt x="13" y="317"/>
                  <a:pt x="13" y="92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00" name="Freeform 4"/>
          <p:cNvSpPr>
            <a:spLocks/>
          </p:cNvSpPr>
          <p:nvPr/>
        </p:nvSpPr>
        <p:spPr bwMode="auto">
          <a:xfrm>
            <a:off x="1069975" y="3836988"/>
            <a:ext cx="2901950" cy="1714500"/>
          </a:xfrm>
          <a:custGeom>
            <a:avLst/>
            <a:gdLst/>
            <a:ahLst/>
            <a:cxnLst>
              <a:cxn ang="0">
                <a:pos x="13" y="92"/>
              </a:cxn>
              <a:cxn ang="0">
                <a:pos x="1828" y="62"/>
              </a:cxn>
              <a:cxn ang="0">
                <a:pos x="1809" y="973"/>
              </a:cxn>
              <a:cxn ang="0">
                <a:pos x="1677" y="697"/>
              </a:cxn>
              <a:cxn ang="0">
                <a:pos x="1386" y="446"/>
              </a:cxn>
              <a:cxn ang="0">
                <a:pos x="804" y="260"/>
              </a:cxn>
              <a:cxn ang="0">
                <a:pos x="7" y="208"/>
              </a:cxn>
              <a:cxn ang="0">
                <a:pos x="13" y="92"/>
              </a:cxn>
            </a:cxnLst>
            <a:rect l="0" t="0" r="r" b="b"/>
            <a:pathLst>
              <a:path w="1828" h="1080">
                <a:moveTo>
                  <a:pt x="13" y="92"/>
                </a:moveTo>
                <a:cubicBezTo>
                  <a:pt x="303" y="80"/>
                  <a:pt x="1409" y="74"/>
                  <a:pt x="1828" y="62"/>
                </a:cubicBezTo>
                <a:cubicBezTo>
                  <a:pt x="1828" y="243"/>
                  <a:pt x="1795" y="679"/>
                  <a:pt x="1809" y="973"/>
                </a:cubicBezTo>
                <a:cubicBezTo>
                  <a:pt x="1780" y="1080"/>
                  <a:pt x="1747" y="785"/>
                  <a:pt x="1677" y="697"/>
                </a:cubicBezTo>
                <a:cubicBezTo>
                  <a:pt x="1607" y="609"/>
                  <a:pt x="1531" y="519"/>
                  <a:pt x="1386" y="446"/>
                </a:cubicBezTo>
                <a:cubicBezTo>
                  <a:pt x="1241" y="373"/>
                  <a:pt x="1034" y="300"/>
                  <a:pt x="804" y="260"/>
                </a:cubicBezTo>
                <a:cubicBezTo>
                  <a:pt x="574" y="220"/>
                  <a:pt x="139" y="236"/>
                  <a:pt x="7" y="208"/>
                </a:cubicBezTo>
                <a:cubicBezTo>
                  <a:pt x="0" y="0"/>
                  <a:pt x="13" y="317"/>
                  <a:pt x="13" y="92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01" name="Freeform 5"/>
          <p:cNvSpPr>
            <a:spLocks/>
          </p:cNvSpPr>
          <p:nvPr/>
        </p:nvSpPr>
        <p:spPr bwMode="auto">
          <a:xfrm>
            <a:off x="1931988" y="4710113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02" name="Line 6"/>
          <p:cNvSpPr>
            <a:spLocks noChangeShapeType="1"/>
          </p:cNvSpPr>
          <p:nvPr/>
        </p:nvSpPr>
        <p:spPr bwMode="auto">
          <a:xfrm flipV="1">
            <a:off x="1931988" y="3248025"/>
            <a:ext cx="0" cy="2211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03" name="Rectangle 7"/>
          <p:cNvSpPr>
            <a:spLocks noChangeArrowheads="1"/>
          </p:cNvSpPr>
          <p:nvPr/>
        </p:nvSpPr>
        <p:spPr bwMode="auto">
          <a:xfrm>
            <a:off x="1658938" y="5310188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72904" name="Line 8"/>
          <p:cNvSpPr>
            <a:spLocks noChangeShapeType="1"/>
          </p:cNvSpPr>
          <p:nvPr/>
        </p:nvSpPr>
        <p:spPr bwMode="auto">
          <a:xfrm>
            <a:off x="1931988" y="4710113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05" name="Line 9"/>
          <p:cNvSpPr>
            <a:spLocks noChangeShapeType="1"/>
          </p:cNvSpPr>
          <p:nvPr/>
        </p:nvSpPr>
        <p:spPr bwMode="auto">
          <a:xfrm flipH="1">
            <a:off x="6810375" y="47101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06" name="Rectangle 10"/>
          <p:cNvSpPr>
            <a:spLocks noChangeArrowheads="1"/>
          </p:cNvSpPr>
          <p:nvPr/>
        </p:nvSpPr>
        <p:spPr bwMode="auto">
          <a:xfrm>
            <a:off x="1658938" y="4562475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72907" name="Line 11"/>
          <p:cNvSpPr>
            <a:spLocks noChangeShapeType="1"/>
          </p:cNvSpPr>
          <p:nvPr/>
        </p:nvSpPr>
        <p:spPr bwMode="auto">
          <a:xfrm>
            <a:off x="1931988" y="3960813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08" name="Line 12"/>
          <p:cNvSpPr>
            <a:spLocks noChangeShapeType="1"/>
          </p:cNvSpPr>
          <p:nvPr/>
        </p:nvSpPr>
        <p:spPr bwMode="auto">
          <a:xfrm flipH="1">
            <a:off x="6810375" y="39608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09" name="Rectangle 13"/>
          <p:cNvSpPr>
            <a:spLocks noChangeArrowheads="1"/>
          </p:cNvSpPr>
          <p:nvPr/>
        </p:nvSpPr>
        <p:spPr bwMode="auto">
          <a:xfrm>
            <a:off x="1749425" y="38131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72910" name="Freeform 14"/>
          <p:cNvSpPr>
            <a:spLocks/>
          </p:cNvSpPr>
          <p:nvPr/>
        </p:nvSpPr>
        <p:spPr bwMode="auto">
          <a:xfrm>
            <a:off x="5618163" y="4348163"/>
            <a:ext cx="1250950" cy="1119187"/>
          </a:xfrm>
          <a:custGeom>
            <a:avLst/>
            <a:gdLst/>
            <a:ahLst/>
            <a:cxnLst>
              <a:cxn ang="0">
                <a:pos x="788" y="0"/>
              </a:cxn>
              <a:cxn ang="0">
                <a:pos x="606" y="41"/>
              </a:cxn>
              <a:cxn ang="0">
                <a:pos x="394" y="135"/>
              </a:cxn>
              <a:cxn ang="0">
                <a:pos x="264" y="228"/>
              </a:cxn>
              <a:cxn ang="0">
                <a:pos x="176" y="321"/>
              </a:cxn>
              <a:cxn ang="0">
                <a:pos x="114" y="415"/>
              </a:cxn>
              <a:cxn ang="0">
                <a:pos x="67" y="508"/>
              </a:cxn>
              <a:cxn ang="0">
                <a:pos x="31" y="601"/>
              </a:cxn>
              <a:cxn ang="0">
                <a:pos x="5" y="700"/>
              </a:cxn>
              <a:cxn ang="0">
                <a:pos x="0" y="705"/>
              </a:cxn>
            </a:cxnLst>
            <a:rect l="0" t="0" r="r" b="b"/>
            <a:pathLst>
              <a:path w="788" h="705">
                <a:moveTo>
                  <a:pt x="788" y="0"/>
                </a:moveTo>
                <a:lnTo>
                  <a:pt x="606" y="41"/>
                </a:lnTo>
                <a:lnTo>
                  <a:pt x="394" y="135"/>
                </a:lnTo>
                <a:lnTo>
                  <a:pt x="264" y="228"/>
                </a:lnTo>
                <a:lnTo>
                  <a:pt x="176" y="321"/>
                </a:lnTo>
                <a:lnTo>
                  <a:pt x="114" y="415"/>
                </a:lnTo>
                <a:lnTo>
                  <a:pt x="67" y="508"/>
                </a:lnTo>
                <a:lnTo>
                  <a:pt x="31" y="601"/>
                </a:lnTo>
                <a:lnTo>
                  <a:pt x="5" y="700"/>
                </a:lnTo>
                <a:lnTo>
                  <a:pt x="0" y="705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11" name="Line 15"/>
          <p:cNvSpPr>
            <a:spLocks noChangeShapeType="1"/>
          </p:cNvSpPr>
          <p:nvPr/>
        </p:nvSpPr>
        <p:spPr bwMode="auto">
          <a:xfrm>
            <a:off x="4389438" y="3208338"/>
            <a:ext cx="0" cy="15240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12" name="Freeform 16"/>
          <p:cNvSpPr>
            <a:spLocks/>
          </p:cNvSpPr>
          <p:nvPr/>
        </p:nvSpPr>
        <p:spPr bwMode="auto">
          <a:xfrm>
            <a:off x="1066800" y="4173538"/>
            <a:ext cx="2871788" cy="128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13" name="Line 17"/>
          <p:cNvSpPr>
            <a:spLocks noChangeShapeType="1"/>
          </p:cNvSpPr>
          <p:nvPr/>
        </p:nvSpPr>
        <p:spPr bwMode="auto">
          <a:xfrm>
            <a:off x="2971800" y="408622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14" name="Line 18"/>
          <p:cNvSpPr>
            <a:spLocks noChangeShapeType="1"/>
          </p:cNvSpPr>
          <p:nvPr/>
        </p:nvSpPr>
        <p:spPr bwMode="auto">
          <a:xfrm>
            <a:off x="2971800" y="378142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15" name="Line 19"/>
          <p:cNvSpPr>
            <a:spLocks noChangeShapeType="1"/>
          </p:cNvSpPr>
          <p:nvPr/>
        </p:nvSpPr>
        <p:spPr bwMode="auto">
          <a:xfrm flipH="1">
            <a:off x="4572000" y="38576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16" name="Line 20"/>
          <p:cNvSpPr>
            <a:spLocks noChangeShapeType="1"/>
          </p:cNvSpPr>
          <p:nvPr/>
        </p:nvSpPr>
        <p:spPr bwMode="auto">
          <a:xfrm flipH="1">
            <a:off x="4495800" y="41624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17" name="Freeform 21"/>
          <p:cNvSpPr>
            <a:spLocks/>
          </p:cNvSpPr>
          <p:nvPr/>
        </p:nvSpPr>
        <p:spPr bwMode="auto">
          <a:xfrm flipH="1">
            <a:off x="5638800" y="4173538"/>
            <a:ext cx="2871788" cy="128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18" name="Line 22"/>
          <p:cNvSpPr>
            <a:spLocks noChangeShapeType="1"/>
          </p:cNvSpPr>
          <p:nvPr/>
        </p:nvSpPr>
        <p:spPr bwMode="auto">
          <a:xfrm flipV="1">
            <a:off x="4829175" y="3552825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19" name="Line 23"/>
          <p:cNvSpPr>
            <a:spLocks noChangeShapeType="1"/>
          </p:cNvSpPr>
          <p:nvPr/>
        </p:nvSpPr>
        <p:spPr bwMode="auto">
          <a:xfrm>
            <a:off x="1905000" y="39624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20" name="Freeform 24"/>
          <p:cNvSpPr>
            <a:spLocks/>
          </p:cNvSpPr>
          <p:nvPr/>
        </p:nvSpPr>
        <p:spPr bwMode="auto">
          <a:xfrm>
            <a:off x="1905000" y="5464175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21" name="Freeform 25" descr="Solid diamond"/>
          <p:cNvSpPr>
            <a:spLocks/>
          </p:cNvSpPr>
          <p:nvPr/>
        </p:nvSpPr>
        <p:spPr bwMode="auto">
          <a:xfrm>
            <a:off x="3935413" y="4676775"/>
            <a:ext cx="1698625" cy="777875"/>
          </a:xfrm>
          <a:custGeom>
            <a:avLst/>
            <a:gdLst/>
            <a:ahLst/>
            <a:cxnLst>
              <a:cxn ang="0">
                <a:pos x="257" y="29"/>
              </a:cxn>
              <a:cxn ang="0">
                <a:pos x="209" y="77"/>
              </a:cxn>
              <a:cxn ang="0">
                <a:pos x="0" y="490"/>
              </a:cxn>
              <a:cxn ang="0">
                <a:pos x="1070" y="473"/>
              </a:cxn>
              <a:cxn ang="0">
                <a:pos x="305" y="29"/>
              </a:cxn>
            </a:cxnLst>
            <a:rect l="0" t="0" r="r" b="b"/>
            <a:pathLst>
              <a:path w="1070" h="490">
                <a:moveTo>
                  <a:pt x="257" y="29"/>
                </a:moveTo>
                <a:cubicBezTo>
                  <a:pt x="241" y="37"/>
                  <a:pt x="252" y="0"/>
                  <a:pt x="209" y="77"/>
                </a:cubicBezTo>
                <a:cubicBezTo>
                  <a:pt x="166" y="154"/>
                  <a:pt x="17" y="281"/>
                  <a:pt x="0" y="490"/>
                </a:cubicBezTo>
                <a:cubicBezTo>
                  <a:pt x="314" y="478"/>
                  <a:pt x="645" y="490"/>
                  <a:pt x="1070" y="473"/>
                </a:cubicBezTo>
                <a:cubicBezTo>
                  <a:pt x="849" y="153"/>
                  <a:pt x="465" y="121"/>
                  <a:pt x="305" y="29"/>
                </a:cubicBezTo>
              </a:path>
            </a:pathLst>
          </a:custGeom>
          <a:pattFill prst="solidDmnd">
            <a:fgClr>
              <a:srgbClr val="FFCCFF"/>
            </a:fgClr>
            <a:bgClr>
              <a:srgbClr val="FFFF66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22" name="Freeform 26"/>
          <p:cNvSpPr>
            <a:spLocks/>
          </p:cNvSpPr>
          <p:nvPr/>
        </p:nvSpPr>
        <p:spPr bwMode="auto">
          <a:xfrm>
            <a:off x="6021388" y="3211513"/>
            <a:ext cx="2465387" cy="1716087"/>
          </a:xfrm>
          <a:custGeom>
            <a:avLst/>
            <a:gdLst/>
            <a:ahLst/>
            <a:cxnLst>
              <a:cxn ang="0">
                <a:pos x="1553" y="355"/>
              </a:cxn>
              <a:cxn ang="0">
                <a:pos x="660" y="266"/>
              </a:cxn>
              <a:cxn ang="0">
                <a:pos x="267" y="169"/>
              </a:cxn>
              <a:cxn ang="0">
                <a:pos x="0" y="0"/>
              </a:cxn>
              <a:cxn ang="0">
                <a:pos x="11" y="937"/>
              </a:cxn>
              <a:cxn ang="0">
                <a:pos x="118" y="857"/>
              </a:cxn>
              <a:cxn ang="0">
                <a:pos x="564" y="698"/>
              </a:cxn>
              <a:cxn ang="0">
                <a:pos x="1547" y="599"/>
              </a:cxn>
              <a:cxn ang="0">
                <a:pos x="1553" y="355"/>
              </a:cxn>
            </a:cxnLst>
            <a:rect l="0" t="0" r="r" b="b"/>
            <a:pathLst>
              <a:path w="1553" h="1081">
                <a:moveTo>
                  <a:pt x="1553" y="355"/>
                </a:moveTo>
                <a:cubicBezTo>
                  <a:pt x="1379" y="337"/>
                  <a:pt x="881" y="297"/>
                  <a:pt x="660" y="266"/>
                </a:cubicBezTo>
                <a:cubicBezTo>
                  <a:pt x="446" y="235"/>
                  <a:pt x="377" y="213"/>
                  <a:pt x="267" y="169"/>
                </a:cubicBezTo>
                <a:cubicBezTo>
                  <a:pt x="157" y="125"/>
                  <a:pt x="116" y="93"/>
                  <a:pt x="0" y="0"/>
                </a:cubicBezTo>
                <a:cubicBezTo>
                  <a:pt x="0" y="122"/>
                  <a:pt x="23" y="739"/>
                  <a:pt x="11" y="937"/>
                </a:cubicBezTo>
                <a:cubicBezTo>
                  <a:pt x="33" y="1081"/>
                  <a:pt x="26" y="897"/>
                  <a:pt x="118" y="857"/>
                </a:cubicBezTo>
                <a:cubicBezTo>
                  <a:pt x="210" y="817"/>
                  <a:pt x="326" y="741"/>
                  <a:pt x="564" y="698"/>
                </a:cubicBezTo>
                <a:cubicBezTo>
                  <a:pt x="802" y="655"/>
                  <a:pt x="1348" y="625"/>
                  <a:pt x="1547" y="599"/>
                </a:cubicBezTo>
                <a:cubicBezTo>
                  <a:pt x="1553" y="459"/>
                  <a:pt x="1553" y="506"/>
                  <a:pt x="1553" y="355"/>
                </a:cubicBezTo>
                <a:close/>
              </a:path>
            </a:pathLst>
          </a:custGeom>
          <a:solidFill>
            <a:srgbClr val="6699FF">
              <a:alpha val="5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23" name="Freeform 27"/>
          <p:cNvSpPr>
            <a:spLocks/>
          </p:cNvSpPr>
          <p:nvPr/>
        </p:nvSpPr>
        <p:spPr bwMode="auto">
          <a:xfrm>
            <a:off x="1952625" y="3208338"/>
            <a:ext cx="2465388" cy="1487487"/>
          </a:xfrm>
          <a:custGeom>
            <a:avLst/>
            <a:gdLst/>
            <a:ahLst/>
            <a:cxnLst>
              <a:cxn ang="0">
                <a:pos x="0" y="355"/>
              </a:cxn>
              <a:cxn ang="0">
                <a:pos x="893" y="266"/>
              </a:cxn>
              <a:cxn ang="0">
                <a:pos x="1286" y="169"/>
              </a:cxn>
              <a:cxn ang="0">
                <a:pos x="1553" y="0"/>
              </a:cxn>
              <a:cxn ang="0">
                <a:pos x="1542" y="937"/>
              </a:cxn>
              <a:cxn ang="0">
                <a:pos x="989" y="698"/>
              </a:cxn>
              <a:cxn ang="0">
                <a:pos x="6" y="599"/>
              </a:cxn>
              <a:cxn ang="0">
                <a:pos x="0" y="355"/>
              </a:cxn>
            </a:cxnLst>
            <a:rect l="0" t="0" r="r" b="b"/>
            <a:pathLst>
              <a:path w="1553" h="937">
                <a:moveTo>
                  <a:pt x="0" y="355"/>
                </a:moveTo>
                <a:cubicBezTo>
                  <a:pt x="174" y="337"/>
                  <a:pt x="672" y="297"/>
                  <a:pt x="893" y="266"/>
                </a:cubicBezTo>
                <a:cubicBezTo>
                  <a:pt x="1107" y="235"/>
                  <a:pt x="1176" y="213"/>
                  <a:pt x="1286" y="169"/>
                </a:cubicBezTo>
                <a:cubicBezTo>
                  <a:pt x="1396" y="125"/>
                  <a:pt x="1437" y="93"/>
                  <a:pt x="1553" y="0"/>
                </a:cubicBezTo>
                <a:cubicBezTo>
                  <a:pt x="1553" y="122"/>
                  <a:pt x="1530" y="739"/>
                  <a:pt x="1542" y="937"/>
                </a:cubicBezTo>
                <a:cubicBezTo>
                  <a:pt x="1396" y="855"/>
                  <a:pt x="1249" y="754"/>
                  <a:pt x="989" y="698"/>
                </a:cubicBezTo>
                <a:cubicBezTo>
                  <a:pt x="733" y="642"/>
                  <a:pt x="205" y="625"/>
                  <a:pt x="6" y="599"/>
                </a:cubicBezTo>
                <a:cubicBezTo>
                  <a:pt x="0" y="459"/>
                  <a:pt x="0" y="506"/>
                  <a:pt x="0" y="355"/>
                </a:cubicBezTo>
                <a:close/>
              </a:path>
            </a:pathLst>
          </a:custGeom>
          <a:solidFill>
            <a:srgbClr val="6699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24" name="Rectangle 28"/>
          <p:cNvSpPr>
            <a:spLocks noChangeArrowheads="1"/>
          </p:cNvSpPr>
          <p:nvPr/>
        </p:nvSpPr>
        <p:spPr bwMode="auto">
          <a:xfrm>
            <a:off x="1949450" y="984250"/>
            <a:ext cx="4927600" cy="44767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25" name="Freeform 29"/>
          <p:cNvSpPr>
            <a:spLocks/>
          </p:cNvSpPr>
          <p:nvPr/>
        </p:nvSpPr>
        <p:spPr bwMode="auto">
          <a:xfrm>
            <a:off x="1949450" y="5461000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26" name="Freeform 30"/>
          <p:cNvSpPr>
            <a:spLocks/>
          </p:cNvSpPr>
          <p:nvPr/>
        </p:nvSpPr>
        <p:spPr bwMode="auto">
          <a:xfrm>
            <a:off x="1949450" y="4711700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27" name="Freeform 31"/>
          <p:cNvSpPr>
            <a:spLocks/>
          </p:cNvSpPr>
          <p:nvPr/>
        </p:nvSpPr>
        <p:spPr bwMode="auto">
          <a:xfrm>
            <a:off x="1949450" y="3222625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28" name="Line 32"/>
          <p:cNvSpPr>
            <a:spLocks noChangeShapeType="1"/>
          </p:cNvSpPr>
          <p:nvPr/>
        </p:nvSpPr>
        <p:spPr bwMode="auto">
          <a:xfrm>
            <a:off x="1949450" y="5461000"/>
            <a:ext cx="4927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29" name="Line 33"/>
          <p:cNvSpPr>
            <a:spLocks noChangeShapeType="1"/>
          </p:cNvSpPr>
          <p:nvPr/>
        </p:nvSpPr>
        <p:spPr bwMode="auto">
          <a:xfrm flipV="1">
            <a:off x="1949450" y="5411788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30" name="Rectangle 34"/>
          <p:cNvSpPr>
            <a:spLocks noChangeArrowheads="1"/>
          </p:cNvSpPr>
          <p:nvPr/>
        </p:nvSpPr>
        <p:spPr bwMode="auto">
          <a:xfrm>
            <a:off x="1792288" y="5484813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-3</a:t>
            </a:r>
            <a:endParaRPr lang="en-US"/>
          </a:p>
        </p:txBody>
      </p:sp>
      <p:sp>
        <p:nvSpPr>
          <p:cNvPr id="8272931" name="Line 35"/>
          <p:cNvSpPr>
            <a:spLocks noChangeShapeType="1"/>
          </p:cNvSpPr>
          <p:nvPr/>
        </p:nvSpPr>
        <p:spPr bwMode="auto">
          <a:xfrm flipV="1">
            <a:off x="2763838" y="5411788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32" name="Rectangle 36"/>
          <p:cNvSpPr>
            <a:spLocks noChangeArrowheads="1"/>
          </p:cNvSpPr>
          <p:nvPr/>
        </p:nvSpPr>
        <p:spPr bwMode="auto">
          <a:xfrm>
            <a:off x="2606675" y="5484813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72933" name="Line 37"/>
          <p:cNvSpPr>
            <a:spLocks noChangeShapeType="1"/>
          </p:cNvSpPr>
          <p:nvPr/>
        </p:nvSpPr>
        <p:spPr bwMode="auto">
          <a:xfrm flipV="1">
            <a:off x="3586163" y="5411788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34" name="Rectangle 38"/>
          <p:cNvSpPr>
            <a:spLocks noChangeArrowheads="1"/>
          </p:cNvSpPr>
          <p:nvPr/>
        </p:nvSpPr>
        <p:spPr bwMode="auto">
          <a:xfrm>
            <a:off x="3430588" y="5484813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72935" name="Line 39"/>
          <p:cNvSpPr>
            <a:spLocks noChangeShapeType="1"/>
          </p:cNvSpPr>
          <p:nvPr/>
        </p:nvSpPr>
        <p:spPr bwMode="auto">
          <a:xfrm flipV="1">
            <a:off x="4408488" y="5411788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36" name="Rectangle 40"/>
          <p:cNvSpPr>
            <a:spLocks noChangeArrowheads="1"/>
          </p:cNvSpPr>
          <p:nvPr/>
        </p:nvSpPr>
        <p:spPr bwMode="auto">
          <a:xfrm>
            <a:off x="4335463" y="5484813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72937" name="Line 41"/>
          <p:cNvSpPr>
            <a:spLocks noChangeShapeType="1"/>
          </p:cNvSpPr>
          <p:nvPr/>
        </p:nvSpPr>
        <p:spPr bwMode="auto">
          <a:xfrm flipV="1">
            <a:off x="5232400" y="5411788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38" name="Rectangle 42"/>
          <p:cNvSpPr>
            <a:spLocks noChangeArrowheads="1"/>
          </p:cNvSpPr>
          <p:nvPr/>
        </p:nvSpPr>
        <p:spPr bwMode="auto">
          <a:xfrm>
            <a:off x="5157788" y="5484813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72939" name="Line 43"/>
          <p:cNvSpPr>
            <a:spLocks noChangeShapeType="1"/>
          </p:cNvSpPr>
          <p:nvPr/>
        </p:nvSpPr>
        <p:spPr bwMode="auto">
          <a:xfrm flipV="1">
            <a:off x="6054725" y="5411788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40" name="Rectangle 44"/>
          <p:cNvSpPr>
            <a:spLocks noChangeArrowheads="1"/>
          </p:cNvSpPr>
          <p:nvPr/>
        </p:nvSpPr>
        <p:spPr bwMode="auto">
          <a:xfrm>
            <a:off x="5980113" y="5484813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72941" name="Line 45"/>
          <p:cNvSpPr>
            <a:spLocks noChangeShapeType="1"/>
          </p:cNvSpPr>
          <p:nvPr/>
        </p:nvSpPr>
        <p:spPr bwMode="auto">
          <a:xfrm flipV="1">
            <a:off x="6877050" y="5411788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42" name="Rectangle 46"/>
          <p:cNvSpPr>
            <a:spLocks noChangeArrowheads="1"/>
          </p:cNvSpPr>
          <p:nvPr/>
        </p:nvSpPr>
        <p:spPr bwMode="auto">
          <a:xfrm>
            <a:off x="6804025" y="5484813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72943" name="Line 47"/>
          <p:cNvSpPr>
            <a:spLocks noChangeShapeType="1"/>
          </p:cNvSpPr>
          <p:nvPr/>
        </p:nvSpPr>
        <p:spPr bwMode="auto">
          <a:xfrm>
            <a:off x="1949450" y="5461000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44" name="Line 48"/>
          <p:cNvSpPr>
            <a:spLocks noChangeShapeType="1"/>
          </p:cNvSpPr>
          <p:nvPr/>
        </p:nvSpPr>
        <p:spPr bwMode="auto">
          <a:xfrm flipH="1">
            <a:off x="6827838" y="54610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45" name="Rectangle 49"/>
          <p:cNvSpPr>
            <a:spLocks noChangeArrowheads="1"/>
          </p:cNvSpPr>
          <p:nvPr/>
        </p:nvSpPr>
        <p:spPr bwMode="auto">
          <a:xfrm>
            <a:off x="1676400" y="5311775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72946" name="Line 50"/>
          <p:cNvSpPr>
            <a:spLocks noChangeShapeType="1"/>
          </p:cNvSpPr>
          <p:nvPr/>
        </p:nvSpPr>
        <p:spPr bwMode="auto">
          <a:xfrm>
            <a:off x="1949450" y="4711700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47" name="Line 51"/>
          <p:cNvSpPr>
            <a:spLocks noChangeShapeType="1"/>
          </p:cNvSpPr>
          <p:nvPr/>
        </p:nvSpPr>
        <p:spPr bwMode="auto">
          <a:xfrm flipH="1">
            <a:off x="6827838" y="47117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48" name="Rectangle 52"/>
          <p:cNvSpPr>
            <a:spLocks noChangeArrowheads="1"/>
          </p:cNvSpPr>
          <p:nvPr/>
        </p:nvSpPr>
        <p:spPr bwMode="auto">
          <a:xfrm>
            <a:off x="1676400" y="4564063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72949" name="Line 53"/>
          <p:cNvSpPr>
            <a:spLocks noChangeShapeType="1"/>
          </p:cNvSpPr>
          <p:nvPr/>
        </p:nvSpPr>
        <p:spPr bwMode="auto">
          <a:xfrm>
            <a:off x="1949450" y="3962400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50" name="Line 54"/>
          <p:cNvSpPr>
            <a:spLocks noChangeShapeType="1"/>
          </p:cNvSpPr>
          <p:nvPr/>
        </p:nvSpPr>
        <p:spPr bwMode="auto">
          <a:xfrm flipH="1">
            <a:off x="6827838" y="3962400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51" name="Rectangle 55"/>
          <p:cNvSpPr>
            <a:spLocks noChangeArrowheads="1"/>
          </p:cNvSpPr>
          <p:nvPr/>
        </p:nvSpPr>
        <p:spPr bwMode="auto">
          <a:xfrm>
            <a:off x="1766888" y="3814763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72952" name="Line 56"/>
          <p:cNvSpPr>
            <a:spLocks noChangeShapeType="1"/>
          </p:cNvSpPr>
          <p:nvPr/>
        </p:nvSpPr>
        <p:spPr bwMode="auto">
          <a:xfrm>
            <a:off x="1949450" y="3222625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53" name="Line 57"/>
          <p:cNvSpPr>
            <a:spLocks noChangeShapeType="1"/>
          </p:cNvSpPr>
          <p:nvPr/>
        </p:nvSpPr>
        <p:spPr bwMode="auto">
          <a:xfrm flipH="1">
            <a:off x="6827838" y="3222625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54" name="Rectangle 58"/>
          <p:cNvSpPr>
            <a:spLocks noChangeArrowheads="1"/>
          </p:cNvSpPr>
          <p:nvPr/>
        </p:nvSpPr>
        <p:spPr bwMode="auto">
          <a:xfrm>
            <a:off x="1766888" y="3074988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72955" name="Freeform 59"/>
          <p:cNvSpPr>
            <a:spLocks/>
          </p:cNvSpPr>
          <p:nvPr/>
        </p:nvSpPr>
        <p:spPr bwMode="auto">
          <a:xfrm>
            <a:off x="5635625" y="4349750"/>
            <a:ext cx="1250950" cy="1119188"/>
          </a:xfrm>
          <a:custGeom>
            <a:avLst/>
            <a:gdLst/>
            <a:ahLst/>
            <a:cxnLst>
              <a:cxn ang="0">
                <a:pos x="788" y="0"/>
              </a:cxn>
              <a:cxn ang="0">
                <a:pos x="606" y="41"/>
              </a:cxn>
              <a:cxn ang="0">
                <a:pos x="394" y="135"/>
              </a:cxn>
              <a:cxn ang="0">
                <a:pos x="264" y="228"/>
              </a:cxn>
              <a:cxn ang="0">
                <a:pos x="176" y="321"/>
              </a:cxn>
              <a:cxn ang="0">
                <a:pos x="114" y="415"/>
              </a:cxn>
              <a:cxn ang="0">
                <a:pos x="67" y="508"/>
              </a:cxn>
              <a:cxn ang="0">
                <a:pos x="31" y="601"/>
              </a:cxn>
              <a:cxn ang="0">
                <a:pos x="5" y="700"/>
              </a:cxn>
              <a:cxn ang="0">
                <a:pos x="0" y="705"/>
              </a:cxn>
            </a:cxnLst>
            <a:rect l="0" t="0" r="r" b="b"/>
            <a:pathLst>
              <a:path w="788" h="705">
                <a:moveTo>
                  <a:pt x="788" y="0"/>
                </a:moveTo>
                <a:lnTo>
                  <a:pt x="606" y="41"/>
                </a:lnTo>
                <a:lnTo>
                  <a:pt x="394" y="135"/>
                </a:lnTo>
                <a:lnTo>
                  <a:pt x="264" y="228"/>
                </a:lnTo>
                <a:lnTo>
                  <a:pt x="176" y="321"/>
                </a:lnTo>
                <a:lnTo>
                  <a:pt x="114" y="415"/>
                </a:lnTo>
                <a:lnTo>
                  <a:pt x="67" y="508"/>
                </a:lnTo>
                <a:lnTo>
                  <a:pt x="31" y="601"/>
                </a:lnTo>
                <a:lnTo>
                  <a:pt x="5" y="700"/>
                </a:lnTo>
                <a:lnTo>
                  <a:pt x="0" y="705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56" name="Line 60"/>
          <p:cNvSpPr>
            <a:spLocks noChangeShapeType="1"/>
          </p:cNvSpPr>
          <p:nvPr/>
        </p:nvSpPr>
        <p:spPr bwMode="auto">
          <a:xfrm>
            <a:off x="4406900" y="3209925"/>
            <a:ext cx="0" cy="15240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57" name="Freeform 61"/>
          <p:cNvSpPr>
            <a:spLocks/>
          </p:cNvSpPr>
          <p:nvPr/>
        </p:nvSpPr>
        <p:spPr bwMode="auto">
          <a:xfrm>
            <a:off x="1965325" y="4175125"/>
            <a:ext cx="2871788" cy="128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58" name="Line 62"/>
          <p:cNvSpPr>
            <a:spLocks noChangeShapeType="1"/>
          </p:cNvSpPr>
          <p:nvPr/>
        </p:nvSpPr>
        <p:spPr bwMode="auto">
          <a:xfrm>
            <a:off x="2989263" y="408781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59" name="Line 63"/>
          <p:cNvSpPr>
            <a:spLocks noChangeShapeType="1"/>
          </p:cNvSpPr>
          <p:nvPr/>
        </p:nvSpPr>
        <p:spPr bwMode="auto">
          <a:xfrm>
            <a:off x="2989263" y="378301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60" name="Line 64"/>
          <p:cNvSpPr>
            <a:spLocks noChangeShapeType="1"/>
          </p:cNvSpPr>
          <p:nvPr/>
        </p:nvSpPr>
        <p:spPr bwMode="auto">
          <a:xfrm flipH="1">
            <a:off x="4589463" y="38592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61" name="Line 65"/>
          <p:cNvSpPr>
            <a:spLocks noChangeShapeType="1"/>
          </p:cNvSpPr>
          <p:nvPr/>
        </p:nvSpPr>
        <p:spPr bwMode="auto">
          <a:xfrm flipH="1">
            <a:off x="4513263" y="41640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2962" name="Freeform 66"/>
          <p:cNvSpPr>
            <a:spLocks/>
          </p:cNvSpPr>
          <p:nvPr/>
        </p:nvSpPr>
        <p:spPr bwMode="auto">
          <a:xfrm flipH="1">
            <a:off x="5662613" y="4164013"/>
            <a:ext cx="2871787" cy="128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2963" name="Freeform 67"/>
          <p:cNvSpPr>
            <a:spLocks/>
          </p:cNvSpPr>
          <p:nvPr/>
        </p:nvSpPr>
        <p:spPr bwMode="auto">
          <a:xfrm flipH="1" flipV="1">
            <a:off x="5638800" y="2478088"/>
            <a:ext cx="2871788" cy="128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72964" name="Object 68"/>
          <p:cNvGraphicFramePr>
            <a:graphicFrameLocks noChangeAspect="1"/>
          </p:cNvGraphicFramePr>
          <p:nvPr/>
        </p:nvGraphicFramePr>
        <p:xfrm>
          <a:off x="152400" y="152400"/>
          <a:ext cx="327660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967" name="Equation" r:id="rId4" imgW="1612800" imgH="1117440" progId="Equation.DSMT4">
                  <p:embed/>
                </p:oleObj>
              </mc:Choice>
              <mc:Fallback>
                <p:oleObj name="Equation" r:id="rId4" imgW="1612800" imgH="111744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3276600" cy="22701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2965" name="Rectangle 69"/>
          <p:cNvSpPr>
            <a:spLocks noChangeArrowheads="1"/>
          </p:cNvSpPr>
          <p:nvPr/>
        </p:nvSpPr>
        <p:spPr bwMode="auto">
          <a:xfrm>
            <a:off x="4448175" y="3200400"/>
            <a:ext cx="1600200" cy="1524000"/>
          </a:xfrm>
          <a:prstGeom prst="rect">
            <a:avLst/>
          </a:prstGeom>
          <a:solidFill>
            <a:srgbClr val="6699FF">
              <a:alpha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72966" name="Object 70"/>
          <p:cNvGraphicFramePr>
            <a:graphicFrameLocks noChangeAspect="1"/>
          </p:cNvGraphicFramePr>
          <p:nvPr/>
        </p:nvGraphicFramePr>
        <p:xfrm>
          <a:off x="4648200" y="1066800"/>
          <a:ext cx="286385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968" name="Equation" r:id="rId6" imgW="1409400" imgH="558720" progId="Equation.DSMT4">
                  <p:embed/>
                </p:oleObj>
              </mc:Choice>
              <mc:Fallback>
                <p:oleObj name="Equation" r:id="rId6" imgW="1409400" imgH="55872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2863850" cy="11350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3922" name="Group 2"/>
          <p:cNvGrpSpPr>
            <a:grpSpLocks/>
          </p:cNvGrpSpPr>
          <p:nvPr/>
        </p:nvGrpSpPr>
        <p:grpSpPr bwMode="auto">
          <a:xfrm>
            <a:off x="1828800" y="1092200"/>
            <a:ext cx="5275263" cy="4968875"/>
            <a:chOff x="1152" y="688"/>
            <a:chExt cx="3323" cy="3130"/>
          </a:xfrm>
        </p:grpSpPr>
        <p:sp>
          <p:nvSpPr>
            <p:cNvPr id="8273923" name="Freeform 3"/>
            <p:cNvSpPr>
              <a:spLocks/>
            </p:cNvSpPr>
            <p:nvPr/>
          </p:nvSpPr>
          <p:spPr bwMode="auto">
            <a:xfrm flipH="1">
              <a:off x="2873" y="2184"/>
              <a:ext cx="1553" cy="937"/>
            </a:xfrm>
            <a:custGeom>
              <a:avLst/>
              <a:gdLst/>
              <a:ahLst/>
              <a:cxnLst>
                <a:cxn ang="0">
                  <a:pos x="0" y="355"/>
                </a:cxn>
                <a:cxn ang="0">
                  <a:pos x="893" y="266"/>
                </a:cxn>
                <a:cxn ang="0">
                  <a:pos x="1286" y="169"/>
                </a:cxn>
                <a:cxn ang="0">
                  <a:pos x="1553" y="0"/>
                </a:cxn>
                <a:cxn ang="0">
                  <a:pos x="1542" y="937"/>
                </a:cxn>
                <a:cxn ang="0">
                  <a:pos x="989" y="698"/>
                </a:cxn>
                <a:cxn ang="0">
                  <a:pos x="6" y="599"/>
                </a:cxn>
                <a:cxn ang="0">
                  <a:pos x="0" y="355"/>
                </a:cxn>
              </a:cxnLst>
              <a:rect l="0" t="0" r="r" b="b"/>
              <a:pathLst>
                <a:path w="1553" h="937">
                  <a:moveTo>
                    <a:pt x="0" y="355"/>
                  </a:moveTo>
                  <a:cubicBezTo>
                    <a:pt x="174" y="337"/>
                    <a:pt x="672" y="297"/>
                    <a:pt x="893" y="266"/>
                  </a:cubicBezTo>
                  <a:cubicBezTo>
                    <a:pt x="1107" y="235"/>
                    <a:pt x="1176" y="213"/>
                    <a:pt x="1286" y="169"/>
                  </a:cubicBezTo>
                  <a:cubicBezTo>
                    <a:pt x="1396" y="125"/>
                    <a:pt x="1437" y="93"/>
                    <a:pt x="1553" y="0"/>
                  </a:cubicBezTo>
                  <a:cubicBezTo>
                    <a:pt x="1553" y="122"/>
                    <a:pt x="1530" y="739"/>
                    <a:pt x="1542" y="937"/>
                  </a:cubicBezTo>
                  <a:cubicBezTo>
                    <a:pt x="1396" y="855"/>
                    <a:pt x="1249" y="754"/>
                    <a:pt x="989" y="698"/>
                  </a:cubicBezTo>
                  <a:cubicBezTo>
                    <a:pt x="733" y="642"/>
                    <a:pt x="205" y="625"/>
                    <a:pt x="6" y="599"/>
                  </a:cubicBezTo>
                  <a:cubicBezTo>
                    <a:pt x="0" y="459"/>
                    <a:pt x="0" y="506"/>
                    <a:pt x="0" y="355"/>
                  </a:cubicBezTo>
                  <a:close/>
                </a:path>
              </a:pathLst>
            </a:custGeom>
            <a:solidFill>
              <a:srgbClr val="6699FF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73924" name="Freeform 4"/>
            <p:cNvSpPr>
              <a:spLocks/>
            </p:cNvSpPr>
            <p:nvPr/>
          </p:nvSpPr>
          <p:spPr bwMode="auto">
            <a:xfrm>
              <a:off x="1326" y="2182"/>
              <a:ext cx="1553" cy="937"/>
            </a:xfrm>
            <a:custGeom>
              <a:avLst/>
              <a:gdLst/>
              <a:ahLst/>
              <a:cxnLst>
                <a:cxn ang="0">
                  <a:pos x="0" y="355"/>
                </a:cxn>
                <a:cxn ang="0">
                  <a:pos x="893" y="266"/>
                </a:cxn>
                <a:cxn ang="0">
                  <a:pos x="1286" y="169"/>
                </a:cxn>
                <a:cxn ang="0">
                  <a:pos x="1553" y="0"/>
                </a:cxn>
                <a:cxn ang="0">
                  <a:pos x="1542" y="937"/>
                </a:cxn>
                <a:cxn ang="0">
                  <a:pos x="989" y="698"/>
                </a:cxn>
                <a:cxn ang="0">
                  <a:pos x="6" y="599"/>
                </a:cxn>
                <a:cxn ang="0">
                  <a:pos x="0" y="355"/>
                </a:cxn>
              </a:cxnLst>
              <a:rect l="0" t="0" r="r" b="b"/>
              <a:pathLst>
                <a:path w="1553" h="937">
                  <a:moveTo>
                    <a:pt x="0" y="355"/>
                  </a:moveTo>
                  <a:cubicBezTo>
                    <a:pt x="174" y="337"/>
                    <a:pt x="672" y="297"/>
                    <a:pt x="893" y="266"/>
                  </a:cubicBezTo>
                  <a:cubicBezTo>
                    <a:pt x="1107" y="235"/>
                    <a:pt x="1176" y="213"/>
                    <a:pt x="1286" y="169"/>
                  </a:cubicBezTo>
                  <a:cubicBezTo>
                    <a:pt x="1396" y="125"/>
                    <a:pt x="1437" y="93"/>
                    <a:pt x="1553" y="0"/>
                  </a:cubicBezTo>
                  <a:cubicBezTo>
                    <a:pt x="1553" y="122"/>
                    <a:pt x="1530" y="739"/>
                    <a:pt x="1542" y="937"/>
                  </a:cubicBezTo>
                  <a:cubicBezTo>
                    <a:pt x="1396" y="855"/>
                    <a:pt x="1249" y="754"/>
                    <a:pt x="989" y="698"/>
                  </a:cubicBezTo>
                  <a:cubicBezTo>
                    <a:pt x="733" y="642"/>
                    <a:pt x="205" y="625"/>
                    <a:pt x="6" y="599"/>
                  </a:cubicBezTo>
                  <a:cubicBezTo>
                    <a:pt x="0" y="459"/>
                    <a:pt x="0" y="506"/>
                    <a:pt x="0" y="355"/>
                  </a:cubicBezTo>
                  <a:close/>
                </a:path>
              </a:pathLst>
            </a:custGeom>
            <a:solidFill>
              <a:srgbClr val="6699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73925" name="Rectangle 5"/>
            <p:cNvSpPr>
              <a:spLocks noChangeArrowheads="1"/>
            </p:cNvSpPr>
            <p:nvPr/>
          </p:nvSpPr>
          <p:spPr bwMode="auto">
            <a:xfrm>
              <a:off x="1324" y="781"/>
              <a:ext cx="3104" cy="282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26" name="Freeform 6"/>
            <p:cNvSpPr>
              <a:spLocks/>
            </p:cNvSpPr>
            <p:nvPr/>
          </p:nvSpPr>
          <p:spPr bwMode="auto">
            <a:xfrm>
              <a:off x="1324" y="781"/>
              <a:ext cx="1" cy="2820"/>
            </a:xfrm>
            <a:custGeom>
              <a:avLst/>
              <a:gdLst/>
              <a:ahLst/>
              <a:cxnLst>
                <a:cxn ang="0">
                  <a:pos x="0" y="5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544">
                  <a:moveTo>
                    <a:pt x="0" y="54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27" name="Freeform 7"/>
            <p:cNvSpPr>
              <a:spLocks/>
            </p:cNvSpPr>
            <p:nvPr/>
          </p:nvSpPr>
          <p:spPr bwMode="auto">
            <a:xfrm>
              <a:off x="2873" y="781"/>
              <a:ext cx="1" cy="2820"/>
            </a:xfrm>
            <a:custGeom>
              <a:avLst/>
              <a:gdLst/>
              <a:ahLst/>
              <a:cxnLst>
                <a:cxn ang="0">
                  <a:pos x="0" y="5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544">
                  <a:moveTo>
                    <a:pt x="0" y="54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28" name="Freeform 8"/>
            <p:cNvSpPr>
              <a:spLocks/>
            </p:cNvSpPr>
            <p:nvPr/>
          </p:nvSpPr>
          <p:spPr bwMode="auto">
            <a:xfrm>
              <a:off x="4428" y="781"/>
              <a:ext cx="1" cy="2820"/>
            </a:xfrm>
            <a:custGeom>
              <a:avLst/>
              <a:gdLst/>
              <a:ahLst/>
              <a:cxnLst>
                <a:cxn ang="0">
                  <a:pos x="0" y="5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544">
                  <a:moveTo>
                    <a:pt x="0" y="54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29" name="Freeform 9"/>
            <p:cNvSpPr>
              <a:spLocks/>
            </p:cNvSpPr>
            <p:nvPr/>
          </p:nvSpPr>
          <p:spPr bwMode="auto">
            <a:xfrm>
              <a:off x="1324" y="3601"/>
              <a:ext cx="310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9" y="0"/>
                </a:cxn>
                <a:cxn ang="0">
                  <a:pos x="599" y="0"/>
                </a:cxn>
              </a:cxnLst>
              <a:rect l="0" t="0" r="r" b="b"/>
              <a:pathLst>
                <a:path w="599">
                  <a:moveTo>
                    <a:pt x="0" y="0"/>
                  </a:moveTo>
                  <a:lnTo>
                    <a:pt x="599" y="0"/>
                  </a:lnTo>
                  <a:lnTo>
                    <a:pt x="59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30" name="Freeform 10"/>
            <p:cNvSpPr>
              <a:spLocks/>
            </p:cNvSpPr>
            <p:nvPr/>
          </p:nvSpPr>
          <p:spPr bwMode="auto">
            <a:xfrm>
              <a:off x="1324" y="3129"/>
              <a:ext cx="310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9" y="0"/>
                </a:cxn>
                <a:cxn ang="0">
                  <a:pos x="599" y="0"/>
                </a:cxn>
              </a:cxnLst>
              <a:rect l="0" t="0" r="r" b="b"/>
              <a:pathLst>
                <a:path w="599">
                  <a:moveTo>
                    <a:pt x="0" y="0"/>
                  </a:moveTo>
                  <a:lnTo>
                    <a:pt x="599" y="0"/>
                  </a:lnTo>
                  <a:lnTo>
                    <a:pt x="59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31" name="Freeform 11"/>
            <p:cNvSpPr>
              <a:spLocks/>
            </p:cNvSpPr>
            <p:nvPr/>
          </p:nvSpPr>
          <p:spPr bwMode="auto">
            <a:xfrm>
              <a:off x="1324" y="2191"/>
              <a:ext cx="310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9" y="0"/>
                </a:cxn>
                <a:cxn ang="0">
                  <a:pos x="599" y="0"/>
                </a:cxn>
              </a:cxnLst>
              <a:rect l="0" t="0" r="r" b="b"/>
              <a:pathLst>
                <a:path w="599">
                  <a:moveTo>
                    <a:pt x="0" y="0"/>
                  </a:moveTo>
                  <a:lnTo>
                    <a:pt x="599" y="0"/>
                  </a:lnTo>
                  <a:lnTo>
                    <a:pt x="59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32" name="Freeform 12"/>
            <p:cNvSpPr>
              <a:spLocks/>
            </p:cNvSpPr>
            <p:nvPr/>
          </p:nvSpPr>
          <p:spPr bwMode="auto">
            <a:xfrm>
              <a:off x="1324" y="781"/>
              <a:ext cx="310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9" y="0"/>
                </a:cxn>
                <a:cxn ang="0">
                  <a:pos x="599" y="0"/>
                </a:cxn>
              </a:cxnLst>
              <a:rect l="0" t="0" r="r" b="b"/>
              <a:pathLst>
                <a:path w="599">
                  <a:moveTo>
                    <a:pt x="0" y="0"/>
                  </a:moveTo>
                  <a:lnTo>
                    <a:pt x="599" y="0"/>
                  </a:lnTo>
                  <a:lnTo>
                    <a:pt x="59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33" name="Line 13"/>
            <p:cNvSpPr>
              <a:spLocks noChangeShapeType="1"/>
            </p:cNvSpPr>
            <p:nvPr/>
          </p:nvSpPr>
          <p:spPr bwMode="auto">
            <a:xfrm>
              <a:off x="1324" y="781"/>
              <a:ext cx="3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34" name="Freeform 14"/>
            <p:cNvSpPr>
              <a:spLocks/>
            </p:cNvSpPr>
            <p:nvPr/>
          </p:nvSpPr>
          <p:spPr bwMode="auto">
            <a:xfrm>
              <a:off x="1324" y="781"/>
              <a:ext cx="3104" cy="2820"/>
            </a:xfrm>
            <a:custGeom>
              <a:avLst/>
              <a:gdLst/>
              <a:ahLst/>
              <a:cxnLst>
                <a:cxn ang="0">
                  <a:pos x="0" y="544"/>
                </a:cxn>
                <a:cxn ang="0">
                  <a:pos x="599" y="544"/>
                </a:cxn>
                <a:cxn ang="0">
                  <a:pos x="599" y="0"/>
                </a:cxn>
              </a:cxnLst>
              <a:rect l="0" t="0" r="r" b="b"/>
              <a:pathLst>
                <a:path w="599" h="544">
                  <a:moveTo>
                    <a:pt x="0" y="544"/>
                  </a:moveTo>
                  <a:lnTo>
                    <a:pt x="599" y="544"/>
                  </a:lnTo>
                  <a:lnTo>
                    <a:pt x="59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35" name="Line 15"/>
            <p:cNvSpPr>
              <a:spLocks noChangeShapeType="1"/>
            </p:cNvSpPr>
            <p:nvPr/>
          </p:nvSpPr>
          <p:spPr bwMode="auto">
            <a:xfrm flipV="1">
              <a:off x="1324" y="781"/>
              <a:ext cx="1" cy="28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36" name="Line 16"/>
            <p:cNvSpPr>
              <a:spLocks noChangeShapeType="1"/>
            </p:cNvSpPr>
            <p:nvPr/>
          </p:nvSpPr>
          <p:spPr bwMode="auto">
            <a:xfrm>
              <a:off x="1324" y="3601"/>
              <a:ext cx="3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37" name="Line 17"/>
            <p:cNvSpPr>
              <a:spLocks noChangeShapeType="1"/>
            </p:cNvSpPr>
            <p:nvPr/>
          </p:nvSpPr>
          <p:spPr bwMode="auto">
            <a:xfrm flipV="1">
              <a:off x="1324" y="781"/>
              <a:ext cx="1" cy="28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38" name="Line 18"/>
            <p:cNvSpPr>
              <a:spLocks noChangeShapeType="1"/>
            </p:cNvSpPr>
            <p:nvPr/>
          </p:nvSpPr>
          <p:spPr bwMode="auto">
            <a:xfrm flipV="1">
              <a:off x="1324" y="357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39" name="Line 19"/>
            <p:cNvSpPr>
              <a:spLocks noChangeShapeType="1"/>
            </p:cNvSpPr>
            <p:nvPr/>
          </p:nvSpPr>
          <p:spPr bwMode="auto">
            <a:xfrm>
              <a:off x="1324" y="78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40" name="Rectangle 20"/>
            <p:cNvSpPr>
              <a:spLocks noChangeArrowheads="1"/>
            </p:cNvSpPr>
            <p:nvPr/>
          </p:nvSpPr>
          <p:spPr bwMode="auto">
            <a:xfrm>
              <a:off x="1225" y="3616"/>
              <a:ext cx="14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Helvetica" pitchFamily="34" charset="0"/>
                </a:rPr>
                <a:t>-3</a:t>
              </a:r>
              <a:endParaRPr lang="en-US"/>
            </a:p>
          </p:txBody>
        </p:sp>
        <p:sp>
          <p:nvSpPr>
            <p:cNvPr id="8273941" name="Line 21"/>
            <p:cNvSpPr>
              <a:spLocks noChangeShapeType="1"/>
            </p:cNvSpPr>
            <p:nvPr/>
          </p:nvSpPr>
          <p:spPr bwMode="auto">
            <a:xfrm flipV="1">
              <a:off x="1837" y="357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42" name="Line 22"/>
            <p:cNvSpPr>
              <a:spLocks noChangeShapeType="1"/>
            </p:cNvSpPr>
            <p:nvPr/>
          </p:nvSpPr>
          <p:spPr bwMode="auto">
            <a:xfrm>
              <a:off x="1837" y="78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43" name="Rectangle 23"/>
            <p:cNvSpPr>
              <a:spLocks noChangeArrowheads="1"/>
            </p:cNvSpPr>
            <p:nvPr/>
          </p:nvSpPr>
          <p:spPr bwMode="auto">
            <a:xfrm>
              <a:off x="1738" y="3616"/>
              <a:ext cx="14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Helvetica" pitchFamily="34" charset="0"/>
                </a:rPr>
                <a:t>-2</a:t>
              </a:r>
              <a:endParaRPr lang="en-US"/>
            </a:p>
          </p:txBody>
        </p:sp>
        <p:sp>
          <p:nvSpPr>
            <p:cNvPr id="8273944" name="Line 24"/>
            <p:cNvSpPr>
              <a:spLocks noChangeShapeType="1"/>
            </p:cNvSpPr>
            <p:nvPr/>
          </p:nvSpPr>
          <p:spPr bwMode="auto">
            <a:xfrm flipV="1">
              <a:off x="2355" y="357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45" name="Line 25"/>
            <p:cNvSpPr>
              <a:spLocks noChangeShapeType="1"/>
            </p:cNvSpPr>
            <p:nvPr/>
          </p:nvSpPr>
          <p:spPr bwMode="auto">
            <a:xfrm>
              <a:off x="2355" y="78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46" name="Rectangle 26"/>
            <p:cNvSpPr>
              <a:spLocks noChangeArrowheads="1"/>
            </p:cNvSpPr>
            <p:nvPr/>
          </p:nvSpPr>
          <p:spPr bwMode="auto">
            <a:xfrm>
              <a:off x="2257" y="3616"/>
              <a:ext cx="14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8273947" name="Line 27"/>
            <p:cNvSpPr>
              <a:spLocks noChangeShapeType="1"/>
            </p:cNvSpPr>
            <p:nvPr/>
          </p:nvSpPr>
          <p:spPr bwMode="auto">
            <a:xfrm flipV="1">
              <a:off x="2873" y="357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48" name="Line 28"/>
            <p:cNvSpPr>
              <a:spLocks noChangeShapeType="1"/>
            </p:cNvSpPr>
            <p:nvPr/>
          </p:nvSpPr>
          <p:spPr bwMode="auto">
            <a:xfrm>
              <a:off x="2873" y="78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49" name="Rectangle 29"/>
            <p:cNvSpPr>
              <a:spLocks noChangeArrowheads="1"/>
            </p:cNvSpPr>
            <p:nvPr/>
          </p:nvSpPr>
          <p:spPr bwMode="auto">
            <a:xfrm>
              <a:off x="2827" y="3616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8273950" name="Line 30"/>
            <p:cNvSpPr>
              <a:spLocks noChangeShapeType="1"/>
            </p:cNvSpPr>
            <p:nvPr/>
          </p:nvSpPr>
          <p:spPr bwMode="auto">
            <a:xfrm flipV="1">
              <a:off x="3392" y="357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51" name="Line 31"/>
            <p:cNvSpPr>
              <a:spLocks noChangeShapeType="1"/>
            </p:cNvSpPr>
            <p:nvPr/>
          </p:nvSpPr>
          <p:spPr bwMode="auto">
            <a:xfrm>
              <a:off x="3392" y="78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52" name="Rectangle 32"/>
            <p:cNvSpPr>
              <a:spLocks noChangeArrowheads="1"/>
            </p:cNvSpPr>
            <p:nvPr/>
          </p:nvSpPr>
          <p:spPr bwMode="auto">
            <a:xfrm>
              <a:off x="3345" y="3616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8273953" name="Line 33"/>
            <p:cNvSpPr>
              <a:spLocks noChangeShapeType="1"/>
            </p:cNvSpPr>
            <p:nvPr/>
          </p:nvSpPr>
          <p:spPr bwMode="auto">
            <a:xfrm flipV="1">
              <a:off x="3910" y="357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54" name="Line 34"/>
            <p:cNvSpPr>
              <a:spLocks noChangeShapeType="1"/>
            </p:cNvSpPr>
            <p:nvPr/>
          </p:nvSpPr>
          <p:spPr bwMode="auto">
            <a:xfrm>
              <a:off x="3910" y="78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55" name="Rectangle 35"/>
            <p:cNvSpPr>
              <a:spLocks noChangeArrowheads="1"/>
            </p:cNvSpPr>
            <p:nvPr/>
          </p:nvSpPr>
          <p:spPr bwMode="auto">
            <a:xfrm>
              <a:off x="3863" y="3616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8273956" name="Line 36"/>
            <p:cNvSpPr>
              <a:spLocks noChangeShapeType="1"/>
            </p:cNvSpPr>
            <p:nvPr/>
          </p:nvSpPr>
          <p:spPr bwMode="auto">
            <a:xfrm flipV="1">
              <a:off x="4428" y="3570"/>
              <a:ext cx="1" cy="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57" name="Line 37"/>
            <p:cNvSpPr>
              <a:spLocks noChangeShapeType="1"/>
            </p:cNvSpPr>
            <p:nvPr/>
          </p:nvSpPr>
          <p:spPr bwMode="auto">
            <a:xfrm>
              <a:off x="4428" y="781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58" name="Rectangle 38"/>
            <p:cNvSpPr>
              <a:spLocks noChangeArrowheads="1"/>
            </p:cNvSpPr>
            <p:nvPr/>
          </p:nvSpPr>
          <p:spPr bwMode="auto">
            <a:xfrm>
              <a:off x="4382" y="3616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/>
            </a:p>
          </p:txBody>
        </p:sp>
        <p:sp>
          <p:nvSpPr>
            <p:cNvPr id="8273959" name="Line 39"/>
            <p:cNvSpPr>
              <a:spLocks noChangeShapeType="1"/>
            </p:cNvSpPr>
            <p:nvPr/>
          </p:nvSpPr>
          <p:spPr bwMode="auto">
            <a:xfrm>
              <a:off x="1324" y="3601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60" name="Line 40"/>
            <p:cNvSpPr>
              <a:spLocks noChangeShapeType="1"/>
            </p:cNvSpPr>
            <p:nvPr/>
          </p:nvSpPr>
          <p:spPr bwMode="auto">
            <a:xfrm flipH="1">
              <a:off x="4397" y="3601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61" name="Rectangle 41"/>
            <p:cNvSpPr>
              <a:spLocks noChangeArrowheads="1"/>
            </p:cNvSpPr>
            <p:nvPr/>
          </p:nvSpPr>
          <p:spPr bwMode="auto">
            <a:xfrm>
              <a:off x="1152" y="3507"/>
              <a:ext cx="14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Helvetica" pitchFamily="34" charset="0"/>
                </a:rPr>
                <a:t>-2</a:t>
              </a:r>
              <a:endParaRPr lang="en-US"/>
            </a:p>
          </p:txBody>
        </p:sp>
        <p:sp>
          <p:nvSpPr>
            <p:cNvPr id="8273962" name="Line 42"/>
            <p:cNvSpPr>
              <a:spLocks noChangeShapeType="1"/>
            </p:cNvSpPr>
            <p:nvPr/>
          </p:nvSpPr>
          <p:spPr bwMode="auto">
            <a:xfrm>
              <a:off x="1324" y="312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63" name="Line 43"/>
            <p:cNvSpPr>
              <a:spLocks noChangeShapeType="1"/>
            </p:cNvSpPr>
            <p:nvPr/>
          </p:nvSpPr>
          <p:spPr bwMode="auto">
            <a:xfrm flipH="1">
              <a:off x="4397" y="3129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64" name="Rectangle 44"/>
            <p:cNvSpPr>
              <a:spLocks noChangeArrowheads="1"/>
            </p:cNvSpPr>
            <p:nvPr/>
          </p:nvSpPr>
          <p:spPr bwMode="auto">
            <a:xfrm>
              <a:off x="1152" y="3036"/>
              <a:ext cx="14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8273965" name="Line 45"/>
            <p:cNvSpPr>
              <a:spLocks noChangeShapeType="1"/>
            </p:cNvSpPr>
            <p:nvPr/>
          </p:nvSpPr>
          <p:spPr bwMode="auto">
            <a:xfrm>
              <a:off x="1324" y="265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66" name="Line 46"/>
            <p:cNvSpPr>
              <a:spLocks noChangeShapeType="1"/>
            </p:cNvSpPr>
            <p:nvPr/>
          </p:nvSpPr>
          <p:spPr bwMode="auto">
            <a:xfrm flipH="1">
              <a:off x="4397" y="2657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67" name="Rectangle 47"/>
            <p:cNvSpPr>
              <a:spLocks noChangeArrowheads="1"/>
            </p:cNvSpPr>
            <p:nvPr/>
          </p:nvSpPr>
          <p:spPr bwMode="auto">
            <a:xfrm>
              <a:off x="1209" y="2564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8273968" name="Line 48"/>
            <p:cNvSpPr>
              <a:spLocks noChangeShapeType="1"/>
            </p:cNvSpPr>
            <p:nvPr/>
          </p:nvSpPr>
          <p:spPr bwMode="auto">
            <a:xfrm>
              <a:off x="1324" y="2191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69" name="Line 49"/>
            <p:cNvSpPr>
              <a:spLocks noChangeShapeType="1"/>
            </p:cNvSpPr>
            <p:nvPr/>
          </p:nvSpPr>
          <p:spPr bwMode="auto">
            <a:xfrm flipH="1">
              <a:off x="4397" y="2191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70" name="Rectangle 50"/>
            <p:cNvSpPr>
              <a:spLocks noChangeArrowheads="1"/>
            </p:cNvSpPr>
            <p:nvPr/>
          </p:nvSpPr>
          <p:spPr bwMode="auto">
            <a:xfrm>
              <a:off x="1209" y="2098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8273971" name="Line 51"/>
            <p:cNvSpPr>
              <a:spLocks noChangeShapeType="1"/>
            </p:cNvSpPr>
            <p:nvPr/>
          </p:nvSpPr>
          <p:spPr bwMode="auto">
            <a:xfrm>
              <a:off x="1324" y="1719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72" name="Line 52"/>
            <p:cNvSpPr>
              <a:spLocks noChangeShapeType="1"/>
            </p:cNvSpPr>
            <p:nvPr/>
          </p:nvSpPr>
          <p:spPr bwMode="auto">
            <a:xfrm flipH="1">
              <a:off x="4397" y="1719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73" name="Rectangle 53"/>
            <p:cNvSpPr>
              <a:spLocks noChangeArrowheads="1"/>
            </p:cNvSpPr>
            <p:nvPr/>
          </p:nvSpPr>
          <p:spPr bwMode="auto">
            <a:xfrm>
              <a:off x="1209" y="1626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8273974" name="Line 54"/>
            <p:cNvSpPr>
              <a:spLocks noChangeShapeType="1"/>
            </p:cNvSpPr>
            <p:nvPr/>
          </p:nvSpPr>
          <p:spPr bwMode="auto">
            <a:xfrm>
              <a:off x="1324" y="1248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75" name="Line 55"/>
            <p:cNvSpPr>
              <a:spLocks noChangeShapeType="1"/>
            </p:cNvSpPr>
            <p:nvPr/>
          </p:nvSpPr>
          <p:spPr bwMode="auto">
            <a:xfrm flipH="1">
              <a:off x="4397" y="1248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76" name="Rectangle 56"/>
            <p:cNvSpPr>
              <a:spLocks noChangeArrowheads="1"/>
            </p:cNvSpPr>
            <p:nvPr/>
          </p:nvSpPr>
          <p:spPr bwMode="auto">
            <a:xfrm>
              <a:off x="1209" y="1154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endParaRPr lang="en-US"/>
            </a:p>
          </p:txBody>
        </p:sp>
        <p:sp>
          <p:nvSpPr>
            <p:cNvPr id="8273977" name="Line 57"/>
            <p:cNvSpPr>
              <a:spLocks noChangeShapeType="1"/>
            </p:cNvSpPr>
            <p:nvPr/>
          </p:nvSpPr>
          <p:spPr bwMode="auto">
            <a:xfrm>
              <a:off x="1324" y="781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78" name="Line 58"/>
            <p:cNvSpPr>
              <a:spLocks noChangeShapeType="1"/>
            </p:cNvSpPr>
            <p:nvPr/>
          </p:nvSpPr>
          <p:spPr bwMode="auto">
            <a:xfrm flipH="1">
              <a:off x="4397" y="781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79" name="Rectangle 59"/>
            <p:cNvSpPr>
              <a:spLocks noChangeArrowheads="1"/>
            </p:cNvSpPr>
            <p:nvPr/>
          </p:nvSpPr>
          <p:spPr bwMode="auto">
            <a:xfrm>
              <a:off x="1209" y="688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00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endParaRPr lang="en-US"/>
            </a:p>
          </p:txBody>
        </p:sp>
        <p:sp>
          <p:nvSpPr>
            <p:cNvPr id="8273980" name="Line 60"/>
            <p:cNvSpPr>
              <a:spLocks noChangeShapeType="1"/>
            </p:cNvSpPr>
            <p:nvPr/>
          </p:nvSpPr>
          <p:spPr bwMode="auto">
            <a:xfrm>
              <a:off x="1324" y="781"/>
              <a:ext cx="3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81" name="Freeform 61"/>
            <p:cNvSpPr>
              <a:spLocks/>
            </p:cNvSpPr>
            <p:nvPr/>
          </p:nvSpPr>
          <p:spPr bwMode="auto">
            <a:xfrm>
              <a:off x="1324" y="781"/>
              <a:ext cx="3104" cy="2820"/>
            </a:xfrm>
            <a:custGeom>
              <a:avLst/>
              <a:gdLst/>
              <a:ahLst/>
              <a:cxnLst>
                <a:cxn ang="0">
                  <a:pos x="0" y="544"/>
                </a:cxn>
                <a:cxn ang="0">
                  <a:pos x="599" y="544"/>
                </a:cxn>
                <a:cxn ang="0">
                  <a:pos x="599" y="0"/>
                </a:cxn>
              </a:cxnLst>
              <a:rect l="0" t="0" r="r" b="b"/>
              <a:pathLst>
                <a:path w="599" h="544">
                  <a:moveTo>
                    <a:pt x="0" y="544"/>
                  </a:moveTo>
                  <a:lnTo>
                    <a:pt x="599" y="544"/>
                  </a:lnTo>
                  <a:lnTo>
                    <a:pt x="59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82" name="Line 62"/>
            <p:cNvSpPr>
              <a:spLocks noChangeShapeType="1"/>
            </p:cNvSpPr>
            <p:nvPr/>
          </p:nvSpPr>
          <p:spPr bwMode="auto">
            <a:xfrm flipV="1">
              <a:off x="1324" y="781"/>
              <a:ext cx="1" cy="28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83" name="Freeform 63"/>
            <p:cNvSpPr>
              <a:spLocks/>
            </p:cNvSpPr>
            <p:nvPr/>
          </p:nvSpPr>
          <p:spPr bwMode="auto">
            <a:xfrm>
              <a:off x="1324" y="781"/>
              <a:ext cx="1938" cy="1747"/>
            </a:xfrm>
            <a:custGeom>
              <a:avLst/>
              <a:gdLst/>
              <a:ahLst/>
              <a:cxnLst>
                <a:cxn ang="0">
                  <a:pos x="0" y="1747"/>
                </a:cxn>
                <a:cxn ang="0">
                  <a:pos x="772" y="1690"/>
                </a:cxn>
                <a:cxn ang="0">
                  <a:pos x="1202" y="1596"/>
                </a:cxn>
                <a:cxn ang="0">
                  <a:pos x="1420" y="1503"/>
                </a:cxn>
                <a:cxn ang="0">
                  <a:pos x="1549" y="1410"/>
                </a:cxn>
                <a:cxn ang="0">
                  <a:pos x="1638" y="1311"/>
                </a:cxn>
                <a:cxn ang="0">
                  <a:pos x="1741" y="1125"/>
                </a:cxn>
                <a:cxn ang="0">
                  <a:pos x="1809" y="938"/>
                </a:cxn>
                <a:cxn ang="0">
                  <a:pos x="1881" y="560"/>
                </a:cxn>
                <a:cxn ang="0">
                  <a:pos x="1938" y="0"/>
                </a:cxn>
              </a:cxnLst>
              <a:rect l="0" t="0" r="r" b="b"/>
              <a:pathLst>
                <a:path w="1938" h="1747">
                  <a:moveTo>
                    <a:pt x="0" y="1747"/>
                  </a:moveTo>
                  <a:cubicBezTo>
                    <a:pt x="129" y="1738"/>
                    <a:pt x="572" y="1715"/>
                    <a:pt x="772" y="1690"/>
                  </a:cubicBezTo>
                  <a:cubicBezTo>
                    <a:pt x="972" y="1665"/>
                    <a:pt x="1094" y="1627"/>
                    <a:pt x="1202" y="1596"/>
                  </a:cubicBezTo>
                  <a:cubicBezTo>
                    <a:pt x="1310" y="1565"/>
                    <a:pt x="1420" y="1503"/>
                    <a:pt x="1420" y="1503"/>
                  </a:cubicBezTo>
                  <a:cubicBezTo>
                    <a:pt x="1420" y="1503"/>
                    <a:pt x="1513" y="1442"/>
                    <a:pt x="1549" y="1410"/>
                  </a:cubicBezTo>
                  <a:cubicBezTo>
                    <a:pt x="1585" y="1378"/>
                    <a:pt x="1606" y="1358"/>
                    <a:pt x="1638" y="1311"/>
                  </a:cubicBezTo>
                  <a:cubicBezTo>
                    <a:pt x="1670" y="1264"/>
                    <a:pt x="1713" y="1187"/>
                    <a:pt x="1741" y="1125"/>
                  </a:cubicBezTo>
                  <a:cubicBezTo>
                    <a:pt x="1769" y="1063"/>
                    <a:pt x="1786" y="1032"/>
                    <a:pt x="1809" y="938"/>
                  </a:cubicBezTo>
                  <a:cubicBezTo>
                    <a:pt x="1832" y="844"/>
                    <a:pt x="1860" y="716"/>
                    <a:pt x="1881" y="560"/>
                  </a:cubicBezTo>
                  <a:cubicBezTo>
                    <a:pt x="1902" y="404"/>
                    <a:pt x="1929" y="93"/>
                    <a:pt x="1938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84" name="Freeform 64"/>
            <p:cNvSpPr>
              <a:spLocks/>
            </p:cNvSpPr>
            <p:nvPr/>
          </p:nvSpPr>
          <p:spPr bwMode="auto">
            <a:xfrm>
              <a:off x="3646" y="2901"/>
              <a:ext cx="788" cy="705"/>
            </a:xfrm>
            <a:custGeom>
              <a:avLst/>
              <a:gdLst/>
              <a:ahLst/>
              <a:cxnLst>
                <a:cxn ang="0">
                  <a:pos x="788" y="0"/>
                </a:cxn>
                <a:cxn ang="0">
                  <a:pos x="606" y="41"/>
                </a:cxn>
                <a:cxn ang="0">
                  <a:pos x="394" y="135"/>
                </a:cxn>
                <a:cxn ang="0">
                  <a:pos x="264" y="228"/>
                </a:cxn>
                <a:cxn ang="0">
                  <a:pos x="176" y="321"/>
                </a:cxn>
                <a:cxn ang="0">
                  <a:pos x="114" y="415"/>
                </a:cxn>
                <a:cxn ang="0">
                  <a:pos x="67" y="508"/>
                </a:cxn>
                <a:cxn ang="0">
                  <a:pos x="31" y="601"/>
                </a:cxn>
                <a:cxn ang="0">
                  <a:pos x="5" y="700"/>
                </a:cxn>
                <a:cxn ang="0">
                  <a:pos x="0" y="705"/>
                </a:cxn>
              </a:cxnLst>
              <a:rect l="0" t="0" r="r" b="b"/>
              <a:pathLst>
                <a:path w="788" h="705">
                  <a:moveTo>
                    <a:pt x="788" y="0"/>
                  </a:moveTo>
                  <a:lnTo>
                    <a:pt x="606" y="41"/>
                  </a:lnTo>
                  <a:lnTo>
                    <a:pt x="394" y="135"/>
                  </a:lnTo>
                  <a:lnTo>
                    <a:pt x="264" y="228"/>
                  </a:lnTo>
                  <a:lnTo>
                    <a:pt x="176" y="321"/>
                  </a:lnTo>
                  <a:lnTo>
                    <a:pt x="114" y="415"/>
                  </a:lnTo>
                  <a:lnTo>
                    <a:pt x="67" y="508"/>
                  </a:lnTo>
                  <a:lnTo>
                    <a:pt x="31" y="601"/>
                  </a:lnTo>
                  <a:lnTo>
                    <a:pt x="5" y="700"/>
                  </a:lnTo>
                  <a:lnTo>
                    <a:pt x="0" y="705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85" name="Freeform 65"/>
            <p:cNvSpPr>
              <a:spLocks/>
            </p:cNvSpPr>
            <p:nvPr/>
          </p:nvSpPr>
          <p:spPr bwMode="auto">
            <a:xfrm>
              <a:off x="2877" y="1183"/>
              <a:ext cx="353" cy="1006"/>
            </a:xfrm>
            <a:custGeom>
              <a:avLst/>
              <a:gdLst/>
              <a:ahLst/>
              <a:cxnLst>
                <a:cxn ang="0">
                  <a:pos x="0" y="1006"/>
                </a:cxn>
                <a:cxn ang="0">
                  <a:pos x="89" y="907"/>
                </a:cxn>
                <a:cxn ang="0">
                  <a:pos x="192" y="721"/>
                </a:cxn>
                <a:cxn ang="0">
                  <a:pos x="260" y="534"/>
                </a:cxn>
                <a:cxn ang="0">
                  <a:pos x="332" y="156"/>
                </a:cxn>
                <a:cxn ang="0">
                  <a:pos x="340" y="61"/>
                </a:cxn>
              </a:cxnLst>
              <a:rect l="0" t="0" r="r" b="b"/>
              <a:pathLst>
                <a:path w="353" h="1006">
                  <a:moveTo>
                    <a:pt x="0" y="1006"/>
                  </a:moveTo>
                  <a:cubicBezTo>
                    <a:pt x="15" y="990"/>
                    <a:pt x="57" y="954"/>
                    <a:pt x="89" y="907"/>
                  </a:cubicBezTo>
                  <a:cubicBezTo>
                    <a:pt x="121" y="860"/>
                    <a:pt x="164" y="783"/>
                    <a:pt x="192" y="721"/>
                  </a:cubicBezTo>
                  <a:cubicBezTo>
                    <a:pt x="220" y="659"/>
                    <a:pt x="237" y="628"/>
                    <a:pt x="260" y="534"/>
                  </a:cubicBezTo>
                  <a:cubicBezTo>
                    <a:pt x="283" y="440"/>
                    <a:pt x="311" y="312"/>
                    <a:pt x="332" y="156"/>
                  </a:cubicBezTo>
                  <a:cubicBezTo>
                    <a:pt x="353" y="0"/>
                    <a:pt x="331" y="154"/>
                    <a:pt x="340" y="61"/>
                  </a:cubicBezTo>
                </a:path>
              </a:pathLst>
            </a:custGeom>
            <a:noFill/>
            <a:ln w="76200" cap="flat" cmpd="sng">
              <a:solidFill>
                <a:srgbClr val="CC00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86" name="Line 66"/>
            <p:cNvSpPr>
              <a:spLocks noChangeShapeType="1"/>
            </p:cNvSpPr>
            <p:nvPr/>
          </p:nvSpPr>
          <p:spPr bwMode="auto">
            <a:xfrm>
              <a:off x="2872" y="2183"/>
              <a:ext cx="0" cy="960"/>
            </a:xfrm>
            <a:prstGeom prst="line">
              <a:avLst/>
            </a:prstGeom>
            <a:noFill/>
            <a:ln w="76200">
              <a:solidFill>
                <a:srgbClr val="3333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73987" name="Freeform 67"/>
            <p:cNvSpPr>
              <a:spLocks/>
            </p:cNvSpPr>
            <p:nvPr/>
          </p:nvSpPr>
          <p:spPr bwMode="auto">
            <a:xfrm>
              <a:off x="1334" y="2791"/>
              <a:ext cx="1809" cy="8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2" y="57"/>
                </a:cxn>
                <a:cxn ang="0">
                  <a:pos x="1202" y="151"/>
                </a:cxn>
                <a:cxn ang="0">
                  <a:pos x="1420" y="244"/>
                </a:cxn>
                <a:cxn ang="0">
                  <a:pos x="1549" y="337"/>
                </a:cxn>
                <a:cxn ang="0">
                  <a:pos x="1638" y="436"/>
                </a:cxn>
                <a:cxn ang="0">
                  <a:pos x="1741" y="622"/>
                </a:cxn>
                <a:cxn ang="0">
                  <a:pos x="1809" y="809"/>
                </a:cxn>
              </a:cxnLst>
              <a:rect l="0" t="0" r="r" b="b"/>
              <a:pathLst>
                <a:path w="1809" h="809">
                  <a:moveTo>
                    <a:pt x="0" y="0"/>
                  </a:moveTo>
                  <a:cubicBezTo>
                    <a:pt x="129" y="9"/>
                    <a:pt x="572" y="32"/>
                    <a:pt x="772" y="57"/>
                  </a:cubicBezTo>
                  <a:cubicBezTo>
                    <a:pt x="972" y="82"/>
                    <a:pt x="1094" y="120"/>
                    <a:pt x="1202" y="151"/>
                  </a:cubicBezTo>
                  <a:cubicBezTo>
                    <a:pt x="1310" y="182"/>
                    <a:pt x="1420" y="244"/>
                    <a:pt x="1420" y="244"/>
                  </a:cubicBezTo>
                  <a:cubicBezTo>
                    <a:pt x="1420" y="244"/>
                    <a:pt x="1513" y="305"/>
                    <a:pt x="1549" y="337"/>
                  </a:cubicBezTo>
                  <a:cubicBezTo>
                    <a:pt x="1585" y="369"/>
                    <a:pt x="1606" y="389"/>
                    <a:pt x="1638" y="436"/>
                  </a:cubicBezTo>
                  <a:cubicBezTo>
                    <a:pt x="1670" y="483"/>
                    <a:pt x="1713" y="560"/>
                    <a:pt x="1741" y="622"/>
                  </a:cubicBezTo>
                  <a:cubicBezTo>
                    <a:pt x="1769" y="684"/>
                    <a:pt x="1798" y="778"/>
                    <a:pt x="1809" y="80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88" name="Line 68"/>
            <p:cNvSpPr>
              <a:spLocks noChangeShapeType="1"/>
            </p:cNvSpPr>
            <p:nvPr/>
          </p:nvSpPr>
          <p:spPr bwMode="auto">
            <a:xfrm>
              <a:off x="1979" y="27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73989" name="Line 69"/>
            <p:cNvSpPr>
              <a:spLocks noChangeShapeType="1"/>
            </p:cNvSpPr>
            <p:nvPr/>
          </p:nvSpPr>
          <p:spPr bwMode="auto">
            <a:xfrm>
              <a:off x="1979" y="254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73990" name="Line 70"/>
            <p:cNvSpPr>
              <a:spLocks noChangeShapeType="1"/>
            </p:cNvSpPr>
            <p:nvPr/>
          </p:nvSpPr>
          <p:spPr bwMode="auto">
            <a:xfrm flipH="1">
              <a:off x="2987" y="25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73991" name="Line 71"/>
            <p:cNvSpPr>
              <a:spLocks noChangeShapeType="1"/>
            </p:cNvSpPr>
            <p:nvPr/>
          </p:nvSpPr>
          <p:spPr bwMode="auto">
            <a:xfrm flipH="1">
              <a:off x="2939" y="27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73992" name="Freeform 72"/>
            <p:cNvSpPr>
              <a:spLocks/>
            </p:cNvSpPr>
            <p:nvPr/>
          </p:nvSpPr>
          <p:spPr bwMode="auto">
            <a:xfrm flipH="1">
              <a:off x="2630" y="2784"/>
              <a:ext cx="1809" cy="8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2" y="57"/>
                </a:cxn>
                <a:cxn ang="0">
                  <a:pos x="1202" y="151"/>
                </a:cxn>
                <a:cxn ang="0">
                  <a:pos x="1420" y="244"/>
                </a:cxn>
                <a:cxn ang="0">
                  <a:pos x="1549" y="337"/>
                </a:cxn>
                <a:cxn ang="0">
                  <a:pos x="1638" y="436"/>
                </a:cxn>
                <a:cxn ang="0">
                  <a:pos x="1741" y="622"/>
                </a:cxn>
                <a:cxn ang="0">
                  <a:pos x="1809" y="809"/>
                </a:cxn>
              </a:cxnLst>
              <a:rect l="0" t="0" r="r" b="b"/>
              <a:pathLst>
                <a:path w="1809" h="809">
                  <a:moveTo>
                    <a:pt x="0" y="0"/>
                  </a:moveTo>
                  <a:cubicBezTo>
                    <a:pt x="129" y="9"/>
                    <a:pt x="572" y="32"/>
                    <a:pt x="772" y="57"/>
                  </a:cubicBezTo>
                  <a:cubicBezTo>
                    <a:pt x="972" y="82"/>
                    <a:pt x="1094" y="120"/>
                    <a:pt x="1202" y="151"/>
                  </a:cubicBezTo>
                  <a:cubicBezTo>
                    <a:pt x="1310" y="182"/>
                    <a:pt x="1420" y="244"/>
                    <a:pt x="1420" y="244"/>
                  </a:cubicBezTo>
                  <a:cubicBezTo>
                    <a:pt x="1420" y="244"/>
                    <a:pt x="1513" y="305"/>
                    <a:pt x="1549" y="337"/>
                  </a:cubicBezTo>
                  <a:cubicBezTo>
                    <a:pt x="1585" y="369"/>
                    <a:pt x="1606" y="389"/>
                    <a:pt x="1638" y="436"/>
                  </a:cubicBezTo>
                  <a:cubicBezTo>
                    <a:pt x="1670" y="483"/>
                    <a:pt x="1713" y="560"/>
                    <a:pt x="1741" y="622"/>
                  </a:cubicBezTo>
                  <a:cubicBezTo>
                    <a:pt x="1769" y="684"/>
                    <a:pt x="1798" y="778"/>
                    <a:pt x="1809" y="80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993" name="Freeform 73"/>
            <p:cNvSpPr>
              <a:spLocks/>
            </p:cNvSpPr>
            <p:nvPr/>
          </p:nvSpPr>
          <p:spPr bwMode="auto">
            <a:xfrm flipH="1" flipV="1">
              <a:off x="2633" y="1722"/>
              <a:ext cx="1809" cy="8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2" y="57"/>
                </a:cxn>
                <a:cxn ang="0">
                  <a:pos x="1202" y="151"/>
                </a:cxn>
                <a:cxn ang="0">
                  <a:pos x="1420" y="244"/>
                </a:cxn>
                <a:cxn ang="0">
                  <a:pos x="1549" y="337"/>
                </a:cxn>
                <a:cxn ang="0">
                  <a:pos x="1638" y="436"/>
                </a:cxn>
                <a:cxn ang="0">
                  <a:pos x="1741" y="622"/>
                </a:cxn>
                <a:cxn ang="0">
                  <a:pos x="1809" y="809"/>
                </a:cxn>
              </a:cxnLst>
              <a:rect l="0" t="0" r="r" b="b"/>
              <a:pathLst>
                <a:path w="1809" h="809">
                  <a:moveTo>
                    <a:pt x="0" y="0"/>
                  </a:moveTo>
                  <a:cubicBezTo>
                    <a:pt x="129" y="9"/>
                    <a:pt x="572" y="32"/>
                    <a:pt x="772" y="57"/>
                  </a:cubicBezTo>
                  <a:cubicBezTo>
                    <a:pt x="972" y="82"/>
                    <a:pt x="1094" y="120"/>
                    <a:pt x="1202" y="151"/>
                  </a:cubicBezTo>
                  <a:cubicBezTo>
                    <a:pt x="1310" y="182"/>
                    <a:pt x="1420" y="244"/>
                    <a:pt x="1420" y="244"/>
                  </a:cubicBezTo>
                  <a:cubicBezTo>
                    <a:pt x="1420" y="244"/>
                    <a:pt x="1513" y="305"/>
                    <a:pt x="1549" y="337"/>
                  </a:cubicBezTo>
                  <a:cubicBezTo>
                    <a:pt x="1585" y="369"/>
                    <a:pt x="1606" y="389"/>
                    <a:pt x="1638" y="436"/>
                  </a:cubicBezTo>
                  <a:cubicBezTo>
                    <a:pt x="1670" y="483"/>
                    <a:pt x="1713" y="560"/>
                    <a:pt x="1741" y="622"/>
                  </a:cubicBezTo>
                  <a:cubicBezTo>
                    <a:pt x="1769" y="684"/>
                    <a:pt x="1798" y="778"/>
                    <a:pt x="1809" y="809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4946" name="Freeform 2"/>
          <p:cNvSpPr>
            <a:spLocks/>
          </p:cNvSpPr>
          <p:nvPr/>
        </p:nvSpPr>
        <p:spPr bwMode="auto">
          <a:xfrm flipH="1">
            <a:off x="6067425" y="3467100"/>
            <a:ext cx="2465388" cy="1487488"/>
          </a:xfrm>
          <a:custGeom>
            <a:avLst/>
            <a:gdLst/>
            <a:ahLst/>
            <a:cxnLst>
              <a:cxn ang="0">
                <a:pos x="0" y="355"/>
              </a:cxn>
              <a:cxn ang="0">
                <a:pos x="893" y="266"/>
              </a:cxn>
              <a:cxn ang="0">
                <a:pos x="1286" y="169"/>
              </a:cxn>
              <a:cxn ang="0">
                <a:pos x="1553" y="0"/>
              </a:cxn>
              <a:cxn ang="0">
                <a:pos x="1542" y="937"/>
              </a:cxn>
              <a:cxn ang="0">
                <a:pos x="989" y="698"/>
              </a:cxn>
              <a:cxn ang="0">
                <a:pos x="6" y="599"/>
              </a:cxn>
              <a:cxn ang="0">
                <a:pos x="0" y="355"/>
              </a:cxn>
            </a:cxnLst>
            <a:rect l="0" t="0" r="r" b="b"/>
            <a:pathLst>
              <a:path w="1553" h="937">
                <a:moveTo>
                  <a:pt x="0" y="355"/>
                </a:moveTo>
                <a:cubicBezTo>
                  <a:pt x="174" y="337"/>
                  <a:pt x="672" y="297"/>
                  <a:pt x="893" y="266"/>
                </a:cubicBezTo>
                <a:cubicBezTo>
                  <a:pt x="1107" y="235"/>
                  <a:pt x="1176" y="213"/>
                  <a:pt x="1286" y="169"/>
                </a:cubicBezTo>
                <a:cubicBezTo>
                  <a:pt x="1396" y="125"/>
                  <a:pt x="1437" y="93"/>
                  <a:pt x="1553" y="0"/>
                </a:cubicBezTo>
                <a:cubicBezTo>
                  <a:pt x="1553" y="122"/>
                  <a:pt x="1530" y="739"/>
                  <a:pt x="1542" y="937"/>
                </a:cubicBezTo>
                <a:cubicBezTo>
                  <a:pt x="1396" y="855"/>
                  <a:pt x="1249" y="754"/>
                  <a:pt x="989" y="698"/>
                </a:cubicBezTo>
                <a:cubicBezTo>
                  <a:pt x="733" y="642"/>
                  <a:pt x="205" y="625"/>
                  <a:pt x="6" y="599"/>
                </a:cubicBezTo>
                <a:cubicBezTo>
                  <a:pt x="0" y="459"/>
                  <a:pt x="0" y="506"/>
                  <a:pt x="0" y="355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4947" name="Freeform 3"/>
          <p:cNvSpPr>
            <a:spLocks/>
          </p:cNvSpPr>
          <p:nvPr/>
        </p:nvSpPr>
        <p:spPr bwMode="auto">
          <a:xfrm>
            <a:off x="3611563" y="3463925"/>
            <a:ext cx="2465387" cy="1487488"/>
          </a:xfrm>
          <a:custGeom>
            <a:avLst/>
            <a:gdLst/>
            <a:ahLst/>
            <a:cxnLst>
              <a:cxn ang="0">
                <a:pos x="0" y="355"/>
              </a:cxn>
              <a:cxn ang="0">
                <a:pos x="893" y="266"/>
              </a:cxn>
              <a:cxn ang="0">
                <a:pos x="1286" y="169"/>
              </a:cxn>
              <a:cxn ang="0">
                <a:pos x="1553" y="0"/>
              </a:cxn>
              <a:cxn ang="0">
                <a:pos x="1542" y="937"/>
              </a:cxn>
              <a:cxn ang="0">
                <a:pos x="989" y="698"/>
              </a:cxn>
              <a:cxn ang="0">
                <a:pos x="6" y="599"/>
              </a:cxn>
              <a:cxn ang="0">
                <a:pos x="0" y="355"/>
              </a:cxn>
            </a:cxnLst>
            <a:rect l="0" t="0" r="r" b="b"/>
            <a:pathLst>
              <a:path w="1553" h="937">
                <a:moveTo>
                  <a:pt x="0" y="355"/>
                </a:moveTo>
                <a:cubicBezTo>
                  <a:pt x="174" y="337"/>
                  <a:pt x="672" y="297"/>
                  <a:pt x="893" y="266"/>
                </a:cubicBezTo>
                <a:cubicBezTo>
                  <a:pt x="1107" y="235"/>
                  <a:pt x="1176" y="213"/>
                  <a:pt x="1286" y="169"/>
                </a:cubicBezTo>
                <a:cubicBezTo>
                  <a:pt x="1396" y="125"/>
                  <a:pt x="1437" y="93"/>
                  <a:pt x="1553" y="0"/>
                </a:cubicBezTo>
                <a:cubicBezTo>
                  <a:pt x="1553" y="122"/>
                  <a:pt x="1530" y="739"/>
                  <a:pt x="1542" y="937"/>
                </a:cubicBezTo>
                <a:cubicBezTo>
                  <a:pt x="1396" y="855"/>
                  <a:pt x="1249" y="754"/>
                  <a:pt x="989" y="698"/>
                </a:cubicBezTo>
                <a:cubicBezTo>
                  <a:pt x="733" y="642"/>
                  <a:pt x="205" y="625"/>
                  <a:pt x="6" y="599"/>
                </a:cubicBezTo>
                <a:cubicBezTo>
                  <a:pt x="0" y="459"/>
                  <a:pt x="0" y="506"/>
                  <a:pt x="0" y="355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4948" name="Rectangle 4"/>
          <p:cNvSpPr>
            <a:spLocks noChangeArrowheads="1"/>
          </p:cNvSpPr>
          <p:nvPr/>
        </p:nvSpPr>
        <p:spPr bwMode="auto">
          <a:xfrm>
            <a:off x="3608388" y="1239838"/>
            <a:ext cx="4927600" cy="44767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49" name="Freeform 5"/>
          <p:cNvSpPr>
            <a:spLocks/>
          </p:cNvSpPr>
          <p:nvPr/>
        </p:nvSpPr>
        <p:spPr bwMode="auto">
          <a:xfrm>
            <a:off x="3608388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50" name="Freeform 6"/>
          <p:cNvSpPr>
            <a:spLocks/>
          </p:cNvSpPr>
          <p:nvPr/>
        </p:nvSpPr>
        <p:spPr bwMode="auto">
          <a:xfrm>
            <a:off x="6067425" y="1239838"/>
            <a:ext cx="1588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51" name="Freeform 7"/>
          <p:cNvSpPr>
            <a:spLocks/>
          </p:cNvSpPr>
          <p:nvPr/>
        </p:nvSpPr>
        <p:spPr bwMode="auto">
          <a:xfrm>
            <a:off x="8535988" y="1239838"/>
            <a:ext cx="1587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544">
                <a:moveTo>
                  <a:pt x="0" y="544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52" name="Freeform 8"/>
          <p:cNvSpPr>
            <a:spLocks/>
          </p:cNvSpPr>
          <p:nvPr/>
        </p:nvSpPr>
        <p:spPr bwMode="auto">
          <a:xfrm>
            <a:off x="3608388" y="571658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53" name="Freeform 9"/>
          <p:cNvSpPr>
            <a:spLocks/>
          </p:cNvSpPr>
          <p:nvPr/>
        </p:nvSpPr>
        <p:spPr bwMode="auto">
          <a:xfrm>
            <a:off x="3608388" y="496728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54" name="Freeform 10"/>
          <p:cNvSpPr>
            <a:spLocks/>
          </p:cNvSpPr>
          <p:nvPr/>
        </p:nvSpPr>
        <p:spPr bwMode="auto">
          <a:xfrm>
            <a:off x="3608388" y="3478213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55" name="Freeform 11"/>
          <p:cNvSpPr>
            <a:spLocks/>
          </p:cNvSpPr>
          <p:nvPr/>
        </p:nvSpPr>
        <p:spPr bwMode="auto">
          <a:xfrm>
            <a:off x="3608388" y="123983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56" name="Line 12"/>
          <p:cNvSpPr>
            <a:spLocks noChangeShapeType="1"/>
          </p:cNvSpPr>
          <p:nvPr/>
        </p:nvSpPr>
        <p:spPr bwMode="auto">
          <a:xfrm>
            <a:off x="3608388" y="123983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57" name="Freeform 13"/>
          <p:cNvSpPr>
            <a:spLocks/>
          </p:cNvSpPr>
          <p:nvPr/>
        </p:nvSpPr>
        <p:spPr bwMode="auto">
          <a:xfrm>
            <a:off x="3608388" y="1239838"/>
            <a:ext cx="4927600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599" y="544"/>
              </a:cxn>
              <a:cxn ang="0">
                <a:pos x="599" y="0"/>
              </a:cxn>
            </a:cxnLst>
            <a:rect l="0" t="0" r="r" b="b"/>
            <a:pathLst>
              <a:path w="599" h="544">
                <a:moveTo>
                  <a:pt x="0" y="544"/>
                </a:moveTo>
                <a:lnTo>
                  <a:pt x="599" y="544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58" name="Line 14"/>
          <p:cNvSpPr>
            <a:spLocks noChangeShapeType="1"/>
          </p:cNvSpPr>
          <p:nvPr/>
        </p:nvSpPr>
        <p:spPr bwMode="auto">
          <a:xfrm flipV="1">
            <a:off x="3608388" y="1239838"/>
            <a:ext cx="1587" cy="447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59" name="Line 15"/>
          <p:cNvSpPr>
            <a:spLocks noChangeShapeType="1"/>
          </p:cNvSpPr>
          <p:nvPr/>
        </p:nvSpPr>
        <p:spPr bwMode="auto">
          <a:xfrm>
            <a:off x="3608388" y="571658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60" name="Line 16"/>
          <p:cNvSpPr>
            <a:spLocks noChangeShapeType="1"/>
          </p:cNvSpPr>
          <p:nvPr/>
        </p:nvSpPr>
        <p:spPr bwMode="auto">
          <a:xfrm flipV="1">
            <a:off x="3608388" y="1239838"/>
            <a:ext cx="1587" cy="447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61" name="Line 17"/>
          <p:cNvSpPr>
            <a:spLocks noChangeShapeType="1"/>
          </p:cNvSpPr>
          <p:nvPr/>
        </p:nvSpPr>
        <p:spPr bwMode="auto">
          <a:xfrm flipV="1">
            <a:off x="3608388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62" name="Line 18"/>
          <p:cNvSpPr>
            <a:spLocks noChangeShapeType="1"/>
          </p:cNvSpPr>
          <p:nvPr/>
        </p:nvSpPr>
        <p:spPr bwMode="auto">
          <a:xfrm>
            <a:off x="3608388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63" name="Rectangle 19"/>
          <p:cNvSpPr>
            <a:spLocks noChangeArrowheads="1"/>
          </p:cNvSpPr>
          <p:nvPr/>
        </p:nvSpPr>
        <p:spPr bwMode="auto">
          <a:xfrm>
            <a:off x="3451225" y="574040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-3</a:t>
            </a:r>
            <a:endParaRPr lang="en-US"/>
          </a:p>
        </p:txBody>
      </p:sp>
      <p:sp>
        <p:nvSpPr>
          <p:cNvPr id="8274964" name="Line 20"/>
          <p:cNvSpPr>
            <a:spLocks noChangeShapeType="1"/>
          </p:cNvSpPr>
          <p:nvPr/>
        </p:nvSpPr>
        <p:spPr bwMode="auto">
          <a:xfrm flipV="1">
            <a:off x="4422775" y="566737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65" name="Line 21"/>
          <p:cNvSpPr>
            <a:spLocks noChangeShapeType="1"/>
          </p:cNvSpPr>
          <p:nvPr/>
        </p:nvSpPr>
        <p:spPr bwMode="auto">
          <a:xfrm>
            <a:off x="4422775" y="12398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66" name="Rectangle 22"/>
          <p:cNvSpPr>
            <a:spLocks noChangeArrowheads="1"/>
          </p:cNvSpPr>
          <p:nvPr/>
        </p:nvSpPr>
        <p:spPr bwMode="auto">
          <a:xfrm>
            <a:off x="4265613" y="574040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74967" name="Line 23"/>
          <p:cNvSpPr>
            <a:spLocks noChangeShapeType="1"/>
          </p:cNvSpPr>
          <p:nvPr/>
        </p:nvSpPr>
        <p:spPr bwMode="auto">
          <a:xfrm flipV="1">
            <a:off x="5245100" y="566737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68" name="Line 24"/>
          <p:cNvSpPr>
            <a:spLocks noChangeShapeType="1"/>
          </p:cNvSpPr>
          <p:nvPr/>
        </p:nvSpPr>
        <p:spPr bwMode="auto">
          <a:xfrm>
            <a:off x="5245100" y="12398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69" name="Rectangle 25"/>
          <p:cNvSpPr>
            <a:spLocks noChangeArrowheads="1"/>
          </p:cNvSpPr>
          <p:nvPr/>
        </p:nvSpPr>
        <p:spPr bwMode="auto">
          <a:xfrm>
            <a:off x="5089525" y="574040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74970" name="Line 26"/>
          <p:cNvSpPr>
            <a:spLocks noChangeShapeType="1"/>
          </p:cNvSpPr>
          <p:nvPr/>
        </p:nvSpPr>
        <p:spPr bwMode="auto">
          <a:xfrm flipV="1">
            <a:off x="6067425" y="566737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71" name="Line 27"/>
          <p:cNvSpPr>
            <a:spLocks noChangeShapeType="1"/>
          </p:cNvSpPr>
          <p:nvPr/>
        </p:nvSpPr>
        <p:spPr bwMode="auto">
          <a:xfrm>
            <a:off x="6067425" y="1239838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72" name="Rectangle 28"/>
          <p:cNvSpPr>
            <a:spLocks noChangeArrowheads="1"/>
          </p:cNvSpPr>
          <p:nvPr/>
        </p:nvSpPr>
        <p:spPr bwMode="auto">
          <a:xfrm>
            <a:off x="5994400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74973" name="Line 29"/>
          <p:cNvSpPr>
            <a:spLocks noChangeShapeType="1"/>
          </p:cNvSpPr>
          <p:nvPr/>
        </p:nvSpPr>
        <p:spPr bwMode="auto">
          <a:xfrm flipV="1">
            <a:off x="6891338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74" name="Line 30"/>
          <p:cNvSpPr>
            <a:spLocks noChangeShapeType="1"/>
          </p:cNvSpPr>
          <p:nvPr/>
        </p:nvSpPr>
        <p:spPr bwMode="auto">
          <a:xfrm>
            <a:off x="6891338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75" name="Rectangle 31"/>
          <p:cNvSpPr>
            <a:spLocks noChangeArrowheads="1"/>
          </p:cNvSpPr>
          <p:nvPr/>
        </p:nvSpPr>
        <p:spPr bwMode="auto">
          <a:xfrm>
            <a:off x="6816725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74976" name="Line 32"/>
          <p:cNvSpPr>
            <a:spLocks noChangeShapeType="1"/>
          </p:cNvSpPr>
          <p:nvPr/>
        </p:nvSpPr>
        <p:spPr bwMode="auto">
          <a:xfrm flipV="1">
            <a:off x="7713663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77" name="Line 33"/>
          <p:cNvSpPr>
            <a:spLocks noChangeShapeType="1"/>
          </p:cNvSpPr>
          <p:nvPr/>
        </p:nvSpPr>
        <p:spPr bwMode="auto">
          <a:xfrm>
            <a:off x="7713663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78" name="Rectangle 34"/>
          <p:cNvSpPr>
            <a:spLocks noChangeArrowheads="1"/>
          </p:cNvSpPr>
          <p:nvPr/>
        </p:nvSpPr>
        <p:spPr bwMode="auto">
          <a:xfrm>
            <a:off x="7639050" y="57404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74979" name="Line 35"/>
          <p:cNvSpPr>
            <a:spLocks noChangeShapeType="1"/>
          </p:cNvSpPr>
          <p:nvPr/>
        </p:nvSpPr>
        <p:spPr bwMode="auto">
          <a:xfrm flipV="1">
            <a:off x="8535988" y="566737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80" name="Line 36"/>
          <p:cNvSpPr>
            <a:spLocks noChangeShapeType="1"/>
          </p:cNvSpPr>
          <p:nvPr/>
        </p:nvSpPr>
        <p:spPr bwMode="auto">
          <a:xfrm>
            <a:off x="8535988" y="1239838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81" name="Rectangle 37"/>
          <p:cNvSpPr>
            <a:spLocks noChangeArrowheads="1"/>
          </p:cNvSpPr>
          <p:nvPr/>
        </p:nvSpPr>
        <p:spPr bwMode="auto">
          <a:xfrm>
            <a:off x="8462963" y="5740400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74982" name="Line 38"/>
          <p:cNvSpPr>
            <a:spLocks noChangeShapeType="1"/>
          </p:cNvSpPr>
          <p:nvPr/>
        </p:nvSpPr>
        <p:spPr bwMode="auto">
          <a:xfrm>
            <a:off x="3608388" y="57165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83" name="Line 39"/>
          <p:cNvSpPr>
            <a:spLocks noChangeShapeType="1"/>
          </p:cNvSpPr>
          <p:nvPr/>
        </p:nvSpPr>
        <p:spPr bwMode="auto">
          <a:xfrm flipH="1">
            <a:off x="8486775" y="57165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84" name="Rectangle 40"/>
          <p:cNvSpPr>
            <a:spLocks noChangeArrowheads="1"/>
          </p:cNvSpPr>
          <p:nvPr/>
        </p:nvSpPr>
        <p:spPr bwMode="auto">
          <a:xfrm>
            <a:off x="3335338" y="5567363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74985" name="Line 41"/>
          <p:cNvSpPr>
            <a:spLocks noChangeShapeType="1"/>
          </p:cNvSpPr>
          <p:nvPr/>
        </p:nvSpPr>
        <p:spPr bwMode="auto">
          <a:xfrm>
            <a:off x="3608388" y="49672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86" name="Line 42"/>
          <p:cNvSpPr>
            <a:spLocks noChangeShapeType="1"/>
          </p:cNvSpPr>
          <p:nvPr/>
        </p:nvSpPr>
        <p:spPr bwMode="auto">
          <a:xfrm flipH="1">
            <a:off x="8486775" y="49672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87" name="Rectangle 43"/>
          <p:cNvSpPr>
            <a:spLocks noChangeArrowheads="1"/>
          </p:cNvSpPr>
          <p:nvPr/>
        </p:nvSpPr>
        <p:spPr bwMode="auto">
          <a:xfrm>
            <a:off x="3335338" y="481965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74988" name="Line 44"/>
          <p:cNvSpPr>
            <a:spLocks noChangeShapeType="1"/>
          </p:cNvSpPr>
          <p:nvPr/>
        </p:nvSpPr>
        <p:spPr bwMode="auto">
          <a:xfrm>
            <a:off x="3608388" y="42179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89" name="Line 45"/>
          <p:cNvSpPr>
            <a:spLocks noChangeShapeType="1"/>
          </p:cNvSpPr>
          <p:nvPr/>
        </p:nvSpPr>
        <p:spPr bwMode="auto">
          <a:xfrm flipH="1">
            <a:off x="8486775" y="42179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90" name="Rectangle 46"/>
          <p:cNvSpPr>
            <a:spLocks noChangeArrowheads="1"/>
          </p:cNvSpPr>
          <p:nvPr/>
        </p:nvSpPr>
        <p:spPr bwMode="auto">
          <a:xfrm>
            <a:off x="3425825" y="407035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74991" name="Line 47"/>
          <p:cNvSpPr>
            <a:spLocks noChangeShapeType="1"/>
          </p:cNvSpPr>
          <p:nvPr/>
        </p:nvSpPr>
        <p:spPr bwMode="auto">
          <a:xfrm>
            <a:off x="3608388" y="3478213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92" name="Line 48"/>
          <p:cNvSpPr>
            <a:spLocks noChangeShapeType="1"/>
          </p:cNvSpPr>
          <p:nvPr/>
        </p:nvSpPr>
        <p:spPr bwMode="auto">
          <a:xfrm flipH="1">
            <a:off x="8486775" y="34782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93" name="Rectangle 49"/>
          <p:cNvSpPr>
            <a:spLocks noChangeArrowheads="1"/>
          </p:cNvSpPr>
          <p:nvPr/>
        </p:nvSpPr>
        <p:spPr bwMode="auto">
          <a:xfrm>
            <a:off x="3425825" y="33305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74994" name="Line 50"/>
          <p:cNvSpPr>
            <a:spLocks noChangeShapeType="1"/>
          </p:cNvSpPr>
          <p:nvPr/>
        </p:nvSpPr>
        <p:spPr bwMode="auto">
          <a:xfrm>
            <a:off x="3608388" y="2728913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95" name="Line 51"/>
          <p:cNvSpPr>
            <a:spLocks noChangeShapeType="1"/>
          </p:cNvSpPr>
          <p:nvPr/>
        </p:nvSpPr>
        <p:spPr bwMode="auto">
          <a:xfrm flipH="1">
            <a:off x="8486775" y="2728913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96" name="Rectangle 52"/>
          <p:cNvSpPr>
            <a:spLocks noChangeArrowheads="1"/>
          </p:cNvSpPr>
          <p:nvPr/>
        </p:nvSpPr>
        <p:spPr bwMode="auto">
          <a:xfrm>
            <a:off x="3425825" y="25812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74997" name="Line 53"/>
          <p:cNvSpPr>
            <a:spLocks noChangeShapeType="1"/>
          </p:cNvSpPr>
          <p:nvPr/>
        </p:nvSpPr>
        <p:spPr bwMode="auto">
          <a:xfrm>
            <a:off x="3608388" y="1981200"/>
            <a:ext cx="396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98" name="Line 54"/>
          <p:cNvSpPr>
            <a:spLocks noChangeShapeType="1"/>
          </p:cNvSpPr>
          <p:nvPr/>
        </p:nvSpPr>
        <p:spPr bwMode="auto">
          <a:xfrm flipH="1">
            <a:off x="8486775" y="1981200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4999" name="Rectangle 55"/>
          <p:cNvSpPr>
            <a:spLocks noChangeArrowheads="1"/>
          </p:cNvSpPr>
          <p:nvPr/>
        </p:nvSpPr>
        <p:spPr bwMode="auto">
          <a:xfrm>
            <a:off x="3425825" y="1831975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75000" name="Line 56"/>
          <p:cNvSpPr>
            <a:spLocks noChangeShapeType="1"/>
          </p:cNvSpPr>
          <p:nvPr/>
        </p:nvSpPr>
        <p:spPr bwMode="auto">
          <a:xfrm>
            <a:off x="3608388" y="123983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001" name="Line 57"/>
          <p:cNvSpPr>
            <a:spLocks noChangeShapeType="1"/>
          </p:cNvSpPr>
          <p:nvPr/>
        </p:nvSpPr>
        <p:spPr bwMode="auto">
          <a:xfrm flipH="1">
            <a:off x="8486775" y="123983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002" name="Rectangle 58"/>
          <p:cNvSpPr>
            <a:spLocks noChangeArrowheads="1"/>
          </p:cNvSpPr>
          <p:nvPr/>
        </p:nvSpPr>
        <p:spPr bwMode="auto">
          <a:xfrm>
            <a:off x="3425825" y="109220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4</a:t>
            </a:r>
            <a:endParaRPr lang="en-US"/>
          </a:p>
        </p:txBody>
      </p:sp>
      <p:sp>
        <p:nvSpPr>
          <p:cNvPr id="8275003" name="Line 59"/>
          <p:cNvSpPr>
            <a:spLocks noChangeShapeType="1"/>
          </p:cNvSpPr>
          <p:nvPr/>
        </p:nvSpPr>
        <p:spPr bwMode="auto">
          <a:xfrm>
            <a:off x="3608388" y="123983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004" name="Freeform 60"/>
          <p:cNvSpPr>
            <a:spLocks/>
          </p:cNvSpPr>
          <p:nvPr/>
        </p:nvSpPr>
        <p:spPr bwMode="auto">
          <a:xfrm>
            <a:off x="3608388" y="1239838"/>
            <a:ext cx="4927600" cy="447675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599" y="544"/>
              </a:cxn>
              <a:cxn ang="0">
                <a:pos x="599" y="0"/>
              </a:cxn>
            </a:cxnLst>
            <a:rect l="0" t="0" r="r" b="b"/>
            <a:pathLst>
              <a:path w="599" h="544">
                <a:moveTo>
                  <a:pt x="0" y="544"/>
                </a:moveTo>
                <a:lnTo>
                  <a:pt x="599" y="544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005" name="Line 61"/>
          <p:cNvSpPr>
            <a:spLocks noChangeShapeType="1"/>
          </p:cNvSpPr>
          <p:nvPr/>
        </p:nvSpPr>
        <p:spPr bwMode="auto">
          <a:xfrm flipV="1">
            <a:off x="3608388" y="1239838"/>
            <a:ext cx="1587" cy="4476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006" name="Freeform 62"/>
          <p:cNvSpPr>
            <a:spLocks/>
          </p:cNvSpPr>
          <p:nvPr/>
        </p:nvSpPr>
        <p:spPr bwMode="auto">
          <a:xfrm>
            <a:off x="3608388" y="1239838"/>
            <a:ext cx="3076575" cy="2773362"/>
          </a:xfrm>
          <a:custGeom>
            <a:avLst/>
            <a:gdLst/>
            <a:ahLst/>
            <a:cxnLst>
              <a:cxn ang="0">
                <a:pos x="0" y="1747"/>
              </a:cxn>
              <a:cxn ang="0">
                <a:pos x="772" y="1690"/>
              </a:cxn>
              <a:cxn ang="0">
                <a:pos x="1202" y="1596"/>
              </a:cxn>
              <a:cxn ang="0">
                <a:pos x="1420" y="1503"/>
              </a:cxn>
              <a:cxn ang="0">
                <a:pos x="1549" y="1410"/>
              </a:cxn>
              <a:cxn ang="0">
                <a:pos x="1638" y="1311"/>
              </a:cxn>
              <a:cxn ang="0">
                <a:pos x="1741" y="1125"/>
              </a:cxn>
              <a:cxn ang="0">
                <a:pos x="1809" y="938"/>
              </a:cxn>
              <a:cxn ang="0">
                <a:pos x="1881" y="560"/>
              </a:cxn>
              <a:cxn ang="0">
                <a:pos x="1938" y="0"/>
              </a:cxn>
            </a:cxnLst>
            <a:rect l="0" t="0" r="r" b="b"/>
            <a:pathLst>
              <a:path w="1938" h="1747">
                <a:moveTo>
                  <a:pt x="0" y="1747"/>
                </a:moveTo>
                <a:cubicBezTo>
                  <a:pt x="129" y="1738"/>
                  <a:pt x="572" y="1715"/>
                  <a:pt x="772" y="1690"/>
                </a:cubicBezTo>
                <a:cubicBezTo>
                  <a:pt x="972" y="1665"/>
                  <a:pt x="1094" y="1627"/>
                  <a:pt x="1202" y="1596"/>
                </a:cubicBezTo>
                <a:cubicBezTo>
                  <a:pt x="1310" y="1565"/>
                  <a:pt x="1420" y="1503"/>
                  <a:pt x="1420" y="1503"/>
                </a:cubicBezTo>
                <a:cubicBezTo>
                  <a:pt x="1420" y="1503"/>
                  <a:pt x="1513" y="1442"/>
                  <a:pt x="1549" y="1410"/>
                </a:cubicBezTo>
                <a:cubicBezTo>
                  <a:pt x="1585" y="1378"/>
                  <a:pt x="1606" y="1358"/>
                  <a:pt x="1638" y="1311"/>
                </a:cubicBezTo>
                <a:cubicBezTo>
                  <a:pt x="1670" y="1264"/>
                  <a:pt x="1713" y="1187"/>
                  <a:pt x="1741" y="1125"/>
                </a:cubicBezTo>
                <a:cubicBezTo>
                  <a:pt x="1769" y="1063"/>
                  <a:pt x="1786" y="1032"/>
                  <a:pt x="1809" y="938"/>
                </a:cubicBezTo>
                <a:cubicBezTo>
                  <a:pt x="1832" y="844"/>
                  <a:pt x="1860" y="716"/>
                  <a:pt x="1881" y="560"/>
                </a:cubicBezTo>
                <a:cubicBezTo>
                  <a:pt x="1902" y="404"/>
                  <a:pt x="1929" y="93"/>
                  <a:pt x="193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007" name="Freeform 63"/>
          <p:cNvSpPr>
            <a:spLocks/>
          </p:cNvSpPr>
          <p:nvPr/>
        </p:nvSpPr>
        <p:spPr bwMode="auto">
          <a:xfrm>
            <a:off x="7294563" y="4605338"/>
            <a:ext cx="1250950" cy="1119187"/>
          </a:xfrm>
          <a:custGeom>
            <a:avLst/>
            <a:gdLst/>
            <a:ahLst/>
            <a:cxnLst>
              <a:cxn ang="0">
                <a:pos x="788" y="0"/>
              </a:cxn>
              <a:cxn ang="0">
                <a:pos x="606" y="41"/>
              </a:cxn>
              <a:cxn ang="0">
                <a:pos x="394" y="135"/>
              </a:cxn>
              <a:cxn ang="0">
                <a:pos x="264" y="228"/>
              </a:cxn>
              <a:cxn ang="0">
                <a:pos x="176" y="321"/>
              </a:cxn>
              <a:cxn ang="0">
                <a:pos x="114" y="415"/>
              </a:cxn>
              <a:cxn ang="0">
                <a:pos x="67" y="508"/>
              </a:cxn>
              <a:cxn ang="0">
                <a:pos x="31" y="601"/>
              </a:cxn>
              <a:cxn ang="0">
                <a:pos x="5" y="700"/>
              </a:cxn>
              <a:cxn ang="0">
                <a:pos x="0" y="705"/>
              </a:cxn>
            </a:cxnLst>
            <a:rect l="0" t="0" r="r" b="b"/>
            <a:pathLst>
              <a:path w="788" h="705">
                <a:moveTo>
                  <a:pt x="788" y="0"/>
                </a:moveTo>
                <a:lnTo>
                  <a:pt x="606" y="41"/>
                </a:lnTo>
                <a:lnTo>
                  <a:pt x="394" y="135"/>
                </a:lnTo>
                <a:lnTo>
                  <a:pt x="264" y="228"/>
                </a:lnTo>
                <a:lnTo>
                  <a:pt x="176" y="321"/>
                </a:lnTo>
                <a:lnTo>
                  <a:pt x="114" y="415"/>
                </a:lnTo>
                <a:lnTo>
                  <a:pt x="67" y="508"/>
                </a:lnTo>
                <a:lnTo>
                  <a:pt x="31" y="601"/>
                </a:lnTo>
                <a:lnTo>
                  <a:pt x="5" y="700"/>
                </a:lnTo>
                <a:lnTo>
                  <a:pt x="0" y="705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008" name="Freeform 64"/>
          <p:cNvSpPr>
            <a:spLocks/>
          </p:cNvSpPr>
          <p:nvPr/>
        </p:nvSpPr>
        <p:spPr bwMode="auto">
          <a:xfrm>
            <a:off x="6073775" y="1878013"/>
            <a:ext cx="560388" cy="1597025"/>
          </a:xfrm>
          <a:custGeom>
            <a:avLst/>
            <a:gdLst/>
            <a:ahLst/>
            <a:cxnLst>
              <a:cxn ang="0">
                <a:pos x="0" y="1006"/>
              </a:cxn>
              <a:cxn ang="0">
                <a:pos x="89" y="907"/>
              </a:cxn>
              <a:cxn ang="0">
                <a:pos x="192" y="721"/>
              </a:cxn>
              <a:cxn ang="0">
                <a:pos x="260" y="534"/>
              </a:cxn>
              <a:cxn ang="0">
                <a:pos x="332" y="156"/>
              </a:cxn>
              <a:cxn ang="0">
                <a:pos x="340" y="61"/>
              </a:cxn>
            </a:cxnLst>
            <a:rect l="0" t="0" r="r" b="b"/>
            <a:pathLst>
              <a:path w="353" h="1006">
                <a:moveTo>
                  <a:pt x="0" y="1006"/>
                </a:moveTo>
                <a:cubicBezTo>
                  <a:pt x="15" y="990"/>
                  <a:pt x="57" y="954"/>
                  <a:pt x="89" y="907"/>
                </a:cubicBezTo>
                <a:cubicBezTo>
                  <a:pt x="121" y="860"/>
                  <a:pt x="164" y="783"/>
                  <a:pt x="192" y="721"/>
                </a:cubicBezTo>
                <a:cubicBezTo>
                  <a:pt x="220" y="659"/>
                  <a:pt x="237" y="628"/>
                  <a:pt x="260" y="534"/>
                </a:cubicBezTo>
                <a:cubicBezTo>
                  <a:pt x="283" y="440"/>
                  <a:pt x="311" y="312"/>
                  <a:pt x="332" y="156"/>
                </a:cubicBezTo>
                <a:cubicBezTo>
                  <a:pt x="353" y="0"/>
                  <a:pt x="331" y="154"/>
                  <a:pt x="340" y="61"/>
                </a:cubicBezTo>
              </a:path>
            </a:pathLst>
          </a:custGeom>
          <a:noFill/>
          <a:ln w="76200" cap="flat" cmpd="sng">
            <a:solidFill>
              <a:srgbClr val="CC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009" name="Line 65"/>
          <p:cNvSpPr>
            <a:spLocks noChangeShapeType="1"/>
          </p:cNvSpPr>
          <p:nvPr/>
        </p:nvSpPr>
        <p:spPr bwMode="auto">
          <a:xfrm>
            <a:off x="6065838" y="3465513"/>
            <a:ext cx="0" cy="15240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75010" name="Object 66"/>
          <p:cNvGraphicFramePr>
            <a:graphicFrameLocks noChangeAspect="1"/>
          </p:cNvGraphicFramePr>
          <p:nvPr/>
        </p:nvGraphicFramePr>
        <p:xfrm>
          <a:off x="5275263" y="369888"/>
          <a:ext cx="272891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022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369888"/>
                        <a:ext cx="2728912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5011" name="Object 67"/>
          <p:cNvGraphicFramePr>
            <a:graphicFrameLocks noChangeAspect="1"/>
          </p:cNvGraphicFramePr>
          <p:nvPr/>
        </p:nvGraphicFramePr>
        <p:xfrm>
          <a:off x="2057400" y="3906838"/>
          <a:ext cx="10080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023" name="Equation" r:id="rId6" imgW="380880" imgH="177480" progId="Equation.DSMT4">
                  <p:embed/>
                </p:oleObj>
              </mc:Choice>
              <mc:Fallback>
                <p:oleObj name="Equation" r:id="rId6" imgW="380880" imgH="17748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906838"/>
                        <a:ext cx="1008063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5012" name="Object 68"/>
          <p:cNvGraphicFramePr>
            <a:graphicFrameLocks noChangeAspect="1"/>
          </p:cNvGraphicFramePr>
          <p:nvPr/>
        </p:nvGraphicFramePr>
        <p:xfrm>
          <a:off x="5808663" y="6237288"/>
          <a:ext cx="10382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024" name="Equation" r:id="rId8" imgW="393480" imgH="177480" progId="Equation.DSMT4">
                  <p:embed/>
                </p:oleObj>
              </mc:Choice>
              <mc:Fallback>
                <p:oleObj name="Equation" r:id="rId8" imgW="393480" imgH="17748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6237288"/>
                        <a:ext cx="1038225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5013" name="Freeform 69"/>
          <p:cNvSpPr>
            <a:spLocks/>
          </p:cNvSpPr>
          <p:nvPr/>
        </p:nvSpPr>
        <p:spPr bwMode="auto">
          <a:xfrm>
            <a:off x="3624263" y="4430713"/>
            <a:ext cx="2871787" cy="128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014" name="Line 70"/>
          <p:cNvSpPr>
            <a:spLocks noChangeShapeType="1"/>
          </p:cNvSpPr>
          <p:nvPr/>
        </p:nvSpPr>
        <p:spPr bwMode="auto">
          <a:xfrm>
            <a:off x="4648200" y="4343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5015" name="Line 71"/>
          <p:cNvSpPr>
            <a:spLocks noChangeShapeType="1"/>
          </p:cNvSpPr>
          <p:nvPr/>
        </p:nvSpPr>
        <p:spPr bwMode="auto">
          <a:xfrm>
            <a:off x="4648200" y="4038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5016" name="Line 72"/>
          <p:cNvSpPr>
            <a:spLocks noChangeShapeType="1"/>
          </p:cNvSpPr>
          <p:nvPr/>
        </p:nvSpPr>
        <p:spPr bwMode="auto">
          <a:xfrm flipH="1">
            <a:off x="6248400" y="4114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5017" name="Line 73"/>
          <p:cNvSpPr>
            <a:spLocks noChangeShapeType="1"/>
          </p:cNvSpPr>
          <p:nvPr/>
        </p:nvSpPr>
        <p:spPr bwMode="auto">
          <a:xfrm flipH="1">
            <a:off x="6172200" y="4419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75018" name="Object 74"/>
          <p:cNvGraphicFramePr>
            <a:graphicFrameLocks noChangeAspect="1"/>
          </p:cNvGraphicFramePr>
          <p:nvPr/>
        </p:nvGraphicFramePr>
        <p:xfrm>
          <a:off x="152400" y="152400"/>
          <a:ext cx="4038600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025" name="Equation" r:id="rId10" imgW="1612800" imgH="1117440" progId="Equation.DSMT4">
                  <p:embed/>
                </p:oleObj>
              </mc:Choice>
              <mc:Fallback>
                <p:oleObj name="Equation" r:id="rId10" imgW="1612800" imgH="111744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4038600" cy="27987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5019" name="Freeform 75"/>
          <p:cNvSpPr>
            <a:spLocks/>
          </p:cNvSpPr>
          <p:nvPr/>
        </p:nvSpPr>
        <p:spPr bwMode="auto">
          <a:xfrm flipH="1">
            <a:off x="5681663" y="4419600"/>
            <a:ext cx="2871787" cy="128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020" name="Freeform 76"/>
          <p:cNvSpPr>
            <a:spLocks/>
          </p:cNvSpPr>
          <p:nvPr/>
        </p:nvSpPr>
        <p:spPr bwMode="auto">
          <a:xfrm flipH="1" flipV="1">
            <a:off x="5686425" y="2733675"/>
            <a:ext cx="2871788" cy="128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75021" name="Object 77"/>
          <p:cNvGraphicFramePr>
            <a:graphicFrameLocks noChangeAspect="1"/>
          </p:cNvGraphicFramePr>
          <p:nvPr/>
        </p:nvGraphicFramePr>
        <p:xfrm>
          <a:off x="0" y="5211763"/>
          <a:ext cx="3962400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026" name="Equation" r:id="rId12" imgW="1346040" imgH="558720" progId="Equation.DSMT4">
                  <p:embed/>
                </p:oleObj>
              </mc:Choice>
              <mc:Fallback>
                <p:oleObj name="Equation" r:id="rId12" imgW="1346040" imgH="55872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11763"/>
                        <a:ext cx="3962400" cy="16462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9234" name="Picture 2" descr="FRACT1"/>
          <p:cNvPicPr>
            <a:picLocks noChangeAspect="1" noChangeArrowheads="1"/>
          </p:cNvPicPr>
          <p:nvPr/>
        </p:nvPicPr>
        <p:blipFill>
          <a:blip r:embed="rId4" cstate="print"/>
          <a:srcRect l="8386" r="8893"/>
          <a:stretch>
            <a:fillRect/>
          </a:stretch>
        </p:blipFill>
        <p:spPr bwMode="auto">
          <a:xfrm>
            <a:off x="76200" y="419100"/>
            <a:ext cx="4572000" cy="2667000"/>
          </a:xfrm>
          <a:prstGeom prst="rect">
            <a:avLst/>
          </a:prstGeom>
          <a:noFill/>
        </p:spPr>
      </p:pic>
      <p:pic>
        <p:nvPicPr>
          <p:cNvPr id="8159235" name="Picture 3" descr="12j"/>
          <p:cNvPicPr>
            <a:picLocks noChangeAspect="1" noChangeArrowheads="1"/>
          </p:cNvPicPr>
          <p:nvPr/>
        </p:nvPicPr>
        <p:blipFill>
          <a:blip r:embed="rId5" cstate="print"/>
          <a:srcRect t="10001" b="6000"/>
          <a:stretch>
            <a:fillRect/>
          </a:stretch>
        </p:blipFill>
        <p:spPr bwMode="auto">
          <a:xfrm>
            <a:off x="5334000" y="152400"/>
            <a:ext cx="3333750" cy="3200400"/>
          </a:xfrm>
          <a:prstGeom prst="rect">
            <a:avLst/>
          </a:prstGeom>
          <a:noFill/>
        </p:spPr>
      </p:pic>
      <p:graphicFrame>
        <p:nvGraphicFramePr>
          <p:cNvPr id="8159236" name="Object 4"/>
          <p:cNvGraphicFramePr>
            <a:graphicFrameLocks noChangeAspect="1"/>
          </p:cNvGraphicFramePr>
          <p:nvPr/>
        </p:nvGraphicFramePr>
        <p:xfrm>
          <a:off x="5867400" y="1371600"/>
          <a:ext cx="23050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9243" name="Equation" r:id="rId6" imgW="1054080" imgH="253800" progId="Equation.DSMT4">
                  <p:embed/>
                </p:oleObj>
              </mc:Choice>
              <mc:Fallback>
                <p:oleObj name="Equation" r:id="rId6" imgW="10540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2305050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59237" name="Line 5"/>
          <p:cNvSpPr>
            <a:spLocks noChangeShapeType="1"/>
          </p:cNvSpPr>
          <p:nvPr/>
        </p:nvSpPr>
        <p:spPr bwMode="auto">
          <a:xfrm>
            <a:off x="1676400" y="114300"/>
            <a:ext cx="0" cy="3733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59238" name="Line 6"/>
          <p:cNvSpPr>
            <a:spLocks noChangeShapeType="1"/>
          </p:cNvSpPr>
          <p:nvPr/>
        </p:nvSpPr>
        <p:spPr bwMode="auto">
          <a:xfrm>
            <a:off x="228600" y="1766888"/>
            <a:ext cx="3352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59239" name="AutoShape 7"/>
          <p:cNvSpPr>
            <a:spLocks noChangeArrowheads="1"/>
          </p:cNvSpPr>
          <p:nvPr/>
        </p:nvSpPr>
        <p:spPr bwMode="auto">
          <a:xfrm>
            <a:off x="3810000" y="1143000"/>
            <a:ext cx="1295400" cy="1219200"/>
          </a:xfrm>
          <a:prstGeom prst="rightArrow">
            <a:avLst>
              <a:gd name="adj1" fmla="val 50000"/>
              <a:gd name="adj2" fmla="val 265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59240" name="Object 8"/>
          <p:cNvGraphicFramePr>
            <a:graphicFrameLocks noChangeAspect="1"/>
          </p:cNvGraphicFramePr>
          <p:nvPr/>
        </p:nvGraphicFramePr>
        <p:xfrm>
          <a:off x="3886200" y="1447800"/>
          <a:ext cx="11715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9244" name="Equation" r:id="rId8" imgW="342720" imgH="177480" progId="Equation.DSMT4">
                  <p:embed/>
                </p:oleObj>
              </mc:Choice>
              <mc:Fallback>
                <p:oleObj name="Equation" r:id="rId8" imgW="34272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47800"/>
                        <a:ext cx="117157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9241" name="Object 9"/>
          <p:cNvGraphicFramePr>
            <a:graphicFrameLocks noChangeAspect="1"/>
          </p:cNvGraphicFramePr>
          <p:nvPr/>
        </p:nvGraphicFramePr>
        <p:xfrm>
          <a:off x="609600" y="3505200"/>
          <a:ext cx="79105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9245" name="Equation" r:id="rId10" imgW="2895480" imgH="253800" progId="Equation.DSMT4">
                  <p:embed/>
                </p:oleObj>
              </mc:Choice>
              <mc:Fallback>
                <p:oleObj name="Equation" r:id="rId10" imgW="289548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00"/>
                        <a:ext cx="7910513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9242" name="Object 10"/>
          <p:cNvGraphicFramePr>
            <a:graphicFrameLocks noChangeAspect="1"/>
          </p:cNvGraphicFramePr>
          <p:nvPr/>
        </p:nvGraphicFramePr>
        <p:xfrm>
          <a:off x="1066800" y="5140325"/>
          <a:ext cx="700881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9246" name="Equation" r:id="rId12" imgW="2565360" imgH="406080" progId="Equation.DSMT4">
                  <p:embed/>
                </p:oleObj>
              </mc:Choice>
              <mc:Fallback>
                <p:oleObj name="Equation" r:id="rId12" imgW="2565360" imgH="406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40325"/>
                        <a:ext cx="7008813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5970" name="Object 2"/>
          <p:cNvGraphicFramePr>
            <a:graphicFrameLocks noChangeAspect="1"/>
          </p:cNvGraphicFramePr>
          <p:nvPr/>
        </p:nvGraphicFramePr>
        <p:xfrm>
          <a:off x="457200" y="228600"/>
          <a:ext cx="70104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014" name="Equation" r:id="rId4" imgW="4152600" imgH="711000" progId="Equation.DSMT4">
                  <p:embed/>
                </p:oleObj>
              </mc:Choice>
              <mc:Fallback>
                <p:oleObj name="Equation" r:id="rId4" imgW="4152600" imgH="71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"/>
                        <a:ext cx="7010400" cy="12033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5971" name="Rectangle 3"/>
          <p:cNvSpPr>
            <a:spLocks noChangeArrowheads="1"/>
          </p:cNvSpPr>
          <p:nvPr/>
        </p:nvSpPr>
        <p:spPr bwMode="auto">
          <a:xfrm>
            <a:off x="3886200" y="2487613"/>
            <a:ext cx="1752600" cy="1524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5972" name="Freeform 4"/>
          <p:cNvSpPr>
            <a:spLocks/>
          </p:cNvSpPr>
          <p:nvPr/>
        </p:nvSpPr>
        <p:spPr bwMode="auto">
          <a:xfrm flipH="1">
            <a:off x="5603875" y="2411413"/>
            <a:ext cx="2901950" cy="1714500"/>
          </a:xfrm>
          <a:custGeom>
            <a:avLst/>
            <a:gdLst/>
            <a:ahLst/>
            <a:cxnLst>
              <a:cxn ang="0">
                <a:pos x="13" y="92"/>
              </a:cxn>
              <a:cxn ang="0">
                <a:pos x="1828" y="62"/>
              </a:cxn>
              <a:cxn ang="0">
                <a:pos x="1809" y="973"/>
              </a:cxn>
              <a:cxn ang="0">
                <a:pos x="1677" y="697"/>
              </a:cxn>
              <a:cxn ang="0">
                <a:pos x="1386" y="446"/>
              </a:cxn>
              <a:cxn ang="0">
                <a:pos x="804" y="260"/>
              </a:cxn>
              <a:cxn ang="0">
                <a:pos x="7" y="208"/>
              </a:cxn>
              <a:cxn ang="0">
                <a:pos x="13" y="92"/>
              </a:cxn>
            </a:cxnLst>
            <a:rect l="0" t="0" r="r" b="b"/>
            <a:pathLst>
              <a:path w="1828" h="1080">
                <a:moveTo>
                  <a:pt x="13" y="92"/>
                </a:moveTo>
                <a:cubicBezTo>
                  <a:pt x="303" y="80"/>
                  <a:pt x="1409" y="74"/>
                  <a:pt x="1828" y="62"/>
                </a:cubicBezTo>
                <a:cubicBezTo>
                  <a:pt x="1828" y="243"/>
                  <a:pt x="1795" y="679"/>
                  <a:pt x="1809" y="973"/>
                </a:cubicBezTo>
                <a:cubicBezTo>
                  <a:pt x="1780" y="1080"/>
                  <a:pt x="1747" y="785"/>
                  <a:pt x="1677" y="697"/>
                </a:cubicBezTo>
                <a:cubicBezTo>
                  <a:pt x="1607" y="609"/>
                  <a:pt x="1531" y="519"/>
                  <a:pt x="1386" y="446"/>
                </a:cubicBezTo>
                <a:cubicBezTo>
                  <a:pt x="1241" y="373"/>
                  <a:pt x="1034" y="300"/>
                  <a:pt x="804" y="260"/>
                </a:cubicBezTo>
                <a:cubicBezTo>
                  <a:pt x="574" y="220"/>
                  <a:pt x="139" y="236"/>
                  <a:pt x="7" y="208"/>
                </a:cubicBezTo>
                <a:cubicBezTo>
                  <a:pt x="0" y="0"/>
                  <a:pt x="13" y="317"/>
                  <a:pt x="13" y="92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5973" name="Freeform 5"/>
          <p:cNvSpPr>
            <a:spLocks/>
          </p:cNvSpPr>
          <p:nvPr/>
        </p:nvSpPr>
        <p:spPr bwMode="auto">
          <a:xfrm>
            <a:off x="1069975" y="2390775"/>
            <a:ext cx="2901950" cy="1714500"/>
          </a:xfrm>
          <a:custGeom>
            <a:avLst/>
            <a:gdLst/>
            <a:ahLst/>
            <a:cxnLst>
              <a:cxn ang="0">
                <a:pos x="13" y="92"/>
              </a:cxn>
              <a:cxn ang="0">
                <a:pos x="1828" y="62"/>
              </a:cxn>
              <a:cxn ang="0">
                <a:pos x="1809" y="973"/>
              </a:cxn>
              <a:cxn ang="0">
                <a:pos x="1677" y="697"/>
              </a:cxn>
              <a:cxn ang="0">
                <a:pos x="1386" y="446"/>
              </a:cxn>
              <a:cxn ang="0">
                <a:pos x="804" y="260"/>
              </a:cxn>
              <a:cxn ang="0">
                <a:pos x="7" y="208"/>
              </a:cxn>
              <a:cxn ang="0">
                <a:pos x="13" y="92"/>
              </a:cxn>
            </a:cxnLst>
            <a:rect l="0" t="0" r="r" b="b"/>
            <a:pathLst>
              <a:path w="1828" h="1080">
                <a:moveTo>
                  <a:pt x="13" y="92"/>
                </a:moveTo>
                <a:cubicBezTo>
                  <a:pt x="303" y="80"/>
                  <a:pt x="1409" y="74"/>
                  <a:pt x="1828" y="62"/>
                </a:cubicBezTo>
                <a:cubicBezTo>
                  <a:pt x="1828" y="243"/>
                  <a:pt x="1795" y="679"/>
                  <a:pt x="1809" y="973"/>
                </a:cubicBezTo>
                <a:cubicBezTo>
                  <a:pt x="1780" y="1080"/>
                  <a:pt x="1747" y="785"/>
                  <a:pt x="1677" y="697"/>
                </a:cubicBezTo>
                <a:cubicBezTo>
                  <a:pt x="1607" y="609"/>
                  <a:pt x="1531" y="519"/>
                  <a:pt x="1386" y="446"/>
                </a:cubicBezTo>
                <a:cubicBezTo>
                  <a:pt x="1241" y="373"/>
                  <a:pt x="1034" y="300"/>
                  <a:pt x="804" y="260"/>
                </a:cubicBezTo>
                <a:cubicBezTo>
                  <a:pt x="574" y="220"/>
                  <a:pt x="139" y="236"/>
                  <a:pt x="7" y="208"/>
                </a:cubicBezTo>
                <a:cubicBezTo>
                  <a:pt x="0" y="0"/>
                  <a:pt x="13" y="317"/>
                  <a:pt x="13" y="92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5974" name="Freeform 6"/>
          <p:cNvSpPr>
            <a:spLocks/>
          </p:cNvSpPr>
          <p:nvPr/>
        </p:nvSpPr>
        <p:spPr bwMode="auto">
          <a:xfrm>
            <a:off x="1931988" y="469423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75" name="Freeform 7"/>
          <p:cNvSpPr>
            <a:spLocks/>
          </p:cNvSpPr>
          <p:nvPr/>
        </p:nvSpPr>
        <p:spPr bwMode="auto">
          <a:xfrm>
            <a:off x="1931988" y="3263900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76" name="Line 8"/>
          <p:cNvSpPr>
            <a:spLocks noChangeShapeType="1"/>
          </p:cNvSpPr>
          <p:nvPr/>
        </p:nvSpPr>
        <p:spPr bwMode="auto">
          <a:xfrm>
            <a:off x="1931988" y="4694238"/>
            <a:ext cx="49276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77" name="Line 9"/>
          <p:cNvSpPr>
            <a:spLocks noChangeShapeType="1"/>
          </p:cNvSpPr>
          <p:nvPr/>
        </p:nvSpPr>
        <p:spPr bwMode="auto">
          <a:xfrm flipV="1">
            <a:off x="1931988" y="1801813"/>
            <a:ext cx="0" cy="22113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78" name="Line 10"/>
          <p:cNvSpPr>
            <a:spLocks noChangeShapeType="1"/>
          </p:cNvSpPr>
          <p:nvPr/>
        </p:nvSpPr>
        <p:spPr bwMode="auto">
          <a:xfrm flipV="1">
            <a:off x="1931988" y="464502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79" name="Rectangle 11"/>
          <p:cNvSpPr>
            <a:spLocks noChangeArrowheads="1"/>
          </p:cNvSpPr>
          <p:nvPr/>
        </p:nvSpPr>
        <p:spPr bwMode="auto">
          <a:xfrm>
            <a:off x="1774825" y="471805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-3</a:t>
            </a:r>
            <a:endParaRPr lang="en-US"/>
          </a:p>
        </p:txBody>
      </p:sp>
      <p:sp>
        <p:nvSpPr>
          <p:cNvPr id="8275980" name="Line 12"/>
          <p:cNvSpPr>
            <a:spLocks noChangeShapeType="1"/>
          </p:cNvSpPr>
          <p:nvPr/>
        </p:nvSpPr>
        <p:spPr bwMode="auto">
          <a:xfrm flipV="1">
            <a:off x="2746375" y="464502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81" name="Rectangle 13"/>
          <p:cNvSpPr>
            <a:spLocks noChangeArrowheads="1"/>
          </p:cNvSpPr>
          <p:nvPr/>
        </p:nvSpPr>
        <p:spPr bwMode="auto">
          <a:xfrm>
            <a:off x="2589213" y="471805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75982" name="Line 14"/>
          <p:cNvSpPr>
            <a:spLocks noChangeShapeType="1"/>
          </p:cNvSpPr>
          <p:nvPr/>
        </p:nvSpPr>
        <p:spPr bwMode="auto">
          <a:xfrm flipV="1">
            <a:off x="3568700" y="464502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83" name="Rectangle 15"/>
          <p:cNvSpPr>
            <a:spLocks noChangeArrowheads="1"/>
          </p:cNvSpPr>
          <p:nvPr/>
        </p:nvSpPr>
        <p:spPr bwMode="auto">
          <a:xfrm>
            <a:off x="3413125" y="4718050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75984" name="Line 16"/>
          <p:cNvSpPr>
            <a:spLocks noChangeShapeType="1"/>
          </p:cNvSpPr>
          <p:nvPr/>
        </p:nvSpPr>
        <p:spPr bwMode="auto">
          <a:xfrm flipV="1">
            <a:off x="4391025" y="4645025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85" name="Rectangle 17"/>
          <p:cNvSpPr>
            <a:spLocks noChangeArrowheads="1"/>
          </p:cNvSpPr>
          <p:nvPr/>
        </p:nvSpPr>
        <p:spPr bwMode="auto">
          <a:xfrm>
            <a:off x="4318000" y="471805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75986" name="Line 18"/>
          <p:cNvSpPr>
            <a:spLocks noChangeShapeType="1"/>
          </p:cNvSpPr>
          <p:nvPr/>
        </p:nvSpPr>
        <p:spPr bwMode="auto">
          <a:xfrm flipV="1">
            <a:off x="5214938" y="464502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87" name="Rectangle 19"/>
          <p:cNvSpPr>
            <a:spLocks noChangeArrowheads="1"/>
          </p:cNvSpPr>
          <p:nvPr/>
        </p:nvSpPr>
        <p:spPr bwMode="auto">
          <a:xfrm>
            <a:off x="5140325" y="471805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75988" name="Line 20"/>
          <p:cNvSpPr>
            <a:spLocks noChangeShapeType="1"/>
          </p:cNvSpPr>
          <p:nvPr/>
        </p:nvSpPr>
        <p:spPr bwMode="auto">
          <a:xfrm flipV="1">
            <a:off x="6037263" y="464502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89" name="Rectangle 21"/>
          <p:cNvSpPr>
            <a:spLocks noChangeArrowheads="1"/>
          </p:cNvSpPr>
          <p:nvPr/>
        </p:nvSpPr>
        <p:spPr bwMode="auto">
          <a:xfrm>
            <a:off x="5962650" y="471805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75990" name="Line 22"/>
          <p:cNvSpPr>
            <a:spLocks noChangeShapeType="1"/>
          </p:cNvSpPr>
          <p:nvPr/>
        </p:nvSpPr>
        <p:spPr bwMode="auto">
          <a:xfrm flipV="1">
            <a:off x="6859588" y="4645025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91" name="Rectangle 23"/>
          <p:cNvSpPr>
            <a:spLocks noChangeArrowheads="1"/>
          </p:cNvSpPr>
          <p:nvPr/>
        </p:nvSpPr>
        <p:spPr bwMode="auto">
          <a:xfrm>
            <a:off x="6786563" y="4718050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75992" name="Line 24"/>
          <p:cNvSpPr>
            <a:spLocks noChangeShapeType="1"/>
          </p:cNvSpPr>
          <p:nvPr/>
        </p:nvSpPr>
        <p:spPr bwMode="auto">
          <a:xfrm>
            <a:off x="1931988" y="469423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93" name="Line 25"/>
          <p:cNvSpPr>
            <a:spLocks noChangeShapeType="1"/>
          </p:cNvSpPr>
          <p:nvPr/>
        </p:nvSpPr>
        <p:spPr bwMode="auto">
          <a:xfrm flipH="1">
            <a:off x="6810375" y="469423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94" name="Rectangle 26"/>
          <p:cNvSpPr>
            <a:spLocks noChangeArrowheads="1"/>
          </p:cNvSpPr>
          <p:nvPr/>
        </p:nvSpPr>
        <p:spPr bwMode="auto">
          <a:xfrm>
            <a:off x="1658938" y="3863975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75995" name="Line 27"/>
          <p:cNvSpPr>
            <a:spLocks noChangeShapeType="1"/>
          </p:cNvSpPr>
          <p:nvPr/>
        </p:nvSpPr>
        <p:spPr bwMode="auto">
          <a:xfrm>
            <a:off x="1931988" y="3263900"/>
            <a:ext cx="396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96" name="Line 28"/>
          <p:cNvSpPr>
            <a:spLocks noChangeShapeType="1"/>
          </p:cNvSpPr>
          <p:nvPr/>
        </p:nvSpPr>
        <p:spPr bwMode="auto">
          <a:xfrm flipH="1">
            <a:off x="6810375" y="3263900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97" name="Rectangle 29"/>
          <p:cNvSpPr>
            <a:spLocks noChangeArrowheads="1"/>
          </p:cNvSpPr>
          <p:nvPr/>
        </p:nvSpPr>
        <p:spPr bwMode="auto">
          <a:xfrm>
            <a:off x="1658938" y="3116263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75998" name="Line 30"/>
          <p:cNvSpPr>
            <a:spLocks noChangeShapeType="1"/>
          </p:cNvSpPr>
          <p:nvPr/>
        </p:nvSpPr>
        <p:spPr bwMode="auto">
          <a:xfrm>
            <a:off x="1931988" y="2514600"/>
            <a:ext cx="396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5999" name="Line 31"/>
          <p:cNvSpPr>
            <a:spLocks noChangeShapeType="1"/>
          </p:cNvSpPr>
          <p:nvPr/>
        </p:nvSpPr>
        <p:spPr bwMode="auto">
          <a:xfrm flipH="1">
            <a:off x="6810375" y="2514600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6000" name="Rectangle 32"/>
          <p:cNvSpPr>
            <a:spLocks noChangeArrowheads="1"/>
          </p:cNvSpPr>
          <p:nvPr/>
        </p:nvSpPr>
        <p:spPr bwMode="auto">
          <a:xfrm>
            <a:off x="1749425" y="2366963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76001" name="Freeform 33"/>
          <p:cNvSpPr>
            <a:spLocks/>
          </p:cNvSpPr>
          <p:nvPr/>
        </p:nvSpPr>
        <p:spPr bwMode="auto">
          <a:xfrm>
            <a:off x="5618163" y="2901950"/>
            <a:ext cx="1250950" cy="1119188"/>
          </a:xfrm>
          <a:custGeom>
            <a:avLst/>
            <a:gdLst/>
            <a:ahLst/>
            <a:cxnLst>
              <a:cxn ang="0">
                <a:pos x="788" y="0"/>
              </a:cxn>
              <a:cxn ang="0">
                <a:pos x="606" y="41"/>
              </a:cxn>
              <a:cxn ang="0">
                <a:pos x="394" y="135"/>
              </a:cxn>
              <a:cxn ang="0">
                <a:pos x="264" y="228"/>
              </a:cxn>
              <a:cxn ang="0">
                <a:pos x="176" y="321"/>
              </a:cxn>
              <a:cxn ang="0">
                <a:pos x="114" y="415"/>
              </a:cxn>
              <a:cxn ang="0">
                <a:pos x="67" y="508"/>
              </a:cxn>
              <a:cxn ang="0">
                <a:pos x="31" y="601"/>
              </a:cxn>
              <a:cxn ang="0">
                <a:pos x="5" y="700"/>
              </a:cxn>
              <a:cxn ang="0">
                <a:pos x="0" y="705"/>
              </a:cxn>
            </a:cxnLst>
            <a:rect l="0" t="0" r="r" b="b"/>
            <a:pathLst>
              <a:path w="788" h="705">
                <a:moveTo>
                  <a:pt x="788" y="0"/>
                </a:moveTo>
                <a:lnTo>
                  <a:pt x="606" y="41"/>
                </a:lnTo>
                <a:lnTo>
                  <a:pt x="394" y="135"/>
                </a:lnTo>
                <a:lnTo>
                  <a:pt x="264" y="228"/>
                </a:lnTo>
                <a:lnTo>
                  <a:pt x="176" y="321"/>
                </a:lnTo>
                <a:lnTo>
                  <a:pt x="114" y="415"/>
                </a:lnTo>
                <a:lnTo>
                  <a:pt x="67" y="508"/>
                </a:lnTo>
                <a:lnTo>
                  <a:pt x="31" y="601"/>
                </a:lnTo>
                <a:lnTo>
                  <a:pt x="5" y="700"/>
                </a:lnTo>
                <a:lnTo>
                  <a:pt x="0" y="705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6002" name="Line 34"/>
          <p:cNvSpPr>
            <a:spLocks noChangeShapeType="1"/>
          </p:cNvSpPr>
          <p:nvPr/>
        </p:nvSpPr>
        <p:spPr bwMode="auto">
          <a:xfrm>
            <a:off x="4389438" y="1762125"/>
            <a:ext cx="0" cy="15240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76003" name="Object 35"/>
          <p:cNvGraphicFramePr>
            <a:graphicFrameLocks noChangeAspect="1"/>
          </p:cNvGraphicFramePr>
          <p:nvPr/>
        </p:nvGraphicFramePr>
        <p:xfrm>
          <a:off x="6019800" y="1484313"/>
          <a:ext cx="27289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015" name="Equation" r:id="rId6" imgW="1066680" imgH="253800" progId="Equation.DSMT4">
                  <p:embed/>
                </p:oleObj>
              </mc:Choice>
              <mc:Fallback>
                <p:oleObj name="Equation" r:id="rId6" imgW="1066680" imgH="2538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484313"/>
                        <a:ext cx="272891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6004" name="Freeform 36"/>
          <p:cNvSpPr>
            <a:spLocks/>
          </p:cNvSpPr>
          <p:nvPr/>
        </p:nvSpPr>
        <p:spPr bwMode="auto">
          <a:xfrm>
            <a:off x="1066800" y="2727325"/>
            <a:ext cx="2871788" cy="128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6005" name="Line 37"/>
          <p:cNvSpPr>
            <a:spLocks noChangeShapeType="1"/>
          </p:cNvSpPr>
          <p:nvPr/>
        </p:nvSpPr>
        <p:spPr bwMode="auto">
          <a:xfrm>
            <a:off x="2971800" y="264001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6006" name="Line 38"/>
          <p:cNvSpPr>
            <a:spLocks noChangeShapeType="1"/>
          </p:cNvSpPr>
          <p:nvPr/>
        </p:nvSpPr>
        <p:spPr bwMode="auto">
          <a:xfrm>
            <a:off x="2971800" y="233521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6007" name="Line 39"/>
          <p:cNvSpPr>
            <a:spLocks noChangeShapeType="1"/>
          </p:cNvSpPr>
          <p:nvPr/>
        </p:nvSpPr>
        <p:spPr bwMode="auto">
          <a:xfrm flipH="1">
            <a:off x="4572000" y="2411413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6008" name="Line 40"/>
          <p:cNvSpPr>
            <a:spLocks noChangeShapeType="1"/>
          </p:cNvSpPr>
          <p:nvPr/>
        </p:nvSpPr>
        <p:spPr bwMode="auto">
          <a:xfrm flipH="1">
            <a:off x="4495800" y="271621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6009" name="Freeform 41"/>
          <p:cNvSpPr>
            <a:spLocks/>
          </p:cNvSpPr>
          <p:nvPr/>
        </p:nvSpPr>
        <p:spPr bwMode="auto">
          <a:xfrm flipH="1">
            <a:off x="5638800" y="2727325"/>
            <a:ext cx="2871788" cy="128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6010" name="Line 42"/>
          <p:cNvSpPr>
            <a:spLocks noChangeShapeType="1"/>
          </p:cNvSpPr>
          <p:nvPr/>
        </p:nvSpPr>
        <p:spPr bwMode="auto">
          <a:xfrm flipV="1">
            <a:off x="4829175" y="2106613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6011" name="Line 43"/>
          <p:cNvSpPr>
            <a:spLocks noChangeShapeType="1"/>
          </p:cNvSpPr>
          <p:nvPr/>
        </p:nvSpPr>
        <p:spPr bwMode="auto">
          <a:xfrm>
            <a:off x="1905000" y="2516188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6012" name="Freeform 44"/>
          <p:cNvSpPr>
            <a:spLocks/>
          </p:cNvSpPr>
          <p:nvPr/>
        </p:nvSpPr>
        <p:spPr bwMode="auto">
          <a:xfrm>
            <a:off x="1905000" y="4017963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76013" name="Object 45"/>
          <p:cNvGraphicFramePr>
            <a:graphicFrameLocks noChangeAspect="1"/>
          </p:cNvGraphicFramePr>
          <p:nvPr/>
        </p:nvGraphicFramePr>
        <p:xfrm>
          <a:off x="457200" y="5486400"/>
          <a:ext cx="4191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016" name="Equation" r:id="rId8" imgW="1866600" imgH="177480" progId="Equation.DSMT4">
                  <p:embed/>
                </p:oleObj>
              </mc:Choice>
              <mc:Fallback>
                <p:oleObj name="Equation" r:id="rId8" imgW="1866600" imgH="17748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86400"/>
                        <a:ext cx="41910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6014" name="Text Box 46"/>
          <p:cNvSpPr txBox="1">
            <a:spLocks noChangeArrowheads="1"/>
          </p:cNvSpPr>
          <p:nvPr/>
        </p:nvSpPr>
        <p:spPr bwMode="auto">
          <a:xfrm>
            <a:off x="4022725" y="1295400"/>
            <a:ext cx="1011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3333FF"/>
                </a:solidFill>
              </a:rPr>
              <a:t>stable</a:t>
            </a:r>
          </a:p>
        </p:txBody>
      </p:sp>
      <p:sp>
        <p:nvSpPr>
          <p:cNvPr id="8276015" name="AutoShape 47"/>
          <p:cNvSpPr>
            <a:spLocks noChangeArrowheads="1"/>
          </p:cNvSpPr>
          <p:nvPr/>
        </p:nvSpPr>
        <p:spPr bwMode="auto">
          <a:xfrm rot="10434304">
            <a:off x="3581400" y="1295400"/>
            <a:ext cx="381000" cy="1066800"/>
          </a:xfrm>
          <a:prstGeom prst="upArrow">
            <a:avLst>
              <a:gd name="adj1" fmla="val 50000"/>
              <a:gd name="adj2" fmla="val 7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276016" name="Freeform 48" descr="Solid diamond"/>
          <p:cNvSpPr>
            <a:spLocks/>
          </p:cNvSpPr>
          <p:nvPr/>
        </p:nvSpPr>
        <p:spPr bwMode="auto">
          <a:xfrm>
            <a:off x="3935413" y="3230563"/>
            <a:ext cx="1698625" cy="777875"/>
          </a:xfrm>
          <a:custGeom>
            <a:avLst/>
            <a:gdLst/>
            <a:ahLst/>
            <a:cxnLst>
              <a:cxn ang="0">
                <a:pos x="257" y="29"/>
              </a:cxn>
              <a:cxn ang="0">
                <a:pos x="209" y="77"/>
              </a:cxn>
              <a:cxn ang="0">
                <a:pos x="0" y="490"/>
              </a:cxn>
              <a:cxn ang="0">
                <a:pos x="1070" y="473"/>
              </a:cxn>
              <a:cxn ang="0">
                <a:pos x="305" y="29"/>
              </a:cxn>
            </a:cxnLst>
            <a:rect l="0" t="0" r="r" b="b"/>
            <a:pathLst>
              <a:path w="1070" h="490">
                <a:moveTo>
                  <a:pt x="257" y="29"/>
                </a:moveTo>
                <a:cubicBezTo>
                  <a:pt x="241" y="37"/>
                  <a:pt x="252" y="0"/>
                  <a:pt x="209" y="77"/>
                </a:cubicBezTo>
                <a:cubicBezTo>
                  <a:pt x="166" y="154"/>
                  <a:pt x="17" y="281"/>
                  <a:pt x="0" y="490"/>
                </a:cubicBezTo>
                <a:cubicBezTo>
                  <a:pt x="314" y="478"/>
                  <a:pt x="645" y="490"/>
                  <a:pt x="1070" y="473"/>
                </a:cubicBezTo>
                <a:cubicBezTo>
                  <a:pt x="849" y="153"/>
                  <a:pt x="465" y="121"/>
                  <a:pt x="305" y="29"/>
                </a:cubicBezTo>
              </a:path>
            </a:pathLst>
          </a:custGeom>
          <a:pattFill prst="solidDmnd">
            <a:fgClr>
              <a:srgbClr val="FFCCFF"/>
            </a:fgClr>
            <a:bgClr>
              <a:srgbClr val="FFFF66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6017" name="Text Box 49"/>
          <p:cNvSpPr txBox="1">
            <a:spLocks noChangeArrowheads="1"/>
          </p:cNvSpPr>
          <p:nvPr/>
        </p:nvSpPr>
        <p:spPr bwMode="auto">
          <a:xfrm>
            <a:off x="6934200" y="342900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Bifurcations to chaos</a:t>
            </a:r>
          </a:p>
        </p:txBody>
      </p:sp>
      <p:sp>
        <p:nvSpPr>
          <p:cNvPr id="8276018" name="Line 50"/>
          <p:cNvSpPr>
            <a:spLocks noChangeShapeType="1"/>
          </p:cNvSpPr>
          <p:nvPr/>
        </p:nvSpPr>
        <p:spPr bwMode="auto">
          <a:xfrm flipH="1">
            <a:off x="4953000" y="3733800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76994" name="Object 2"/>
          <p:cNvGraphicFramePr>
            <a:graphicFrameLocks noChangeAspect="1"/>
          </p:cNvGraphicFramePr>
          <p:nvPr/>
        </p:nvGraphicFramePr>
        <p:xfrm>
          <a:off x="381000" y="150813"/>
          <a:ext cx="289560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002" name="Equation" r:id="rId4" imgW="1320480" imgH="533160" progId="Equation.DSMT4">
                  <p:embed/>
                </p:oleObj>
              </mc:Choice>
              <mc:Fallback>
                <p:oleObj name="Equation" r:id="rId4" imgW="1320480" imgH="533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0813"/>
                        <a:ext cx="2895600" cy="11731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6995" name="Object 3"/>
          <p:cNvGraphicFramePr>
            <a:graphicFrameLocks noChangeAspect="1"/>
          </p:cNvGraphicFramePr>
          <p:nvPr/>
        </p:nvGraphicFramePr>
        <p:xfrm>
          <a:off x="5943600" y="457200"/>
          <a:ext cx="27289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003" name="Equation" r:id="rId6" imgW="1066680" imgH="253800" progId="Equation.DSMT4">
                  <p:embed/>
                </p:oleObj>
              </mc:Choice>
              <mc:Fallback>
                <p:oleObj name="Equation" r:id="rId6" imgW="10666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57200"/>
                        <a:ext cx="2728913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6996" name="Text Box 4"/>
          <p:cNvSpPr txBox="1">
            <a:spLocks noChangeArrowheads="1"/>
          </p:cNvSpPr>
          <p:nvPr/>
        </p:nvSpPr>
        <p:spPr bwMode="auto">
          <a:xfrm>
            <a:off x="3532188" y="447675"/>
            <a:ext cx="2106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Invariant set?</a:t>
            </a:r>
          </a:p>
        </p:txBody>
      </p:sp>
      <p:graphicFrame>
        <p:nvGraphicFramePr>
          <p:cNvPr id="8276997" name="Object 5"/>
          <p:cNvGraphicFramePr>
            <a:graphicFrameLocks noChangeAspect="1"/>
          </p:cNvGraphicFramePr>
          <p:nvPr/>
        </p:nvGraphicFramePr>
        <p:xfrm>
          <a:off x="381000" y="2057400"/>
          <a:ext cx="37338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004" name="Equation" r:id="rId8" imgW="1765080" imgH="291960" progId="Equation.DSMT4">
                  <p:embed/>
                </p:oleObj>
              </mc:Choice>
              <mc:Fallback>
                <p:oleObj name="Equation" r:id="rId8" imgW="17650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57400"/>
                        <a:ext cx="3733800" cy="6207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6998" name="AutoShape 6"/>
          <p:cNvSpPr>
            <a:spLocks noChangeArrowheads="1"/>
          </p:cNvSpPr>
          <p:nvPr/>
        </p:nvSpPr>
        <p:spPr bwMode="auto">
          <a:xfrm>
            <a:off x="1295400" y="13716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8276999" name="Text Box 7"/>
          <p:cNvSpPr txBox="1">
            <a:spLocks noChangeArrowheads="1"/>
          </p:cNvSpPr>
          <p:nvPr/>
        </p:nvSpPr>
        <p:spPr bwMode="auto">
          <a:xfrm>
            <a:off x="2133600" y="1447800"/>
            <a:ext cx="168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Invariance</a:t>
            </a:r>
          </a:p>
        </p:txBody>
      </p:sp>
      <p:graphicFrame>
        <p:nvGraphicFramePr>
          <p:cNvPr id="8277000" name="Object 8"/>
          <p:cNvGraphicFramePr>
            <a:graphicFrameLocks noChangeAspect="1"/>
          </p:cNvGraphicFramePr>
          <p:nvPr/>
        </p:nvGraphicFramePr>
        <p:xfrm>
          <a:off x="914400" y="2971800"/>
          <a:ext cx="69342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005" name="Equation" r:id="rId10" imgW="3340080" imgH="558720" progId="Equation.DSMT4">
                  <p:embed/>
                </p:oleObj>
              </mc:Choice>
              <mc:Fallback>
                <p:oleObj name="Equation" r:id="rId10" imgW="3340080" imgH="5587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71800"/>
                        <a:ext cx="6934200" cy="1165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7001" name="Object 9"/>
          <p:cNvGraphicFramePr>
            <a:graphicFrameLocks noChangeAspect="1"/>
          </p:cNvGraphicFramePr>
          <p:nvPr/>
        </p:nvGraphicFramePr>
        <p:xfrm>
          <a:off x="457200" y="4876800"/>
          <a:ext cx="8172450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006" name="Equation" r:id="rId12" imgW="3936960" imgH="558720" progId="Equation.DSMT4">
                  <p:embed/>
                </p:oleObj>
              </mc:Choice>
              <mc:Fallback>
                <p:oleObj name="Equation" r:id="rId12" imgW="3936960" imgH="5587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76800"/>
                        <a:ext cx="8172450" cy="11668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8018" name="Rectangle 2"/>
          <p:cNvSpPr>
            <a:spLocks noChangeArrowheads="1"/>
          </p:cNvSpPr>
          <p:nvPr/>
        </p:nvSpPr>
        <p:spPr bwMode="auto">
          <a:xfrm>
            <a:off x="3657600" y="1003300"/>
            <a:ext cx="1752600" cy="1524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78019" name="Freeform 3"/>
          <p:cNvSpPr>
            <a:spLocks/>
          </p:cNvSpPr>
          <p:nvPr/>
        </p:nvSpPr>
        <p:spPr bwMode="auto">
          <a:xfrm flipH="1">
            <a:off x="5375275" y="927100"/>
            <a:ext cx="2901950" cy="1714500"/>
          </a:xfrm>
          <a:custGeom>
            <a:avLst/>
            <a:gdLst/>
            <a:ahLst/>
            <a:cxnLst>
              <a:cxn ang="0">
                <a:pos x="13" y="92"/>
              </a:cxn>
              <a:cxn ang="0">
                <a:pos x="1828" y="62"/>
              </a:cxn>
              <a:cxn ang="0">
                <a:pos x="1809" y="973"/>
              </a:cxn>
              <a:cxn ang="0">
                <a:pos x="1677" y="697"/>
              </a:cxn>
              <a:cxn ang="0">
                <a:pos x="1386" y="446"/>
              </a:cxn>
              <a:cxn ang="0">
                <a:pos x="804" y="260"/>
              </a:cxn>
              <a:cxn ang="0">
                <a:pos x="7" y="208"/>
              </a:cxn>
              <a:cxn ang="0">
                <a:pos x="13" y="92"/>
              </a:cxn>
            </a:cxnLst>
            <a:rect l="0" t="0" r="r" b="b"/>
            <a:pathLst>
              <a:path w="1828" h="1080">
                <a:moveTo>
                  <a:pt x="13" y="92"/>
                </a:moveTo>
                <a:cubicBezTo>
                  <a:pt x="303" y="80"/>
                  <a:pt x="1409" y="74"/>
                  <a:pt x="1828" y="62"/>
                </a:cubicBezTo>
                <a:cubicBezTo>
                  <a:pt x="1828" y="243"/>
                  <a:pt x="1795" y="679"/>
                  <a:pt x="1809" y="973"/>
                </a:cubicBezTo>
                <a:cubicBezTo>
                  <a:pt x="1780" y="1080"/>
                  <a:pt x="1747" y="785"/>
                  <a:pt x="1677" y="697"/>
                </a:cubicBezTo>
                <a:cubicBezTo>
                  <a:pt x="1607" y="609"/>
                  <a:pt x="1531" y="519"/>
                  <a:pt x="1386" y="446"/>
                </a:cubicBezTo>
                <a:cubicBezTo>
                  <a:pt x="1241" y="373"/>
                  <a:pt x="1034" y="300"/>
                  <a:pt x="804" y="260"/>
                </a:cubicBezTo>
                <a:cubicBezTo>
                  <a:pt x="574" y="220"/>
                  <a:pt x="139" y="236"/>
                  <a:pt x="7" y="208"/>
                </a:cubicBezTo>
                <a:cubicBezTo>
                  <a:pt x="0" y="0"/>
                  <a:pt x="13" y="317"/>
                  <a:pt x="13" y="92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8020" name="Freeform 4"/>
          <p:cNvSpPr>
            <a:spLocks/>
          </p:cNvSpPr>
          <p:nvPr/>
        </p:nvSpPr>
        <p:spPr bwMode="auto">
          <a:xfrm>
            <a:off x="841375" y="906463"/>
            <a:ext cx="2901950" cy="1714500"/>
          </a:xfrm>
          <a:custGeom>
            <a:avLst/>
            <a:gdLst/>
            <a:ahLst/>
            <a:cxnLst>
              <a:cxn ang="0">
                <a:pos x="13" y="92"/>
              </a:cxn>
              <a:cxn ang="0">
                <a:pos x="1828" y="62"/>
              </a:cxn>
              <a:cxn ang="0">
                <a:pos x="1809" y="973"/>
              </a:cxn>
              <a:cxn ang="0">
                <a:pos x="1677" y="697"/>
              </a:cxn>
              <a:cxn ang="0">
                <a:pos x="1386" y="446"/>
              </a:cxn>
              <a:cxn ang="0">
                <a:pos x="804" y="260"/>
              </a:cxn>
              <a:cxn ang="0">
                <a:pos x="7" y="208"/>
              </a:cxn>
              <a:cxn ang="0">
                <a:pos x="13" y="92"/>
              </a:cxn>
            </a:cxnLst>
            <a:rect l="0" t="0" r="r" b="b"/>
            <a:pathLst>
              <a:path w="1828" h="1080">
                <a:moveTo>
                  <a:pt x="13" y="92"/>
                </a:moveTo>
                <a:cubicBezTo>
                  <a:pt x="303" y="80"/>
                  <a:pt x="1409" y="74"/>
                  <a:pt x="1828" y="62"/>
                </a:cubicBezTo>
                <a:cubicBezTo>
                  <a:pt x="1828" y="243"/>
                  <a:pt x="1795" y="679"/>
                  <a:pt x="1809" y="973"/>
                </a:cubicBezTo>
                <a:cubicBezTo>
                  <a:pt x="1780" y="1080"/>
                  <a:pt x="1747" y="785"/>
                  <a:pt x="1677" y="697"/>
                </a:cubicBezTo>
                <a:cubicBezTo>
                  <a:pt x="1607" y="609"/>
                  <a:pt x="1531" y="519"/>
                  <a:pt x="1386" y="446"/>
                </a:cubicBezTo>
                <a:cubicBezTo>
                  <a:pt x="1241" y="373"/>
                  <a:pt x="1034" y="300"/>
                  <a:pt x="804" y="260"/>
                </a:cubicBezTo>
                <a:cubicBezTo>
                  <a:pt x="574" y="220"/>
                  <a:pt x="139" y="236"/>
                  <a:pt x="7" y="208"/>
                </a:cubicBezTo>
                <a:cubicBezTo>
                  <a:pt x="0" y="0"/>
                  <a:pt x="13" y="317"/>
                  <a:pt x="13" y="92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8021" name="Freeform 5"/>
          <p:cNvSpPr>
            <a:spLocks/>
          </p:cNvSpPr>
          <p:nvPr/>
        </p:nvSpPr>
        <p:spPr bwMode="auto">
          <a:xfrm>
            <a:off x="1703388" y="3209925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22" name="Freeform 6"/>
          <p:cNvSpPr>
            <a:spLocks/>
          </p:cNvSpPr>
          <p:nvPr/>
        </p:nvSpPr>
        <p:spPr bwMode="auto">
          <a:xfrm>
            <a:off x="1703388" y="177958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23" name="Line 7"/>
          <p:cNvSpPr>
            <a:spLocks noChangeShapeType="1"/>
          </p:cNvSpPr>
          <p:nvPr/>
        </p:nvSpPr>
        <p:spPr bwMode="auto">
          <a:xfrm>
            <a:off x="1703388" y="3209925"/>
            <a:ext cx="4927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24" name="Line 8"/>
          <p:cNvSpPr>
            <a:spLocks noChangeShapeType="1"/>
          </p:cNvSpPr>
          <p:nvPr/>
        </p:nvSpPr>
        <p:spPr bwMode="auto">
          <a:xfrm flipV="1">
            <a:off x="1703388" y="317500"/>
            <a:ext cx="0" cy="2211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25" name="Line 9"/>
          <p:cNvSpPr>
            <a:spLocks noChangeShapeType="1"/>
          </p:cNvSpPr>
          <p:nvPr/>
        </p:nvSpPr>
        <p:spPr bwMode="auto">
          <a:xfrm flipV="1">
            <a:off x="1703388" y="3160713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26" name="Rectangle 10"/>
          <p:cNvSpPr>
            <a:spLocks noChangeArrowheads="1"/>
          </p:cNvSpPr>
          <p:nvPr/>
        </p:nvSpPr>
        <p:spPr bwMode="auto">
          <a:xfrm>
            <a:off x="1546225" y="3233738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-3</a:t>
            </a:r>
            <a:endParaRPr lang="en-US"/>
          </a:p>
        </p:txBody>
      </p:sp>
      <p:sp>
        <p:nvSpPr>
          <p:cNvPr id="8278027" name="Line 11"/>
          <p:cNvSpPr>
            <a:spLocks noChangeShapeType="1"/>
          </p:cNvSpPr>
          <p:nvPr/>
        </p:nvSpPr>
        <p:spPr bwMode="auto">
          <a:xfrm flipV="1">
            <a:off x="2517775" y="3160713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28" name="Rectangle 12"/>
          <p:cNvSpPr>
            <a:spLocks noChangeArrowheads="1"/>
          </p:cNvSpPr>
          <p:nvPr/>
        </p:nvSpPr>
        <p:spPr bwMode="auto">
          <a:xfrm>
            <a:off x="2360613" y="3233738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78029" name="Line 13"/>
          <p:cNvSpPr>
            <a:spLocks noChangeShapeType="1"/>
          </p:cNvSpPr>
          <p:nvPr/>
        </p:nvSpPr>
        <p:spPr bwMode="auto">
          <a:xfrm flipV="1">
            <a:off x="3340100" y="3160713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30" name="Rectangle 14"/>
          <p:cNvSpPr>
            <a:spLocks noChangeArrowheads="1"/>
          </p:cNvSpPr>
          <p:nvPr/>
        </p:nvSpPr>
        <p:spPr bwMode="auto">
          <a:xfrm>
            <a:off x="3184525" y="3233738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78031" name="Line 15"/>
          <p:cNvSpPr>
            <a:spLocks noChangeShapeType="1"/>
          </p:cNvSpPr>
          <p:nvPr/>
        </p:nvSpPr>
        <p:spPr bwMode="auto">
          <a:xfrm flipV="1">
            <a:off x="4162425" y="3160713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32" name="Rectangle 16"/>
          <p:cNvSpPr>
            <a:spLocks noChangeArrowheads="1"/>
          </p:cNvSpPr>
          <p:nvPr/>
        </p:nvSpPr>
        <p:spPr bwMode="auto">
          <a:xfrm>
            <a:off x="4089400" y="3233738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78033" name="Line 17"/>
          <p:cNvSpPr>
            <a:spLocks noChangeShapeType="1"/>
          </p:cNvSpPr>
          <p:nvPr/>
        </p:nvSpPr>
        <p:spPr bwMode="auto">
          <a:xfrm flipV="1">
            <a:off x="4986338" y="3160713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34" name="Rectangle 18"/>
          <p:cNvSpPr>
            <a:spLocks noChangeArrowheads="1"/>
          </p:cNvSpPr>
          <p:nvPr/>
        </p:nvSpPr>
        <p:spPr bwMode="auto">
          <a:xfrm>
            <a:off x="4911725" y="3233738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78035" name="Line 19"/>
          <p:cNvSpPr>
            <a:spLocks noChangeShapeType="1"/>
          </p:cNvSpPr>
          <p:nvPr/>
        </p:nvSpPr>
        <p:spPr bwMode="auto">
          <a:xfrm flipV="1">
            <a:off x="5808663" y="3160713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36" name="Rectangle 20"/>
          <p:cNvSpPr>
            <a:spLocks noChangeArrowheads="1"/>
          </p:cNvSpPr>
          <p:nvPr/>
        </p:nvSpPr>
        <p:spPr bwMode="auto">
          <a:xfrm>
            <a:off x="5734050" y="3233738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78037" name="Line 21"/>
          <p:cNvSpPr>
            <a:spLocks noChangeShapeType="1"/>
          </p:cNvSpPr>
          <p:nvPr/>
        </p:nvSpPr>
        <p:spPr bwMode="auto">
          <a:xfrm flipV="1">
            <a:off x="6630988" y="3160713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38" name="Rectangle 22"/>
          <p:cNvSpPr>
            <a:spLocks noChangeArrowheads="1"/>
          </p:cNvSpPr>
          <p:nvPr/>
        </p:nvSpPr>
        <p:spPr bwMode="auto">
          <a:xfrm>
            <a:off x="6557963" y="3233738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78039" name="Line 23"/>
          <p:cNvSpPr>
            <a:spLocks noChangeShapeType="1"/>
          </p:cNvSpPr>
          <p:nvPr/>
        </p:nvSpPr>
        <p:spPr bwMode="auto">
          <a:xfrm>
            <a:off x="1703388" y="3209925"/>
            <a:ext cx="396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40" name="Line 24"/>
          <p:cNvSpPr>
            <a:spLocks noChangeShapeType="1"/>
          </p:cNvSpPr>
          <p:nvPr/>
        </p:nvSpPr>
        <p:spPr bwMode="auto">
          <a:xfrm flipH="1">
            <a:off x="6581775" y="3209925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41" name="Rectangle 25"/>
          <p:cNvSpPr>
            <a:spLocks noChangeArrowheads="1"/>
          </p:cNvSpPr>
          <p:nvPr/>
        </p:nvSpPr>
        <p:spPr bwMode="auto">
          <a:xfrm>
            <a:off x="1430338" y="2379663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78042" name="Line 26"/>
          <p:cNvSpPr>
            <a:spLocks noChangeShapeType="1"/>
          </p:cNvSpPr>
          <p:nvPr/>
        </p:nvSpPr>
        <p:spPr bwMode="auto">
          <a:xfrm>
            <a:off x="1703388" y="17795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43" name="Line 27"/>
          <p:cNvSpPr>
            <a:spLocks noChangeShapeType="1"/>
          </p:cNvSpPr>
          <p:nvPr/>
        </p:nvSpPr>
        <p:spPr bwMode="auto">
          <a:xfrm flipH="1">
            <a:off x="6581775" y="17795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44" name="Rectangle 28"/>
          <p:cNvSpPr>
            <a:spLocks noChangeArrowheads="1"/>
          </p:cNvSpPr>
          <p:nvPr/>
        </p:nvSpPr>
        <p:spPr bwMode="auto">
          <a:xfrm>
            <a:off x="1430338" y="163195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78045" name="Line 29"/>
          <p:cNvSpPr>
            <a:spLocks noChangeShapeType="1"/>
          </p:cNvSpPr>
          <p:nvPr/>
        </p:nvSpPr>
        <p:spPr bwMode="auto">
          <a:xfrm>
            <a:off x="1703388" y="10302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46" name="Line 30"/>
          <p:cNvSpPr>
            <a:spLocks noChangeShapeType="1"/>
          </p:cNvSpPr>
          <p:nvPr/>
        </p:nvSpPr>
        <p:spPr bwMode="auto">
          <a:xfrm flipH="1">
            <a:off x="6581775" y="10302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47" name="Rectangle 31"/>
          <p:cNvSpPr>
            <a:spLocks noChangeArrowheads="1"/>
          </p:cNvSpPr>
          <p:nvPr/>
        </p:nvSpPr>
        <p:spPr bwMode="auto">
          <a:xfrm>
            <a:off x="1520825" y="88265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78048" name="Freeform 32"/>
          <p:cNvSpPr>
            <a:spLocks/>
          </p:cNvSpPr>
          <p:nvPr/>
        </p:nvSpPr>
        <p:spPr bwMode="auto">
          <a:xfrm>
            <a:off x="5389563" y="1417638"/>
            <a:ext cx="1250950" cy="1119187"/>
          </a:xfrm>
          <a:custGeom>
            <a:avLst/>
            <a:gdLst/>
            <a:ahLst/>
            <a:cxnLst>
              <a:cxn ang="0">
                <a:pos x="788" y="0"/>
              </a:cxn>
              <a:cxn ang="0">
                <a:pos x="606" y="41"/>
              </a:cxn>
              <a:cxn ang="0">
                <a:pos x="394" y="135"/>
              </a:cxn>
              <a:cxn ang="0">
                <a:pos x="264" y="228"/>
              </a:cxn>
              <a:cxn ang="0">
                <a:pos x="176" y="321"/>
              </a:cxn>
              <a:cxn ang="0">
                <a:pos x="114" y="415"/>
              </a:cxn>
              <a:cxn ang="0">
                <a:pos x="67" y="508"/>
              </a:cxn>
              <a:cxn ang="0">
                <a:pos x="31" y="601"/>
              </a:cxn>
              <a:cxn ang="0">
                <a:pos x="5" y="700"/>
              </a:cxn>
              <a:cxn ang="0">
                <a:pos x="0" y="705"/>
              </a:cxn>
            </a:cxnLst>
            <a:rect l="0" t="0" r="r" b="b"/>
            <a:pathLst>
              <a:path w="788" h="705">
                <a:moveTo>
                  <a:pt x="788" y="0"/>
                </a:moveTo>
                <a:lnTo>
                  <a:pt x="606" y="41"/>
                </a:lnTo>
                <a:lnTo>
                  <a:pt x="394" y="135"/>
                </a:lnTo>
                <a:lnTo>
                  <a:pt x="264" y="228"/>
                </a:lnTo>
                <a:lnTo>
                  <a:pt x="176" y="321"/>
                </a:lnTo>
                <a:lnTo>
                  <a:pt x="114" y="415"/>
                </a:lnTo>
                <a:lnTo>
                  <a:pt x="67" y="508"/>
                </a:lnTo>
                <a:lnTo>
                  <a:pt x="31" y="601"/>
                </a:lnTo>
                <a:lnTo>
                  <a:pt x="5" y="700"/>
                </a:lnTo>
                <a:lnTo>
                  <a:pt x="0" y="705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49" name="Line 33"/>
          <p:cNvSpPr>
            <a:spLocks noChangeShapeType="1"/>
          </p:cNvSpPr>
          <p:nvPr/>
        </p:nvSpPr>
        <p:spPr bwMode="auto">
          <a:xfrm>
            <a:off x="4160838" y="277813"/>
            <a:ext cx="0" cy="15240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78050" name="Object 34"/>
          <p:cNvGraphicFramePr>
            <a:graphicFrameLocks noChangeAspect="1"/>
          </p:cNvGraphicFramePr>
          <p:nvPr/>
        </p:nvGraphicFramePr>
        <p:xfrm>
          <a:off x="5791200" y="0"/>
          <a:ext cx="27289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051" name="Equation" r:id="rId5" imgW="1066680" imgH="253800" progId="Equation.DSMT4">
                  <p:embed/>
                </p:oleObj>
              </mc:Choice>
              <mc:Fallback>
                <p:oleObj name="Equation" r:id="rId5" imgW="1066680" imgH="2538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0"/>
                        <a:ext cx="2728913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8051" name="Freeform 35"/>
          <p:cNvSpPr>
            <a:spLocks/>
          </p:cNvSpPr>
          <p:nvPr/>
        </p:nvSpPr>
        <p:spPr bwMode="auto">
          <a:xfrm>
            <a:off x="838200" y="1243013"/>
            <a:ext cx="2871788" cy="128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52" name="Line 36"/>
          <p:cNvSpPr>
            <a:spLocks noChangeShapeType="1"/>
          </p:cNvSpPr>
          <p:nvPr/>
        </p:nvSpPr>
        <p:spPr bwMode="auto">
          <a:xfrm>
            <a:off x="2743200" y="11557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8053" name="Line 37"/>
          <p:cNvSpPr>
            <a:spLocks noChangeShapeType="1"/>
          </p:cNvSpPr>
          <p:nvPr/>
        </p:nvSpPr>
        <p:spPr bwMode="auto">
          <a:xfrm>
            <a:off x="2743200" y="8509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8054" name="Line 38"/>
          <p:cNvSpPr>
            <a:spLocks noChangeShapeType="1"/>
          </p:cNvSpPr>
          <p:nvPr/>
        </p:nvSpPr>
        <p:spPr bwMode="auto">
          <a:xfrm flipH="1">
            <a:off x="4343400" y="9271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8055" name="Line 39"/>
          <p:cNvSpPr>
            <a:spLocks noChangeShapeType="1"/>
          </p:cNvSpPr>
          <p:nvPr/>
        </p:nvSpPr>
        <p:spPr bwMode="auto">
          <a:xfrm flipH="1">
            <a:off x="4267200" y="12319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8056" name="Freeform 40"/>
          <p:cNvSpPr>
            <a:spLocks/>
          </p:cNvSpPr>
          <p:nvPr/>
        </p:nvSpPr>
        <p:spPr bwMode="auto">
          <a:xfrm flipH="1">
            <a:off x="5410200" y="1243013"/>
            <a:ext cx="2871788" cy="128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57" name="Line 41"/>
          <p:cNvSpPr>
            <a:spLocks noChangeShapeType="1"/>
          </p:cNvSpPr>
          <p:nvPr/>
        </p:nvSpPr>
        <p:spPr bwMode="auto">
          <a:xfrm flipV="1">
            <a:off x="4600575" y="6223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8058" name="Line 42"/>
          <p:cNvSpPr>
            <a:spLocks noChangeShapeType="1"/>
          </p:cNvSpPr>
          <p:nvPr/>
        </p:nvSpPr>
        <p:spPr bwMode="auto">
          <a:xfrm>
            <a:off x="1676400" y="1031875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8059" name="Freeform 43"/>
          <p:cNvSpPr>
            <a:spLocks/>
          </p:cNvSpPr>
          <p:nvPr/>
        </p:nvSpPr>
        <p:spPr bwMode="auto">
          <a:xfrm>
            <a:off x="1676400" y="2533650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78060" name="Freeform 44" descr="Solid diamond"/>
          <p:cNvSpPr>
            <a:spLocks/>
          </p:cNvSpPr>
          <p:nvPr/>
        </p:nvSpPr>
        <p:spPr bwMode="auto">
          <a:xfrm>
            <a:off x="3706813" y="1746250"/>
            <a:ext cx="1698625" cy="777875"/>
          </a:xfrm>
          <a:custGeom>
            <a:avLst/>
            <a:gdLst/>
            <a:ahLst/>
            <a:cxnLst>
              <a:cxn ang="0">
                <a:pos x="257" y="29"/>
              </a:cxn>
              <a:cxn ang="0">
                <a:pos x="209" y="77"/>
              </a:cxn>
              <a:cxn ang="0">
                <a:pos x="0" y="490"/>
              </a:cxn>
              <a:cxn ang="0">
                <a:pos x="1070" y="473"/>
              </a:cxn>
              <a:cxn ang="0">
                <a:pos x="305" y="29"/>
              </a:cxn>
            </a:cxnLst>
            <a:rect l="0" t="0" r="r" b="b"/>
            <a:pathLst>
              <a:path w="1070" h="490">
                <a:moveTo>
                  <a:pt x="257" y="29"/>
                </a:moveTo>
                <a:cubicBezTo>
                  <a:pt x="241" y="37"/>
                  <a:pt x="252" y="0"/>
                  <a:pt x="209" y="77"/>
                </a:cubicBezTo>
                <a:cubicBezTo>
                  <a:pt x="166" y="154"/>
                  <a:pt x="17" y="281"/>
                  <a:pt x="0" y="490"/>
                </a:cubicBezTo>
                <a:cubicBezTo>
                  <a:pt x="314" y="478"/>
                  <a:pt x="645" y="490"/>
                  <a:pt x="1070" y="473"/>
                </a:cubicBezTo>
                <a:cubicBezTo>
                  <a:pt x="849" y="153"/>
                  <a:pt x="465" y="121"/>
                  <a:pt x="305" y="29"/>
                </a:cubicBezTo>
              </a:path>
            </a:pathLst>
          </a:custGeom>
          <a:pattFill prst="solidDmnd">
            <a:fgClr>
              <a:srgbClr val="FFCCFF"/>
            </a:fgClr>
            <a:bgClr>
              <a:srgbClr val="FFFF66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8061" name="Text Box 45"/>
          <p:cNvSpPr txBox="1">
            <a:spLocks noChangeArrowheads="1"/>
          </p:cNvSpPr>
          <p:nvPr/>
        </p:nvSpPr>
        <p:spPr bwMode="auto">
          <a:xfrm>
            <a:off x="6705600" y="1944688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Bifurcations to chaos</a:t>
            </a:r>
          </a:p>
        </p:txBody>
      </p:sp>
      <p:sp>
        <p:nvSpPr>
          <p:cNvPr id="8278062" name="Line 46"/>
          <p:cNvSpPr>
            <a:spLocks noChangeShapeType="1"/>
          </p:cNvSpPr>
          <p:nvPr/>
        </p:nvSpPr>
        <p:spPr bwMode="auto">
          <a:xfrm flipH="1">
            <a:off x="4724400" y="2249488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78063" name="Line 47"/>
          <p:cNvSpPr>
            <a:spLocks noChangeShapeType="1"/>
          </p:cNvSpPr>
          <p:nvPr/>
        </p:nvSpPr>
        <p:spPr bwMode="auto">
          <a:xfrm flipV="1">
            <a:off x="3505200" y="2590800"/>
            <a:ext cx="533400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278064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572000"/>
            <a:ext cx="775493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9042" name="Text Box 2"/>
          <p:cNvSpPr txBox="1">
            <a:spLocks noChangeArrowheads="1"/>
          </p:cNvSpPr>
          <p:nvPr/>
        </p:nvSpPr>
        <p:spPr bwMode="auto">
          <a:xfrm>
            <a:off x="5791200" y="6172200"/>
            <a:ext cx="305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Special case of SOS</a:t>
            </a:r>
          </a:p>
        </p:txBody>
      </p:sp>
      <p:sp>
        <p:nvSpPr>
          <p:cNvPr id="8279043" name="Line 3"/>
          <p:cNvSpPr>
            <a:spLocks noChangeShapeType="1"/>
          </p:cNvSpPr>
          <p:nvPr/>
        </p:nvSpPr>
        <p:spPr bwMode="auto">
          <a:xfrm flipH="1" flipV="1">
            <a:off x="2438400" y="1143000"/>
            <a:ext cx="228600" cy="3733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27904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-3117" t="-46512" r="-3117" b="-46512"/>
          <a:stretch>
            <a:fillRect/>
          </a:stretch>
        </p:blipFill>
        <p:spPr bwMode="auto">
          <a:xfrm>
            <a:off x="685800" y="4953000"/>
            <a:ext cx="8204200" cy="10001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827904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-2963" t="-59999" r="-2963" b="-59999"/>
          <a:stretch>
            <a:fillRect/>
          </a:stretch>
        </p:blipFill>
        <p:spPr bwMode="auto">
          <a:xfrm>
            <a:off x="685800" y="228600"/>
            <a:ext cx="8172450" cy="936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0066" name="Text Box 2"/>
          <p:cNvSpPr txBox="1">
            <a:spLocks noChangeArrowheads="1"/>
          </p:cNvSpPr>
          <p:nvPr/>
        </p:nvSpPr>
        <p:spPr bwMode="auto">
          <a:xfrm>
            <a:off x="5791200" y="6172200"/>
            <a:ext cx="305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Special case of SOS</a:t>
            </a:r>
          </a:p>
        </p:txBody>
      </p:sp>
      <p:sp>
        <p:nvSpPr>
          <p:cNvPr id="8280067" name="Line 3"/>
          <p:cNvSpPr>
            <a:spLocks noChangeShapeType="1"/>
          </p:cNvSpPr>
          <p:nvPr/>
        </p:nvSpPr>
        <p:spPr bwMode="auto">
          <a:xfrm flipH="1" flipV="1">
            <a:off x="4114800" y="2971800"/>
            <a:ext cx="9906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2800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 l="-2963" t="-59999" r="-2963" b="-59999"/>
          <a:stretch>
            <a:fillRect/>
          </a:stretch>
        </p:blipFill>
        <p:spPr bwMode="auto">
          <a:xfrm>
            <a:off x="609600" y="304800"/>
            <a:ext cx="8172450" cy="936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82800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l="-3117" t="-46512" r="-3117" b="-46512"/>
          <a:stretch>
            <a:fillRect/>
          </a:stretch>
        </p:blipFill>
        <p:spPr bwMode="auto">
          <a:xfrm>
            <a:off x="609600" y="5181600"/>
            <a:ext cx="8204200" cy="10001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828007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-4587" t="-23233" r="-4587" b="-23233"/>
          <a:stretch>
            <a:fillRect/>
          </a:stretch>
        </p:blipFill>
        <p:spPr bwMode="auto">
          <a:xfrm>
            <a:off x="1268413" y="1344613"/>
            <a:ext cx="6086475" cy="16113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1090" name="Text Box 2"/>
          <p:cNvSpPr txBox="1">
            <a:spLocks noChangeArrowheads="1"/>
          </p:cNvSpPr>
          <p:nvPr/>
        </p:nvSpPr>
        <p:spPr bwMode="auto">
          <a:xfrm>
            <a:off x="5791200" y="6172200"/>
            <a:ext cx="305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Special case of SOS</a:t>
            </a:r>
          </a:p>
        </p:txBody>
      </p:sp>
      <p:sp>
        <p:nvSpPr>
          <p:cNvPr id="8281091" name="Line 3"/>
          <p:cNvSpPr>
            <a:spLocks noChangeShapeType="1"/>
          </p:cNvSpPr>
          <p:nvPr/>
        </p:nvSpPr>
        <p:spPr bwMode="auto">
          <a:xfrm flipH="1" flipV="1">
            <a:off x="4114800" y="2971800"/>
            <a:ext cx="9906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2810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 l="-2963" t="-59999" r="-2963" b="-59999"/>
          <a:stretch>
            <a:fillRect/>
          </a:stretch>
        </p:blipFill>
        <p:spPr bwMode="auto">
          <a:xfrm>
            <a:off x="609600" y="304800"/>
            <a:ext cx="8172450" cy="936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828109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l="-3117" t="-46512" r="-3117" b="-46512"/>
          <a:stretch>
            <a:fillRect/>
          </a:stretch>
        </p:blipFill>
        <p:spPr bwMode="auto">
          <a:xfrm>
            <a:off x="609600" y="5181600"/>
            <a:ext cx="8204200" cy="10001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828109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-4587" t="-23233" r="-4587" b="-23233"/>
          <a:stretch>
            <a:fillRect/>
          </a:stretch>
        </p:blipFill>
        <p:spPr bwMode="auto">
          <a:xfrm>
            <a:off x="1268413" y="1344613"/>
            <a:ext cx="6086475" cy="16113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8281095" name="Text Box 7"/>
          <p:cNvSpPr txBox="1">
            <a:spLocks noChangeArrowheads="1"/>
          </p:cNvSpPr>
          <p:nvPr/>
        </p:nvSpPr>
        <p:spPr bwMode="auto">
          <a:xfrm>
            <a:off x="762000" y="4114800"/>
            <a:ext cx="3136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Special case of SOS</a:t>
            </a:r>
          </a:p>
        </p:txBody>
      </p:sp>
      <p:sp>
        <p:nvSpPr>
          <p:cNvPr id="8281096" name="Text Box 8"/>
          <p:cNvSpPr txBox="1">
            <a:spLocks noChangeArrowheads="1"/>
          </p:cNvSpPr>
          <p:nvPr/>
        </p:nvSpPr>
        <p:spPr bwMode="auto">
          <a:xfrm>
            <a:off x="5867400" y="32004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Contradiction!</a:t>
            </a:r>
          </a:p>
        </p:txBody>
      </p:sp>
      <p:sp>
        <p:nvSpPr>
          <p:cNvPr id="8281097" name="AutoShape 9"/>
          <p:cNvSpPr>
            <a:spLocks noChangeArrowheads="1"/>
          </p:cNvSpPr>
          <p:nvPr/>
        </p:nvSpPr>
        <p:spPr bwMode="auto">
          <a:xfrm>
            <a:off x="4038600" y="457200"/>
            <a:ext cx="4572000" cy="609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1098" name="AutoShape 10"/>
          <p:cNvSpPr>
            <a:spLocks noChangeArrowheads="1"/>
          </p:cNvSpPr>
          <p:nvPr/>
        </p:nvSpPr>
        <p:spPr bwMode="auto">
          <a:xfrm>
            <a:off x="1981200" y="2057400"/>
            <a:ext cx="5181600" cy="685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21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57200"/>
            <a:ext cx="85756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821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438400"/>
            <a:ext cx="784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8211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495800"/>
            <a:ext cx="71628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3138" name="Rectangle 2"/>
          <p:cNvSpPr>
            <a:spLocks noChangeArrowheads="1"/>
          </p:cNvSpPr>
          <p:nvPr/>
        </p:nvSpPr>
        <p:spPr bwMode="auto">
          <a:xfrm>
            <a:off x="3657600" y="1003300"/>
            <a:ext cx="1752600" cy="1524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3139" name="Freeform 3"/>
          <p:cNvSpPr>
            <a:spLocks/>
          </p:cNvSpPr>
          <p:nvPr/>
        </p:nvSpPr>
        <p:spPr bwMode="auto">
          <a:xfrm flipH="1">
            <a:off x="5375275" y="927100"/>
            <a:ext cx="2901950" cy="1714500"/>
          </a:xfrm>
          <a:custGeom>
            <a:avLst/>
            <a:gdLst/>
            <a:ahLst/>
            <a:cxnLst>
              <a:cxn ang="0">
                <a:pos x="13" y="92"/>
              </a:cxn>
              <a:cxn ang="0">
                <a:pos x="1828" y="62"/>
              </a:cxn>
              <a:cxn ang="0">
                <a:pos x="1809" y="973"/>
              </a:cxn>
              <a:cxn ang="0">
                <a:pos x="1677" y="697"/>
              </a:cxn>
              <a:cxn ang="0">
                <a:pos x="1386" y="446"/>
              </a:cxn>
              <a:cxn ang="0">
                <a:pos x="804" y="260"/>
              </a:cxn>
              <a:cxn ang="0">
                <a:pos x="7" y="208"/>
              </a:cxn>
              <a:cxn ang="0">
                <a:pos x="13" y="92"/>
              </a:cxn>
            </a:cxnLst>
            <a:rect l="0" t="0" r="r" b="b"/>
            <a:pathLst>
              <a:path w="1828" h="1080">
                <a:moveTo>
                  <a:pt x="13" y="92"/>
                </a:moveTo>
                <a:cubicBezTo>
                  <a:pt x="303" y="80"/>
                  <a:pt x="1409" y="74"/>
                  <a:pt x="1828" y="62"/>
                </a:cubicBezTo>
                <a:cubicBezTo>
                  <a:pt x="1828" y="243"/>
                  <a:pt x="1795" y="679"/>
                  <a:pt x="1809" y="973"/>
                </a:cubicBezTo>
                <a:cubicBezTo>
                  <a:pt x="1780" y="1080"/>
                  <a:pt x="1747" y="785"/>
                  <a:pt x="1677" y="697"/>
                </a:cubicBezTo>
                <a:cubicBezTo>
                  <a:pt x="1607" y="609"/>
                  <a:pt x="1531" y="519"/>
                  <a:pt x="1386" y="446"/>
                </a:cubicBezTo>
                <a:cubicBezTo>
                  <a:pt x="1241" y="373"/>
                  <a:pt x="1034" y="300"/>
                  <a:pt x="804" y="260"/>
                </a:cubicBezTo>
                <a:cubicBezTo>
                  <a:pt x="574" y="220"/>
                  <a:pt x="139" y="236"/>
                  <a:pt x="7" y="208"/>
                </a:cubicBezTo>
                <a:cubicBezTo>
                  <a:pt x="0" y="0"/>
                  <a:pt x="13" y="317"/>
                  <a:pt x="13" y="92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3140" name="Freeform 4"/>
          <p:cNvSpPr>
            <a:spLocks/>
          </p:cNvSpPr>
          <p:nvPr/>
        </p:nvSpPr>
        <p:spPr bwMode="auto">
          <a:xfrm>
            <a:off x="841375" y="906463"/>
            <a:ext cx="2901950" cy="1714500"/>
          </a:xfrm>
          <a:custGeom>
            <a:avLst/>
            <a:gdLst/>
            <a:ahLst/>
            <a:cxnLst>
              <a:cxn ang="0">
                <a:pos x="13" y="92"/>
              </a:cxn>
              <a:cxn ang="0">
                <a:pos x="1828" y="62"/>
              </a:cxn>
              <a:cxn ang="0">
                <a:pos x="1809" y="973"/>
              </a:cxn>
              <a:cxn ang="0">
                <a:pos x="1677" y="697"/>
              </a:cxn>
              <a:cxn ang="0">
                <a:pos x="1386" y="446"/>
              </a:cxn>
              <a:cxn ang="0">
                <a:pos x="804" y="260"/>
              </a:cxn>
              <a:cxn ang="0">
                <a:pos x="7" y="208"/>
              </a:cxn>
              <a:cxn ang="0">
                <a:pos x="13" y="92"/>
              </a:cxn>
            </a:cxnLst>
            <a:rect l="0" t="0" r="r" b="b"/>
            <a:pathLst>
              <a:path w="1828" h="1080">
                <a:moveTo>
                  <a:pt x="13" y="92"/>
                </a:moveTo>
                <a:cubicBezTo>
                  <a:pt x="303" y="80"/>
                  <a:pt x="1409" y="74"/>
                  <a:pt x="1828" y="62"/>
                </a:cubicBezTo>
                <a:cubicBezTo>
                  <a:pt x="1828" y="243"/>
                  <a:pt x="1795" y="679"/>
                  <a:pt x="1809" y="973"/>
                </a:cubicBezTo>
                <a:cubicBezTo>
                  <a:pt x="1780" y="1080"/>
                  <a:pt x="1747" y="785"/>
                  <a:pt x="1677" y="697"/>
                </a:cubicBezTo>
                <a:cubicBezTo>
                  <a:pt x="1607" y="609"/>
                  <a:pt x="1531" y="519"/>
                  <a:pt x="1386" y="446"/>
                </a:cubicBezTo>
                <a:cubicBezTo>
                  <a:pt x="1241" y="373"/>
                  <a:pt x="1034" y="300"/>
                  <a:pt x="804" y="260"/>
                </a:cubicBezTo>
                <a:cubicBezTo>
                  <a:pt x="574" y="220"/>
                  <a:pt x="139" y="236"/>
                  <a:pt x="7" y="208"/>
                </a:cubicBezTo>
                <a:cubicBezTo>
                  <a:pt x="0" y="0"/>
                  <a:pt x="13" y="317"/>
                  <a:pt x="13" y="92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3141" name="Freeform 5"/>
          <p:cNvSpPr>
            <a:spLocks/>
          </p:cNvSpPr>
          <p:nvPr/>
        </p:nvSpPr>
        <p:spPr bwMode="auto">
          <a:xfrm>
            <a:off x="1703388" y="3209925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42" name="Freeform 6"/>
          <p:cNvSpPr>
            <a:spLocks/>
          </p:cNvSpPr>
          <p:nvPr/>
        </p:nvSpPr>
        <p:spPr bwMode="auto">
          <a:xfrm>
            <a:off x="1703388" y="1779588"/>
            <a:ext cx="49276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43" name="Line 7"/>
          <p:cNvSpPr>
            <a:spLocks noChangeShapeType="1"/>
          </p:cNvSpPr>
          <p:nvPr/>
        </p:nvSpPr>
        <p:spPr bwMode="auto">
          <a:xfrm>
            <a:off x="1703388" y="3209925"/>
            <a:ext cx="4927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44" name="Line 8"/>
          <p:cNvSpPr>
            <a:spLocks noChangeShapeType="1"/>
          </p:cNvSpPr>
          <p:nvPr/>
        </p:nvSpPr>
        <p:spPr bwMode="auto">
          <a:xfrm flipV="1">
            <a:off x="1703388" y="317500"/>
            <a:ext cx="0" cy="2211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45" name="Line 9"/>
          <p:cNvSpPr>
            <a:spLocks noChangeShapeType="1"/>
          </p:cNvSpPr>
          <p:nvPr/>
        </p:nvSpPr>
        <p:spPr bwMode="auto">
          <a:xfrm flipV="1">
            <a:off x="1703388" y="3160713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46" name="Rectangle 10"/>
          <p:cNvSpPr>
            <a:spLocks noChangeArrowheads="1"/>
          </p:cNvSpPr>
          <p:nvPr/>
        </p:nvSpPr>
        <p:spPr bwMode="auto">
          <a:xfrm>
            <a:off x="1546225" y="3233738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-3</a:t>
            </a:r>
            <a:endParaRPr lang="en-US"/>
          </a:p>
        </p:txBody>
      </p:sp>
      <p:sp>
        <p:nvSpPr>
          <p:cNvPr id="8283147" name="Line 11"/>
          <p:cNvSpPr>
            <a:spLocks noChangeShapeType="1"/>
          </p:cNvSpPr>
          <p:nvPr/>
        </p:nvSpPr>
        <p:spPr bwMode="auto">
          <a:xfrm flipV="1">
            <a:off x="2517775" y="3160713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48" name="Rectangle 12"/>
          <p:cNvSpPr>
            <a:spLocks noChangeArrowheads="1"/>
          </p:cNvSpPr>
          <p:nvPr/>
        </p:nvSpPr>
        <p:spPr bwMode="auto">
          <a:xfrm>
            <a:off x="2360613" y="3233738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83149" name="Line 13"/>
          <p:cNvSpPr>
            <a:spLocks noChangeShapeType="1"/>
          </p:cNvSpPr>
          <p:nvPr/>
        </p:nvSpPr>
        <p:spPr bwMode="auto">
          <a:xfrm flipV="1">
            <a:off x="3340100" y="3160713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50" name="Rectangle 14"/>
          <p:cNvSpPr>
            <a:spLocks noChangeArrowheads="1"/>
          </p:cNvSpPr>
          <p:nvPr/>
        </p:nvSpPr>
        <p:spPr bwMode="auto">
          <a:xfrm>
            <a:off x="3184525" y="3233738"/>
            <a:ext cx="2365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83151" name="Line 15"/>
          <p:cNvSpPr>
            <a:spLocks noChangeShapeType="1"/>
          </p:cNvSpPr>
          <p:nvPr/>
        </p:nvSpPr>
        <p:spPr bwMode="auto">
          <a:xfrm flipV="1">
            <a:off x="4162425" y="3160713"/>
            <a:ext cx="1588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52" name="Rectangle 16"/>
          <p:cNvSpPr>
            <a:spLocks noChangeArrowheads="1"/>
          </p:cNvSpPr>
          <p:nvPr/>
        </p:nvSpPr>
        <p:spPr bwMode="auto">
          <a:xfrm>
            <a:off x="4089400" y="3233738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83153" name="Line 17"/>
          <p:cNvSpPr>
            <a:spLocks noChangeShapeType="1"/>
          </p:cNvSpPr>
          <p:nvPr/>
        </p:nvSpPr>
        <p:spPr bwMode="auto">
          <a:xfrm flipV="1">
            <a:off x="4986338" y="3160713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54" name="Rectangle 18"/>
          <p:cNvSpPr>
            <a:spLocks noChangeArrowheads="1"/>
          </p:cNvSpPr>
          <p:nvPr/>
        </p:nvSpPr>
        <p:spPr bwMode="auto">
          <a:xfrm>
            <a:off x="4911725" y="3233738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1</a:t>
            </a:r>
            <a:endParaRPr lang="en-US"/>
          </a:p>
        </p:txBody>
      </p:sp>
      <p:sp>
        <p:nvSpPr>
          <p:cNvPr id="8283155" name="Line 19"/>
          <p:cNvSpPr>
            <a:spLocks noChangeShapeType="1"/>
          </p:cNvSpPr>
          <p:nvPr/>
        </p:nvSpPr>
        <p:spPr bwMode="auto">
          <a:xfrm flipV="1">
            <a:off x="5808663" y="3160713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56" name="Rectangle 20"/>
          <p:cNvSpPr>
            <a:spLocks noChangeArrowheads="1"/>
          </p:cNvSpPr>
          <p:nvPr/>
        </p:nvSpPr>
        <p:spPr bwMode="auto">
          <a:xfrm>
            <a:off x="5734050" y="3233738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2</a:t>
            </a:r>
            <a:endParaRPr lang="en-US"/>
          </a:p>
        </p:txBody>
      </p:sp>
      <p:sp>
        <p:nvSpPr>
          <p:cNvPr id="8283157" name="Line 21"/>
          <p:cNvSpPr>
            <a:spLocks noChangeShapeType="1"/>
          </p:cNvSpPr>
          <p:nvPr/>
        </p:nvSpPr>
        <p:spPr bwMode="auto">
          <a:xfrm flipV="1">
            <a:off x="6630988" y="3160713"/>
            <a:ext cx="1587" cy="49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58" name="Rectangle 22"/>
          <p:cNvSpPr>
            <a:spLocks noChangeArrowheads="1"/>
          </p:cNvSpPr>
          <p:nvPr/>
        </p:nvSpPr>
        <p:spPr bwMode="auto">
          <a:xfrm>
            <a:off x="6557963" y="3233738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3</a:t>
            </a:r>
            <a:endParaRPr lang="en-US"/>
          </a:p>
        </p:txBody>
      </p:sp>
      <p:sp>
        <p:nvSpPr>
          <p:cNvPr id="8283159" name="Line 23"/>
          <p:cNvSpPr>
            <a:spLocks noChangeShapeType="1"/>
          </p:cNvSpPr>
          <p:nvPr/>
        </p:nvSpPr>
        <p:spPr bwMode="auto">
          <a:xfrm>
            <a:off x="1703388" y="3209925"/>
            <a:ext cx="3968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60" name="Line 24"/>
          <p:cNvSpPr>
            <a:spLocks noChangeShapeType="1"/>
          </p:cNvSpPr>
          <p:nvPr/>
        </p:nvSpPr>
        <p:spPr bwMode="auto">
          <a:xfrm flipH="1">
            <a:off x="6581775" y="3209925"/>
            <a:ext cx="492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61" name="Rectangle 25"/>
          <p:cNvSpPr>
            <a:spLocks noChangeArrowheads="1"/>
          </p:cNvSpPr>
          <p:nvPr/>
        </p:nvSpPr>
        <p:spPr bwMode="auto">
          <a:xfrm>
            <a:off x="1430338" y="2379663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-2</a:t>
            </a:r>
            <a:endParaRPr lang="en-US"/>
          </a:p>
        </p:txBody>
      </p:sp>
      <p:sp>
        <p:nvSpPr>
          <p:cNvPr id="8283162" name="Line 26"/>
          <p:cNvSpPr>
            <a:spLocks noChangeShapeType="1"/>
          </p:cNvSpPr>
          <p:nvPr/>
        </p:nvSpPr>
        <p:spPr bwMode="auto">
          <a:xfrm>
            <a:off x="1703388" y="17795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63" name="Line 27"/>
          <p:cNvSpPr>
            <a:spLocks noChangeShapeType="1"/>
          </p:cNvSpPr>
          <p:nvPr/>
        </p:nvSpPr>
        <p:spPr bwMode="auto">
          <a:xfrm flipH="1">
            <a:off x="6581775" y="17795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64" name="Rectangle 28"/>
          <p:cNvSpPr>
            <a:spLocks noChangeArrowheads="1"/>
          </p:cNvSpPr>
          <p:nvPr/>
        </p:nvSpPr>
        <p:spPr bwMode="auto">
          <a:xfrm>
            <a:off x="1430338" y="1631950"/>
            <a:ext cx="236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-1</a:t>
            </a:r>
            <a:endParaRPr lang="en-US"/>
          </a:p>
        </p:txBody>
      </p:sp>
      <p:sp>
        <p:nvSpPr>
          <p:cNvPr id="8283165" name="Line 29"/>
          <p:cNvSpPr>
            <a:spLocks noChangeShapeType="1"/>
          </p:cNvSpPr>
          <p:nvPr/>
        </p:nvSpPr>
        <p:spPr bwMode="auto">
          <a:xfrm>
            <a:off x="1703388" y="1030288"/>
            <a:ext cx="3968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66" name="Line 30"/>
          <p:cNvSpPr>
            <a:spLocks noChangeShapeType="1"/>
          </p:cNvSpPr>
          <p:nvPr/>
        </p:nvSpPr>
        <p:spPr bwMode="auto">
          <a:xfrm flipH="1">
            <a:off x="6581775" y="1030288"/>
            <a:ext cx="492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67" name="Rectangle 31"/>
          <p:cNvSpPr>
            <a:spLocks noChangeArrowheads="1"/>
          </p:cNvSpPr>
          <p:nvPr/>
        </p:nvSpPr>
        <p:spPr bwMode="auto">
          <a:xfrm>
            <a:off x="1520825" y="882650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10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8283168" name="Freeform 32"/>
          <p:cNvSpPr>
            <a:spLocks/>
          </p:cNvSpPr>
          <p:nvPr/>
        </p:nvSpPr>
        <p:spPr bwMode="auto">
          <a:xfrm>
            <a:off x="5389563" y="1417638"/>
            <a:ext cx="1250950" cy="1119187"/>
          </a:xfrm>
          <a:custGeom>
            <a:avLst/>
            <a:gdLst/>
            <a:ahLst/>
            <a:cxnLst>
              <a:cxn ang="0">
                <a:pos x="788" y="0"/>
              </a:cxn>
              <a:cxn ang="0">
                <a:pos x="606" y="41"/>
              </a:cxn>
              <a:cxn ang="0">
                <a:pos x="394" y="135"/>
              </a:cxn>
              <a:cxn ang="0">
                <a:pos x="264" y="228"/>
              </a:cxn>
              <a:cxn ang="0">
                <a:pos x="176" y="321"/>
              </a:cxn>
              <a:cxn ang="0">
                <a:pos x="114" y="415"/>
              </a:cxn>
              <a:cxn ang="0">
                <a:pos x="67" y="508"/>
              </a:cxn>
              <a:cxn ang="0">
                <a:pos x="31" y="601"/>
              </a:cxn>
              <a:cxn ang="0">
                <a:pos x="5" y="700"/>
              </a:cxn>
              <a:cxn ang="0">
                <a:pos x="0" y="705"/>
              </a:cxn>
            </a:cxnLst>
            <a:rect l="0" t="0" r="r" b="b"/>
            <a:pathLst>
              <a:path w="788" h="705">
                <a:moveTo>
                  <a:pt x="788" y="0"/>
                </a:moveTo>
                <a:lnTo>
                  <a:pt x="606" y="41"/>
                </a:lnTo>
                <a:lnTo>
                  <a:pt x="394" y="135"/>
                </a:lnTo>
                <a:lnTo>
                  <a:pt x="264" y="228"/>
                </a:lnTo>
                <a:lnTo>
                  <a:pt x="176" y="321"/>
                </a:lnTo>
                <a:lnTo>
                  <a:pt x="114" y="415"/>
                </a:lnTo>
                <a:lnTo>
                  <a:pt x="67" y="508"/>
                </a:lnTo>
                <a:lnTo>
                  <a:pt x="31" y="601"/>
                </a:lnTo>
                <a:lnTo>
                  <a:pt x="5" y="700"/>
                </a:lnTo>
                <a:lnTo>
                  <a:pt x="0" y="705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69" name="Line 33"/>
          <p:cNvSpPr>
            <a:spLocks noChangeShapeType="1"/>
          </p:cNvSpPr>
          <p:nvPr/>
        </p:nvSpPr>
        <p:spPr bwMode="auto">
          <a:xfrm>
            <a:off x="4160838" y="277813"/>
            <a:ext cx="0" cy="152400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83170" name="Object 34"/>
          <p:cNvGraphicFramePr>
            <a:graphicFrameLocks noChangeAspect="1"/>
          </p:cNvGraphicFramePr>
          <p:nvPr/>
        </p:nvGraphicFramePr>
        <p:xfrm>
          <a:off x="5791200" y="0"/>
          <a:ext cx="27289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182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0"/>
                        <a:ext cx="2728913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3171" name="Freeform 35"/>
          <p:cNvSpPr>
            <a:spLocks/>
          </p:cNvSpPr>
          <p:nvPr/>
        </p:nvSpPr>
        <p:spPr bwMode="auto">
          <a:xfrm>
            <a:off x="838200" y="1243013"/>
            <a:ext cx="2871788" cy="128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72" name="Line 36"/>
          <p:cNvSpPr>
            <a:spLocks noChangeShapeType="1"/>
          </p:cNvSpPr>
          <p:nvPr/>
        </p:nvSpPr>
        <p:spPr bwMode="auto">
          <a:xfrm>
            <a:off x="2743200" y="11557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3173" name="Line 37"/>
          <p:cNvSpPr>
            <a:spLocks noChangeShapeType="1"/>
          </p:cNvSpPr>
          <p:nvPr/>
        </p:nvSpPr>
        <p:spPr bwMode="auto">
          <a:xfrm>
            <a:off x="2743200" y="8509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3174" name="Line 38"/>
          <p:cNvSpPr>
            <a:spLocks noChangeShapeType="1"/>
          </p:cNvSpPr>
          <p:nvPr/>
        </p:nvSpPr>
        <p:spPr bwMode="auto">
          <a:xfrm flipH="1">
            <a:off x="4343400" y="9271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3175" name="Line 39"/>
          <p:cNvSpPr>
            <a:spLocks noChangeShapeType="1"/>
          </p:cNvSpPr>
          <p:nvPr/>
        </p:nvSpPr>
        <p:spPr bwMode="auto">
          <a:xfrm flipH="1">
            <a:off x="4267200" y="12319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3176" name="Freeform 40"/>
          <p:cNvSpPr>
            <a:spLocks/>
          </p:cNvSpPr>
          <p:nvPr/>
        </p:nvSpPr>
        <p:spPr bwMode="auto">
          <a:xfrm flipH="1">
            <a:off x="5410200" y="1243013"/>
            <a:ext cx="2871788" cy="128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72" y="57"/>
              </a:cxn>
              <a:cxn ang="0">
                <a:pos x="1202" y="151"/>
              </a:cxn>
              <a:cxn ang="0">
                <a:pos x="1420" y="244"/>
              </a:cxn>
              <a:cxn ang="0">
                <a:pos x="1549" y="337"/>
              </a:cxn>
              <a:cxn ang="0">
                <a:pos x="1638" y="436"/>
              </a:cxn>
              <a:cxn ang="0">
                <a:pos x="1741" y="622"/>
              </a:cxn>
              <a:cxn ang="0">
                <a:pos x="1809" y="809"/>
              </a:cxn>
            </a:cxnLst>
            <a:rect l="0" t="0" r="r" b="b"/>
            <a:pathLst>
              <a:path w="1809" h="809">
                <a:moveTo>
                  <a:pt x="0" y="0"/>
                </a:moveTo>
                <a:cubicBezTo>
                  <a:pt x="129" y="9"/>
                  <a:pt x="572" y="32"/>
                  <a:pt x="772" y="57"/>
                </a:cubicBezTo>
                <a:cubicBezTo>
                  <a:pt x="972" y="82"/>
                  <a:pt x="1094" y="120"/>
                  <a:pt x="1202" y="151"/>
                </a:cubicBezTo>
                <a:cubicBezTo>
                  <a:pt x="1310" y="182"/>
                  <a:pt x="1420" y="244"/>
                  <a:pt x="1420" y="244"/>
                </a:cubicBezTo>
                <a:cubicBezTo>
                  <a:pt x="1420" y="244"/>
                  <a:pt x="1513" y="305"/>
                  <a:pt x="1549" y="337"/>
                </a:cubicBezTo>
                <a:cubicBezTo>
                  <a:pt x="1585" y="369"/>
                  <a:pt x="1606" y="389"/>
                  <a:pt x="1638" y="436"/>
                </a:cubicBezTo>
                <a:cubicBezTo>
                  <a:pt x="1670" y="483"/>
                  <a:pt x="1713" y="560"/>
                  <a:pt x="1741" y="622"/>
                </a:cubicBezTo>
                <a:cubicBezTo>
                  <a:pt x="1769" y="684"/>
                  <a:pt x="1798" y="778"/>
                  <a:pt x="1809" y="809"/>
                </a:cubicBezTo>
              </a:path>
            </a:pathLst>
          </a:custGeom>
          <a:noFill/>
          <a:ln w="381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77" name="Line 41"/>
          <p:cNvSpPr>
            <a:spLocks noChangeShapeType="1"/>
          </p:cNvSpPr>
          <p:nvPr/>
        </p:nvSpPr>
        <p:spPr bwMode="auto">
          <a:xfrm flipV="1">
            <a:off x="4600575" y="6223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3178" name="Line 42"/>
          <p:cNvSpPr>
            <a:spLocks noChangeShapeType="1"/>
          </p:cNvSpPr>
          <p:nvPr/>
        </p:nvSpPr>
        <p:spPr bwMode="auto">
          <a:xfrm>
            <a:off x="1676400" y="1031875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3179" name="Freeform 43"/>
          <p:cNvSpPr>
            <a:spLocks/>
          </p:cNvSpPr>
          <p:nvPr/>
        </p:nvSpPr>
        <p:spPr bwMode="auto">
          <a:xfrm>
            <a:off x="1676400" y="2533650"/>
            <a:ext cx="4927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9" y="0"/>
              </a:cxn>
              <a:cxn ang="0">
                <a:pos x="599" y="0"/>
              </a:cxn>
            </a:cxnLst>
            <a:rect l="0" t="0" r="r" b="b"/>
            <a:pathLst>
              <a:path w="599">
                <a:moveTo>
                  <a:pt x="0" y="0"/>
                </a:moveTo>
                <a:lnTo>
                  <a:pt x="599" y="0"/>
                </a:lnTo>
                <a:lnTo>
                  <a:pt x="599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3180" name="Freeform 44" descr="Solid diamond"/>
          <p:cNvSpPr>
            <a:spLocks/>
          </p:cNvSpPr>
          <p:nvPr/>
        </p:nvSpPr>
        <p:spPr bwMode="auto">
          <a:xfrm>
            <a:off x="3706813" y="1746250"/>
            <a:ext cx="1698625" cy="777875"/>
          </a:xfrm>
          <a:custGeom>
            <a:avLst/>
            <a:gdLst/>
            <a:ahLst/>
            <a:cxnLst>
              <a:cxn ang="0">
                <a:pos x="257" y="29"/>
              </a:cxn>
              <a:cxn ang="0">
                <a:pos x="209" y="77"/>
              </a:cxn>
              <a:cxn ang="0">
                <a:pos x="0" y="490"/>
              </a:cxn>
              <a:cxn ang="0">
                <a:pos x="1070" y="473"/>
              </a:cxn>
              <a:cxn ang="0">
                <a:pos x="305" y="29"/>
              </a:cxn>
            </a:cxnLst>
            <a:rect l="0" t="0" r="r" b="b"/>
            <a:pathLst>
              <a:path w="1070" h="490">
                <a:moveTo>
                  <a:pt x="257" y="29"/>
                </a:moveTo>
                <a:cubicBezTo>
                  <a:pt x="241" y="37"/>
                  <a:pt x="252" y="0"/>
                  <a:pt x="209" y="77"/>
                </a:cubicBezTo>
                <a:cubicBezTo>
                  <a:pt x="166" y="154"/>
                  <a:pt x="17" y="281"/>
                  <a:pt x="0" y="490"/>
                </a:cubicBezTo>
                <a:cubicBezTo>
                  <a:pt x="314" y="478"/>
                  <a:pt x="645" y="490"/>
                  <a:pt x="1070" y="473"/>
                </a:cubicBezTo>
                <a:cubicBezTo>
                  <a:pt x="849" y="153"/>
                  <a:pt x="465" y="121"/>
                  <a:pt x="305" y="29"/>
                </a:cubicBezTo>
              </a:path>
            </a:pathLst>
          </a:custGeom>
          <a:pattFill prst="solidDmnd">
            <a:fgClr>
              <a:srgbClr val="FFCCFF"/>
            </a:fgClr>
            <a:bgClr>
              <a:srgbClr val="FFFF66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83181" name="Object 45"/>
          <p:cNvGraphicFramePr>
            <a:graphicFrameLocks noChangeAspect="1"/>
          </p:cNvGraphicFramePr>
          <p:nvPr/>
        </p:nvGraphicFramePr>
        <p:xfrm>
          <a:off x="1219200" y="4953000"/>
          <a:ext cx="69532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183" name="Equation" r:id="rId6" imgW="3936960" imgH="558720" progId="Equation.DSMT4">
                  <p:embed/>
                </p:oleObj>
              </mc:Choice>
              <mc:Fallback>
                <p:oleObj name="Equation" r:id="rId6" imgW="3936960" imgH="55872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953000"/>
                        <a:ext cx="6953250" cy="9921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3182" name="Text Box 46"/>
          <p:cNvSpPr txBox="1">
            <a:spLocks noChangeArrowheads="1"/>
          </p:cNvSpPr>
          <p:nvPr/>
        </p:nvSpPr>
        <p:spPr bwMode="auto">
          <a:xfrm>
            <a:off x="2514600" y="6248400"/>
            <a:ext cx="380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What is the shortest proof possible?</a:t>
            </a:r>
          </a:p>
        </p:txBody>
      </p:sp>
      <p:sp>
        <p:nvSpPr>
          <p:cNvPr id="8283183" name="Text Box 47"/>
          <p:cNvSpPr txBox="1">
            <a:spLocks noChangeArrowheads="1"/>
          </p:cNvSpPr>
          <p:nvPr/>
        </p:nvSpPr>
        <p:spPr bwMode="auto">
          <a:xfrm>
            <a:off x="533400" y="4114800"/>
            <a:ext cx="843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Can prove the whole yellow region using SOSTOOLS!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4162" name="Picture 2" descr="FRACT1"/>
          <p:cNvPicPr>
            <a:picLocks noChangeAspect="1" noChangeArrowheads="1"/>
          </p:cNvPicPr>
          <p:nvPr/>
        </p:nvPicPr>
        <p:blipFill>
          <a:blip r:embed="rId4" cstate="print"/>
          <a:srcRect l="3906" r="2344"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</p:spPr>
      </p:pic>
      <p:sp>
        <p:nvSpPr>
          <p:cNvPr id="8284163" name="Oval 3"/>
          <p:cNvSpPr>
            <a:spLocks noChangeArrowheads="1"/>
          </p:cNvSpPr>
          <p:nvPr/>
        </p:nvSpPr>
        <p:spPr bwMode="auto">
          <a:xfrm>
            <a:off x="2057400" y="1219200"/>
            <a:ext cx="2443163" cy="24384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4164" name="Oval 4"/>
          <p:cNvSpPr>
            <a:spLocks noChangeArrowheads="1"/>
          </p:cNvSpPr>
          <p:nvPr/>
        </p:nvSpPr>
        <p:spPr bwMode="auto">
          <a:xfrm>
            <a:off x="4495800" y="1219200"/>
            <a:ext cx="2443163" cy="2438400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84165" name="Object 5"/>
          <p:cNvGraphicFramePr>
            <a:graphicFrameLocks noChangeAspect="1"/>
          </p:cNvGraphicFramePr>
          <p:nvPr/>
        </p:nvGraphicFramePr>
        <p:xfrm>
          <a:off x="2743200" y="2057400"/>
          <a:ext cx="10318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167" name="Equation" r:id="rId5" imgW="368280" imgH="253800" progId="Equation.DSMT4">
                  <p:embed/>
                </p:oleObj>
              </mc:Choice>
              <mc:Fallback>
                <p:oleObj name="Equation" r:id="rId5" imgW="3682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57400"/>
                        <a:ext cx="103187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84166" name="Object 6"/>
          <p:cNvGraphicFramePr>
            <a:graphicFrameLocks noChangeAspect="1"/>
          </p:cNvGraphicFramePr>
          <p:nvPr/>
        </p:nvGraphicFramePr>
        <p:xfrm>
          <a:off x="4911725" y="2047875"/>
          <a:ext cx="15652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168" name="Equation" r:id="rId7" imgW="571320" imgH="253800" progId="Equation.DSMT4">
                  <p:embed/>
                </p:oleObj>
              </mc:Choice>
              <mc:Fallback>
                <p:oleObj name="Equation" r:id="rId7" imgW="57132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2047875"/>
                        <a:ext cx="156527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4167" name="Text Box 7"/>
          <p:cNvSpPr txBox="1">
            <a:spLocks noChangeArrowheads="1"/>
          </p:cNvSpPr>
          <p:nvPr/>
        </p:nvSpPr>
        <p:spPr bwMode="auto">
          <a:xfrm>
            <a:off x="3124200" y="5029200"/>
            <a:ext cx="305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Lyapunov argument</a:t>
            </a:r>
          </a:p>
        </p:txBody>
      </p:sp>
      <p:sp>
        <p:nvSpPr>
          <p:cNvPr id="8284168" name="Line 8"/>
          <p:cNvSpPr>
            <a:spLocks noChangeShapeType="1"/>
          </p:cNvSpPr>
          <p:nvPr/>
        </p:nvSpPr>
        <p:spPr bwMode="auto">
          <a:xfrm flipH="1" flipV="1">
            <a:off x="3505200" y="3657600"/>
            <a:ext cx="457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4169" name="Line 9"/>
          <p:cNvSpPr>
            <a:spLocks noChangeShapeType="1"/>
          </p:cNvSpPr>
          <p:nvPr/>
        </p:nvSpPr>
        <p:spPr bwMode="auto">
          <a:xfrm flipV="1">
            <a:off x="4876800" y="3657600"/>
            <a:ext cx="457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5186" name="Picture 2" descr="FRACT1"/>
          <p:cNvPicPr>
            <a:picLocks noChangeAspect="1" noChangeArrowheads="1"/>
          </p:cNvPicPr>
          <p:nvPr/>
        </p:nvPicPr>
        <p:blipFill>
          <a:blip r:embed="rId3" cstate="print"/>
          <a:srcRect l="3906" r="2344"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</p:spPr>
      </p:pic>
      <p:sp>
        <p:nvSpPr>
          <p:cNvPr id="8285187" name="Oval 3"/>
          <p:cNvSpPr>
            <a:spLocks noChangeArrowheads="1"/>
          </p:cNvSpPr>
          <p:nvPr/>
        </p:nvSpPr>
        <p:spPr bwMode="auto">
          <a:xfrm>
            <a:off x="1508125" y="216535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5188" name="Oval 4"/>
          <p:cNvSpPr>
            <a:spLocks noChangeArrowheads="1"/>
          </p:cNvSpPr>
          <p:nvPr/>
        </p:nvSpPr>
        <p:spPr bwMode="auto">
          <a:xfrm>
            <a:off x="6954838" y="2147888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85189" name="Text Box 5"/>
          <p:cNvSpPr txBox="1">
            <a:spLocks noChangeArrowheads="1"/>
          </p:cNvSpPr>
          <p:nvPr/>
        </p:nvSpPr>
        <p:spPr bwMode="auto">
          <a:xfrm>
            <a:off x="2362200" y="5105400"/>
            <a:ext cx="41417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How to prove membership?</a:t>
            </a:r>
          </a:p>
          <a:p>
            <a:pPr algn="l"/>
            <a:r>
              <a:rPr lang="en-US"/>
              <a:t>2-period lobes</a:t>
            </a:r>
          </a:p>
        </p:txBody>
      </p:sp>
      <p:sp>
        <p:nvSpPr>
          <p:cNvPr id="8285190" name="Line 6"/>
          <p:cNvSpPr>
            <a:spLocks noChangeShapeType="1"/>
          </p:cNvSpPr>
          <p:nvPr/>
        </p:nvSpPr>
        <p:spPr bwMode="auto">
          <a:xfrm flipH="1" flipV="1">
            <a:off x="1828800" y="2667000"/>
            <a:ext cx="10668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5191" name="Line 7"/>
          <p:cNvSpPr>
            <a:spLocks noChangeShapeType="1"/>
          </p:cNvSpPr>
          <p:nvPr/>
        </p:nvSpPr>
        <p:spPr bwMode="auto">
          <a:xfrm flipV="1">
            <a:off x="5791200" y="2667000"/>
            <a:ext cx="12954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2851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 flipH="1" flipV="1">
            <a:off x="1260475" y="-457200"/>
            <a:ext cx="144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85193" name="Line 9"/>
          <p:cNvSpPr>
            <a:spLocks noChangeShapeType="1"/>
          </p:cNvSpPr>
          <p:nvPr/>
        </p:nvSpPr>
        <p:spPr bwMode="auto">
          <a:xfrm>
            <a:off x="1524000" y="228600"/>
            <a:ext cx="0" cy="2590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5194" name="Line 10"/>
          <p:cNvSpPr>
            <a:spLocks noChangeShapeType="1"/>
          </p:cNvSpPr>
          <p:nvPr/>
        </p:nvSpPr>
        <p:spPr bwMode="auto">
          <a:xfrm>
            <a:off x="2057400" y="228600"/>
            <a:ext cx="0" cy="2590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626" name="Picture 2"/>
          <p:cNvPicPr>
            <a:picLocks noChangeAspect="1" noChangeArrowheads="1"/>
          </p:cNvPicPr>
          <p:nvPr/>
        </p:nvPicPr>
        <p:blipFill>
          <a:blip r:embed="rId3" cstate="print"/>
          <a:srcRect t="11667" b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627" name="Rectangle 3"/>
          <p:cNvSpPr>
            <a:spLocks noChangeArrowheads="1"/>
          </p:cNvSpPr>
          <p:nvPr/>
        </p:nvSpPr>
        <p:spPr bwMode="auto">
          <a:xfrm>
            <a:off x="2286000" y="24384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>
                <a:solidFill>
                  <a:schemeClr val="tx2"/>
                </a:solidFill>
                <a:cs typeface="Arial" charset="0"/>
              </a:rPr>
              <a:t>Overcoming computational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6210" name="Picture 2" descr="picture2"/>
          <p:cNvPicPr>
            <a:picLocks noChangeAspect="1" noChangeArrowheads="1"/>
          </p:cNvPicPr>
          <p:nvPr/>
        </p:nvPicPr>
        <p:blipFill>
          <a:blip r:embed="rId3" cstate="print"/>
          <a:srcRect l="22720" t="12041" r="17360" b="15556"/>
          <a:stretch>
            <a:fillRect/>
          </a:stretch>
        </p:blipFill>
        <p:spPr bwMode="auto">
          <a:xfrm>
            <a:off x="-1588" y="3175"/>
            <a:ext cx="7545388" cy="6845300"/>
          </a:xfrm>
          <a:prstGeom prst="rect">
            <a:avLst/>
          </a:prstGeom>
          <a:noFill/>
        </p:spPr>
      </p:pic>
      <p:sp>
        <p:nvSpPr>
          <p:cNvPr id="8286211" name="Text Box 3"/>
          <p:cNvSpPr txBox="1">
            <a:spLocks noChangeArrowheads="1"/>
          </p:cNvSpPr>
          <p:nvPr/>
        </p:nvSpPr>
        <p:spPr bwMode="auto">
          <a:xfrm>
            <a:off x="4819650" y="3032125"/>
            <a:ext cx="4381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286212" name="Text Box 4"/>
          <p:cNvSpPr txBox="1">
            <a:spLocks noChangeArrowheads="1"/>
          </p:cNvSpPr>
          <p:nvPr/>
        </p:nvSpPr>
        <p:spPr bwMode="auto">
          <a:xfrm>
            <a:off x="1600200" y="3048000"/>
            <a:ext cx="4381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286213" name="Text Box 5"/>
          <p:cNvSpPr txBox="1">
            <a:spLocks noChangeArrowheads="1"/>
          </p:cNvSpPr>
          <p:nvPr/>
        </p:nvSpPr>
        <p:spPr bwMode="auto">
          <a:xfrm>
            <a:off x="3346450" y="685800"/>
            <a:ext cx="3873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286214" name="Text Box 6"/>
          <p:cNvSpPr txBox="1">
            <a:spLocks noChangeArrowheads="1"/>
          </p:cNvSpPr>
          <p:nvPr/>
        </p:nvSpPr>
        <p:spPr bwMode="auto">
          <a:xfrm>
            <a:off x="3333750" y="5568950"/>
            <a:ext cx="3873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286215" name="Text Box 7"/>
          <p:cNvSpPr txBox="1">
            <a:spLocks noChangeArrowheads="1"/>
          </p:cNvSpPr>
          <p:nvPr/>
        </p:nvSpPr>
        <p:spPr bwMode="auto">
          <a:xfrm>
            <a:off x="4748213" y="473075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4</a:t>
            </a:r>
          </a:p>
        </p:txBody>
      </p:sp>
      <p:sp>
        <p:nvSpPr>
          <p:cNvPr id="8286216" name="Text Box 8"/>
          <p:cNvSpPr txBox="1">
            <a:spLocks noChangeArrowheads="1"/>
          </p:cNvSpPr>
          <p:nvPr/>
        </p:nvSpPr>
        <p:spPr bwMode="auto">
          <a:xfrm>
            <a:off x="4748213" y="5907088"/>
            <a:ext cx="33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4</a:t>
            </a:r>
          </a:p>
        </p:txBody>
      </p:sp>
      <p:sp>
        <p:nvSpPr>
          <p:cNvPr id="8286217" name="Text Box 9"/>
          <p:cNvSpPr txBox="1">
            <a:spLocks noChangeArrowheads="1"/>
          </p:cNvSpPr>
          <p:nvPr/>
        </p:nvSpPr>
        <p:spPr bwMode="auto">
          <a:xfrm>
            <a:off x="922338" y="3233738"/>
            <a:ext cx="311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4</a:t>
            </a:r>
          </a:p>
        </p:txBody>
      </p:sp>
      <p:sp>
        <p:nvSpPr>
          <p:cNvPr id="8286218" name="Text Box 10"/>
          <p:cNvSpPr txBox="1">
            <a:spLocks noChangeArrowheads="1"/>
          </p:cNvSpPr>
          <p:nvPr/>
        </p:nvSpPr>
        <p:spPr bwMode="auto">
          <a:xfrm>
            <a:off x="7510463" y="2819400"/>
            <a:ext cx="1633537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Proof lengths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7234" name="Text Box 2"/>
          <p:cNvSpPr txBox="1">
            <a:spLocks noChangeArrowheads="1"/>
          </p:cNvSpPr>
          <p:nvPr/>
        </p:nvSpPr>
        <p:spPr bwMode="auto">
          <a:xfrm>
            <a:off x="974725" y="3714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8287235" name="Text Box 3"/>
          <p:cNvSpPr txBox="1">
            <a:spLocks noChangeArrowheads="1"/>
          </p:cNvSpPr>
          <p:nvPr/>
        </p:nvSpPr>
        <p:spPr bwMode="auto">
          <a:xfrm>
            <a:off x="762000" y="381000"/>
            <a:ext cx="71453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Prove membership of 2-period lobe:</a:t>
            </a:r>
          </a:p>
          <a:p>
            <a:pPr algn="l">
              <a:buFontTx/>
              <a:buChar char="•"/>
            </a:pPr>
            <a:r>
              <a:rPr lang="en-US"/>
              <a:t> Using a stability argument of the 2-period map.</a:t>
            </a:r>
          </a:p>
          <a:p>
            <a:pPr algn="l">
              <a:buFontTx/>
              <a:buChar char="•"/>
            </a:pPr>
            <a:r>
              <a:rPr lang="en-US"/>
              <a:t> </a:t>
            </a:r>
            <a:r>
              <a:rPr lang="en-US">
                <a:solidFill>
                  <a:srgbClr val="0000FF"/>
                </a:solidFill>
              </a:rPr>
              <a:t>Using an invariance argument</a:t>
            </a:r>
            <a:r>
              <a:rPr lang="en-US">
                <a:solidFill>
                  <a:srgbClr val="FFFF00"/>
                </a:solidFill>
              </a:rPr>
              <a:t>.</a:t>
            </a:r>
            <a:endParaRPr lang="en-US"/>
          </a:p>
        </p:txBody>
      </p:sp>
      <p:sp>
        <p:nvSpPr>
          <p:cNvPr id="8287236" name="Text Box 4"/>
          <p:cNvSpPr txBox="1">
            <a:spLocks noChangeArrowheads="1"/>
          </p:cNvSpPr>
          <p:nvPr/>
        </p:nvSpPr>
        <p:spPr bwMode="auto">
          <a:xfrm>
            <a:off x="3641725" y="28860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pic>
        <p:nvPicPr>
          <p:cNvPr id="828723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981200"/>
            <a:ext cx="36941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8723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743200"/>
            <a:ext cx="592931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8258" name="Text Box 2"/>
          <p:cNvSpPr txBox="1">
            <a:spLocks noChangeArrowheads="1"/>
          </p:cNvSpPr>
          <p:nvPr/>
        </p:nvSpPr>
        <p:spPr bwMode="auto">
          <a:xfrm>
            <a:off x="974725" y="3714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8288259" name="Text Box 3"/>
          <p:cNvSpPr txBox="1">
            <a:spLocks noChangeArrowheads="1"/>
          </p:cNvSpPr>
          <p:nvPr/>
        </p:nvSpPr>
        <p:spPr bwMode="auto">
          <a:xfrm>
            <a:off x="3641725" y="28860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pic>
        <p:nvPicPr>
          <p:cNvPr id="828826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l="-6261" t="-26666" r="-6261" b="-26666"/>
          <a:stretch>
            <a:fillRect/>
          </a:stretch>
        </p:blipFill>
        <p:spPr bwMode="auto">
          <a:xfrm>
            <a:off x="363538" y="287338"/>
            <a:ext cx="4422775" cy="14144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82882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6200000">
            <a:off x="389731" y="1439069"/>
            <a:ext cx="44783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88262" name="Text Box 6"/>
          <p:cNvSpPr txBox="1">
            <a:spLocks noChangeArrowheads="1"/>
          </p:cNvSpPr>
          <p:nvPr/>
        </p:nvSpPr>
        <p:spPr bwMode="auto">
          <a:xfrm>
            <a:off x="3200400" y="6172200"/>
            <a:ext cx="481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-1</a:t>
            </a:r>
          </a:p>
        </p:txBody>
      </p:sp>
      <p:sp>
        <p:nvSpPr>
          <p:cNvPr id="8288263" name="Line 7"/>
          <p:cNvSpPr>
            <a:spLocks noChangeShapeType="1"/>
          </p:cNvSpPr>
          <p:nvPr/>
        </p:nvSpPr>
        <p:spPr bwMode="auto">
          <a:xfrm flipH="1" flipV="1">
            <a:off x="2743200" y="3276600"/>
            <a:ext cx="5334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8264" name="Line 8"/>
          <p:cNvSpPr>
            <a:spLocks noChangeShapeType="1"/>
          </p:cNvSpPr>
          <p:nvPr/>
        </p:nvSpPr>
        <p:spPr bwMode="auto">
          <a:xfrm flipV="1">
            <a:off x="1295400" y="2743200"/>
            <a:ext cx="457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88265" name="Text Box 9"/>
          <p:cNvSpPr txBox="1">
            <a:spLocks noChangeArrowheads="1"/>
          </p:cNvSpPr>
          <p:nvPr/>
        </p:nvSpPr>
        <p:spPr bwMode="auto">
          <a:xfrm>
            <a:off x="5029200" y="685800"/>
            <a:ext cx="38036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Formulate the invariance</a:t>
            </a:r>
          </a:p>
          <a:p>
            <a:pPr algn="l"/>
            <a:r>
              <a:rPr lang="en-US"/>
              <a:t>Problem as the emptiness</a:t>
            </a:r>
          </a:p>
          <a:p>
            <a:pPr algn="l"/>
            <a:r>
              <a:rPr lang="en-US"/>
              <a:t>of a semialgebraic set.</a:t>
            </a:r>
          </a:p>
          <a:p>
            <a:pPr algn="l"/>
            <a:endParaRPr lang="en-US"/>
          </a:p>
          <a:p>
            <a:pPr algn="l"/>
            <a:r>
              <a:rPr lang="en-US"/>
              <a:t>Then use SOSTOOLS </a:t>
            </a:r>
          </a:p>
          <a:p>
            <a:pPr algn="l"/>
            <a:r>
              <a:rPr lang="en-US"/>
              <a:t>to construct the </a:t>
            </a:r>
          </a:p>
          <a:p>
            <a:pPr algn="l"/>
            <a:r>
              <a:rPr lang="en-US"/>
              <a:t>certificate.</a:t>
            </a:r>
          </a:p>
        </p:txBody>
      </p:sp>
      <p:pic>
        <p:nvPicPr>
          <p:cNvPr id="828826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6172200"/>
            <a:ext cx="1306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92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495550"/>
            <a:ext cx="74676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289283" name="Object 3"/>
          <p:cNvGraphicFramePr>
            <a:graphicFrameLocks noChangeAspect="1"/>
          </p:cNvGraphicFramePr>
          <p:nvPr/>
        </p:nvGraphicFramePr>
        <p:xfrm>
          <a:off x="4419600" y="35814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285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814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89284" name="Object 4"/>
          <p:cNvGraphicFramePr>
            <a:graphicFrameLocks noChangeAspect="1"/>
          </p:cNvGraphicFramePr>
          <p:nvPr/>
        </p:nvGraphicFramePr>
        <p:xfrm>
          <a:off x="2514600" y="1143000"/>
          <a:ext cx="428148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286" name="Equation" r:id="rId7" imgW="1688760" imgH="482400" progId="Equation.DSMT4">
                  <p:embed/>
                </p:oleObj>
              </mc:Choice>
              <mc:Fallback>
                <p:oleObj name="Equation" r:id="rId7" imgW="16887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143000"/>
                        <a:ext cx="4281488" cy="122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92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620000" cy="1066800"/>
          </a:xfrm>
          <a:noFill/>
          <a:ln/>
        </p:spPr>
        <p:txBody>
          <a:bodyPr/>
          <a:lstStyle/>
          <a:p>
            <a:r>
              <a:rPr lang="en-US"/>
              <a:t>Discrete → Continuous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0306" name="Object 2"/>
          <p:cNvGraphicFramePr>
            <a:graphicFrameLocks noChangeAspect="1"/>
          </p:cNvGraphicFramePr>
          <p:nvPr/>
        </p:nvGraphicFramePr>
        <p:xfrm>
          <a:off x="762000" y="1466850"/>
          <a:ext cx="7337425" cy="510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307" name="Equation" r:id="rId4" imgW="2654280" imgH="2006280" progId="Equation.DSMT4">
                  <p:embed/>
                </p:oleObj>
              </mc:Choice>
              <mc:Fallback>
                <p:oleObj name="Equation" r:id="rId4" imgW="2654280" imgH="2006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66850"/>
                        <a:ext cx="7337425" cy="5100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0307" name="Text Box 3"/>
          <p:cNvSpPr txBox="1">
            <a:spLocks noChangeArrowheads="1"/>
          </p:cNvSpPr>
          <p:nvPr/>
        </p:nvSpPr>
        <p:spPr bwMode="auto">
          <a:xfrm>
            <a:off x="1905000" y="381000"/>
            <a:ext cx="4760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000">
                <a:latin typeface="Arial" charset="0"/>
              </a:rPr>
              <a:t>Lyapunov’s theorem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1330" name="Group 2"/>
          <p:cNvGrpSpPr>
            <a:grpSpLocks/>
          </p:cNvGrpSpPr>
          <p:nvPr/>
        </p:nvGrpSpPr>
        <p:grpSpPr bwMode="auto">
          <a:xfrm>
            <a:off x="2057400" y="457200"/>
            <a:ext cx="4648200" cy="1752600"/>
            <a:chOff x="1248" y="240"/>
            <a:chExt cx="2928" cy="1104"/>
          </a:xfrm>
        </p:grpSpPr>
        <p:graphicFrame>
          <p:nvGraphicFramePr>
            <p:cNvPr id="8291331" name="Object 3"/>
            <p:cNvGraphicFramePr>
              <a:graphicFrameLocks noChangeAspect="1"/>
            </p:cNvGraphicFramePr>
            <p:nvPr/>
          </p:nvGraphicFramePr>
          <p:xfrm>
            <a:off x="1344" y="336"/>
            <a:ext cx="2608" cy="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1332" name="Equation" r:id="rId4" imgW="1765080" imgH="609480" progId="Equation.DSMT4">
                    <p:embed/>
                  </p:oleObj>
                </mc:Choice>
                <mc:Fallback>
                  <p:oleObj name="Equation" r:id="rId4" imgW="1765080" imgH="6094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36"/>
                          <a:ext cx="2608" cy="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1332" name="Rectangle 4"/>
            <p:cNvSpPr>
              <a:spLocks noChangeArrowheads="1"/>
            </p:cNvSpPr>
            <p:nvPr/>
          </p:nvSpPr>
          <p:spPr bwMode="auto">
            <a:xfrm>
              <a:off x="1248" y="240"/>
              <a:ext cx="2928" cy="1104"/>
            </a:xfrm>
            <a:prstGeom prst="rect">
              <a:avLst/>
            </a:prstGeom>
            <a:solidFill>
              <a:srgbClr val="FF0000">
                <a:alpha val="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2913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2860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2354" name="Text Box 2"/>
          <p:cNvSpPr txBox="1">
            <a:spLocks noChangeArrowheads="1"/>
          </p:cNvSpPr>
          <p:nvPr/>
        </p:nvSpPr>
        <p:spPr bwMode="auto">
          <a:xfrm>
            <a:off x="1752600" y="2819400"/>
            <a:ext cx="5638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" charset="0"/>
              </a:rPr>
              <a:t>Can we test these conditions</a:t>
            </a:r>
          </a:p>
          <a:p>
            <a:pPr algn="l"/>
            <a:r>
              <a:rPr lang="en-US">
                <a:latin typeface="Arial" charset="0"/>
              </a:rPr>
              <a:t>             </a:t>
            </a:r>
          </a:p>
          <a:p>
            <a:pPr algn="l"/>
            <a:r>
              <a:rPr lang="en-US">
                <a:latin typeface="Arial" charset="0"/>
              </a:rPr>
              <a:t>           </a:t>
            </a:r>
            <a:r>
              <a:rPr lang="en-US" sz="3600">
                <a:latin typeface="Arial" charset="0"/>
              </a:rPr>
              <a:t>algorithmically?</a:t>
            </a:r>
          </a:p>
        </p:txBody>
      </p:sp>
      <p:sp>
        <p:nvSpPr>
          <p:cNvPr id="8292355" name="Text Box 3"/>
          <p:cNvSpPr txBox="1">
            <a:spLocks noChangeArrowheads="1"/>
          </p:cNvSpPr>
          <p:nvPr/>
        </p:nvSpPr>
        <p:spPr bwMode="auto">
          <a:xfrm>
            <a:off x="1219200" y="4953000"/>
            <a:ext cx="6557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Use the Sum of Squares decomposition!</a:t>
            </a:r>
          </a:p>
        </p:txBody>
      </p:sp>
      <p:grpSp>
        <p:nvGrpSpPr>
          <p:cNvPr id="8292356" name="Group 4"/>
          <p:cNvGrpSpPr>
            <a:grpSpLocks/>
          </p:cNvGrpSpPr>
          <p:nvPr/>
        </p:nvGrpSpPr>
        <p:grpSpPr bwMode="auto">
          <a:xfrm>
            <a:off x="2209800" y="533400"/>
            <a:ext cx="4648200" cy="1752600"/>
            <a:chOff x="1248" y="240"/>
            <a:chExt cx="2928" cy="1104"/>
          </a:xfrm>
        </p:grpSpPr>
        <p:graphicFrame>
          <p:nvGraphicFramePr>
            <p:cNvPr id="8292357" name="Object 5"/>
            <p:cNvGraphicFramePr>
              <a:graphicFrameLocks noChangeAspect="1"/>
            </p:cNvGraphicFramePr>
            <p:nvPr/>
          </p:nvGraphicFramePr>
          <p:xfrm>
            <a:off x="1344" y="336"/>
            <a:ext cx="2608" cy="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2358" name="Equation" r:id="rId4" imgW="1765080" imgH="609480" progId="Equation.DSMT4">
                    <p:embed/>
                  </p:oleObj>
                </mc:Choice>
                <mc:Fallback>
                  <p:oleObj name="Equation" r:id="rId4" imgW="1765080" imgH="6094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36"/>
                          <a:ext cx="2608" cy="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2358" name="Rectangle 6"/>
            <p:cNvSpPr>
              <a:spLocks noChangeArrowheads="1"/>
            </p:cNvSpPr>
            <p:nvPr/>
          </p:nvSpPr>
          <p:spPr bwMode="auto">
            <a:xfrm>
              <a:off x="1248" y="240"/>
              <a:ext cx="2928" cy="1104"/>
            </a:xfrm>
            <a:prstGeom prst="rect">
              <a:avLst/>
            </a:prstGeom>
            <a:solidFill>
              <a:srgbClr val="FF0000">
                <a:alpha val="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3378" name="Object 2"/>
          <p:cNvGraphicFramePr>
            <a:graphicFrameLocks noChangeAspect="1"/>
          </p:cNvGraphicFramePr>
          <p:nvPr/>
        </p:nvGraphicFramePr>
        <p:xfrm>
          <a:off x="1447800" y="1752600"/>
          <a:ext cx="64008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390" name="Equation" r:id="rId4" imgW="2095200" imgH="279360" progId="Equation.DSMT4">
                  <p:embed/>
                </p:oleObj>
              </mc:Choice>
              <mc:Fallback>
                <p:oleObj name="Equation" r:id="rId4" imgW="209520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52600"/>
                        <a:ext cx="640080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3379" name="Object 3"/>
          <p:cNvGraphicFramePr>
            <a:graphicFrameLocks noChangeAspect="1"/>
          </p:cNvGraphicFramePr>
          <p:nvPr/>
        </p:nvGraphicFramePr>
        <p:xfrm>
          <a:off x="609600" y="2971800"/>
          <a:ext cx="75295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391" name="Equation" r:id="rId6" imgW="2463480" imgH="228600" progId="Equation.DSMT4">
                  <p:embed/>
                </p:oleObj>
              </mc:Choice>
              <mc:Fallback>
                <p:oleObj name="Equation" r:id="rId6" imgW="24634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752951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93380" name="Group 4"/>
          <p:cNvGrpSpPr>
            <a:grpSpLocks/>
          </p:cNvGrpSpPr>
          <p:nvPr/>
        </p:nvGrpSpPr>
        <p:grpSpPr bwMode="auto">
          <a:xfrm>
            <a:off x="1676400" y="3733800"/>
            <a:ext cx="5861050" cy="2438400"/>
            <a:chOff x="1440" y="2784"/>
            <a:chExt cx="3692" cy="1536"/>
          </a:xfrm>
        </p:grpSpPr>
        <p:graphicFrame>
          <p:nvGraphicFramePr>
            <p:cNvPr id="8293381" name="Object 5"/>
            <p:cNvGraphicFramePr>
              <a:graphicFrameLocks noChangeAspect="1"/>
            </p:cNvGraphicFramePr>
            <p:nvPr/>
          </p:nvGraphicFramePr>
          <p:xfrm>
            <a:off x="1632" y="2784"/>
            <a:ext cx="2542" cy="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3392" name="Equation" r:id="rId8" imgW="1320480" imgH="431640" progId="Equation.DSMT4">
                    <p:embed/>
                  </p:oleObj>
                </mc:Choice>
                <mc:Fallback>
                  <p:oleObj name="Equation" r:id="rId8" imgW="1320480" imgH="43164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2784"/>
                          <a:ext cx="2542" cy="7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3382" name="Object 6"/>
            <p:cNvGraphicFramePr>
              <a:graphicFrameLocks noChangeAspect="1"/>
            </p:cNvGraphicFramePr>
            <p:nvPr/>
          </p:nvGraphicFramePr>
          <p:xfrm>
            <a:off x="1440" y="3504"/>
            <a:ext cx="2712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3393" name="Equation" r:id="rId10" imgW="1409400" imgH="431640" progId="Equation.DSMT4">
                    <p:embed/>
                  </p:oleObj>
                </mc:Choice>
                <mc:Fallback>
                  <p:oleObj name="Equation" r:id="rId10" imgW="1409400" imgH="43164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504"/>
                          <a:ext cx="2712" cy="8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3383" name="Text Box 7"/>
            <p:cNvSpPr txBox="1">
              <a:spLocks noChangeArrowheads="1"/>
            </p:cNvSpPr>
            <p:nvPr/>
          </p:nvSpPr>
          <p:spPr bwMode="auto">
            <a:xfrm>
              <a:off x="4320" y="3024"/>
              <a:ext cx="8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Arial" charset="0"/>
                </a:rPr>
                <a:t>is SOS</a:t>
              </a:r>
            </a:p>
          </p:txBody>
        </p:sp>
        <p:sp>
          <p:nvSpPr>
            <p:cNvPr id="8293384" name="Text Box 8"/>
            <p:cNvSpPr txBox="1">
              <a:spLocks noChangeArrowheads="1"/>
            </p:cNvSpPr>
            <p:nvPr/>
          </p:nvSpPr>
          <p:spPr bwMode="auto">
            <a:xfrm>
              <a:off x="4320" y="3744"/>
              <a:ext cx="8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Arial" charset="0"/>
                </a:rPr>
                <a:t>is SOS</a:t>
              </a:r>
            </a:p>
          </p:txBody>
        </p:sp>
      </p:grpSp>
      <p:sp>
        <p:nvSpPr>
          <p:cNvPr id="8293385" name="Text Box 9"/>
          <p:cNvSpPr txBox="1">
            <a:spLocks noChangeArrowheads="1"/>
          </p:cNvSpPr>
          <p:nvPr/>
        </p:nvSpPr>
        <p:spPr bwMode="auto">
          <a:xfrm>
            <a:off x="533400" y="2438400"/>
            <a:ext cx="877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Find</a:t>
            </a:r>
          </a:p>
        </p:txBody>
      </p:sp>
      <p:sp>
        <p:nvSpPr>
          <p:cNvPr id="8293386" name="Text Box 10"/>
          <p:cNvSpPr txBox="1">
            <a:spLocks noChangeArrowheads="1"/>
          </p:cNvSpPr>
          <p:nvPr/>
        </p:nvSpPr>
        <p:spPr bwMode="auto">
          <a:xfrm>
            <a:off x="533400" y="3505200"/>
            <a:ext cx="162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such that</a:t>
            </a:r>
          </a:p>
        </p:txBody>
      </p:sp>
      <p:sp>
        <p:nvSpPr>
          <p:cNvPr id="8293387" name="Text Box 11"/>
          <p:cNvSpPr txBox="1">
            <a:spLocks noChangeArrowheads="1"/>
          </p:cNvSpPr>
          <p:nvPr/>
        </p:nvSpPr>
        <p:spPr bwMode="auto">
          <a:xfrm>
            <a:off x="5867400" y="609600"/>
            <a:ext cx="2138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SOSTOOLS</a:t>
            </a:r>
          </a:p>
        </p:txBody>
      </p:sp>
      <p:grpSp>
        <p:nvGrpSpPr>
          <p:cNvPr id="8293388" name="Group 12"/>
          <p:cNvGrpSpPr>
            <a:grpSpLocks/>
          </p:cNvGrpSpPr>
          <p:nvPr/>
        </p:nvGrpSpPr>
        <p:grpSpPr bwMode="auto">
          <a:xfrm>
            <a:off x="0" y="0"/>
            <a:ext cx="4648200" cy="1752600"/>
            <a:chOff x="1248" y="240"/>
            <a:chExt cx="2928" cy="1104"/>
          </a:xfrm>
        </p:grpSpPr>
        <p:graphicFrame>
          <p:nvGraphicFramePr>
            <p:cNvPr id="8293389" name="Object 13"/>
            <p:cNvGraphicFramePr>
              <a:graphicFrameLocks noChangeAspect="1"/>
            </p:cNvGraphicFramePr>
            <p:nvPr/>
          </p:nvGraphicFramePr>
          <p:xfrm>
            <a:off x="1344" y="336"/>
            <a:ext cx="2608" cy="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3394" name="Equation" r:id="rId12" imgW="1765080" imgH="609480" progId="Equation.DSMT4">
                    <p:embed/>
                  </p:oleObj>
                </mc:Choice>
                <mc:Fallback>
                  <p:oleObj name="Equation" r:id="rId12" imgW="1765080" imgH="6094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36"/>
                          <a:ext cx="2608" cy="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93390" name="Rectangle 14"/>
            <p:cNvSpPr>
              <a:spLocks noChangeArrowheads="1"/>
            </p:cNvSpPr>
            <p:nvPr/>
          </p:nvSpPr>
          <p:spPr bwMode="auto">
            <a:xfrm>
              <a:off x="1248" y="240"/>
              <a:ext cx="2928" cy="1104"/>
            </a:xfrm>
            <a:prstGeom prst="rect">
              <a:avLst/>
            </a:prstGeom>
            <a:solidFill>
              <a:srgbClr val="FF0000">
                <a:alpha val="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3391" name="Text Box 15"/>
          <p:cNvSpPr txBox="1">
            <a:spLocks noChangeArrowheads="1"/>
          </p:cNvSpPr>
          <p:nvPr/>
        </p:nvSpPr>
        <p:spPr bwMode="auto">
          <a:xfrm>
            <a:off x="533400" y="6172200"/>
            <a:ext cx="6659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Then equilibrium is asymptotically stable.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402" name="Object 2"/>
          <p:cNvGraphicFramePr>
            <a:graphicFrameLocks noChangeAspect="1"/>
          </p:cNvGraphicFramePr>
          <p:nvPr/>
        </p:nvGraphicFramePr>
        <p:xfrm>
          <a:off x="2133600" y="1136650"/>
          <a:ext cx="4738688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406" name="Equation" r:id="rId4" imgW="2019240" imgH="965160" progId="Equation.DSMT4">
                  <p:embed/>
                </p:oleObj>
              </mc:Choice>
              <mc:Fallback>
                <p:oleObj name="Equation" r:id="rId4" imgW="2019240" imgH="965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136650"/>
                        <a:ext cx="4738688" cy="226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403" name="Rectangle 3"/>
          <p:cNvSpPr>
            <a:spLocks noChangeArrowheads="1"/>
          </p:cNvSpPr>
          <p:nvPr/>
        </p:nvSpPr>
        <p:spPr bwMode="auto">
          <a:xfrm>
            <a:off x="1524000" y="914400"/>
            <a:ext cx="6096000" cy="2743200"/>
          </a:xfrm>
          <a:prstGeom prst="rect">
            <a:avLst/>
          </a:prstGeom>
          <a:solidFill>
            <a:srgbClr val="FF0000">
              <a:alpha val="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404" name="Text Box 4"/>
          <p:cNvSpPr txBox="1">
            <a:spLocks noChangeArrowheads="1"/>
          </p:cNvSpPr>
          <p:nvPr/>
        </p:nvSpPr>
        <p:spPr bwMode="auto">
          <a:xfrm>
            <a:off x="2971800" y="304800"/>
            <a:ext cx="2855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Robust Stability?</a:t>
            </a:r>
          </a:p>
        </p:txBody>
      </p:sp>
      <p:graphicFrame>
        <p:nvGraphicFramePr>
          <p:cNvPr id="8294405" name="Object 5"/>
          <p:cNvGraphicFramePr>
            <a:graphicFrameLocks noChangeAspect="1"/>
          </p:cNvGraphicFramePr>
          <p:nvPr/>
        </p:nvGraphicFramePr>
        <p:xfrm>
          <a:off x="180975" y="4038600"/>
          <a:ext cx="89630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407" name="Equation" r:id="rId6" imgW="2933640" imgH="190440" progId="Equation.DSMT4">
                  <p:embed/>
                </p:oleObj>
              </mc:Choice>
              <mc:Fallback>
                <p:oleObj name="Equation" r:id="rId6" imgW="293364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4038600"/>
                        <a:ext cx="89630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406" name="Text Box 6"/>
          <p:cNvSpPr txBox="1">
            <a:spLocks noChangeArrowheads="1"/>
          </p:cNvSpPr>
          <p:nvPr/>
        </p:nvSpPr>
        <p:spPr bwMode="auto">
          <a:xfrm>
            <a:off x="1600200" y="4876800"/>
            <a:ext cx="5954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Use SOSTOOLS to construct V(x,p).</a:t>
            </a:r>
          </a:p>
        </p:txBody>
      </p:sp>
      <p:sp>
        <p:nvSpPr>
          <p:cNvPr id="8294407" name="Text Box 7"/>
          <p:cNvSpPr txBox="1">
            <a:spLocks noChangeArrowheads="1"/>
          </p:cNvSpPr>
          <p:nvPr/>
        </p:nvSpPr>
        <p:spPr bwMode="auto">
          <a:xfrm>
            <a:off x="1981200" y="5791200"/>
            <a:ext cx="4933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www.cds.caltech.edu/sostools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r>
              <a:rPr lang="en-US"/>
              <a:t>Chemical oscillator</a:t>
            </a:r>
          </a:p>
        </p:txBody>
      </p:sp>
      <p:graphicFrame>
        <p:nvGraphicFramePr>
          <p:cNvPr id="8295427" name="Object 3"/>
          <p:cNvGraphicFramePr>
            <a:graphicFrameLocks noChangeAspect="1"/>
          </p:cNvGraphicFramePr>
          <p:nvPr/>
        </p:nvGraphicFramePr>
        <p:xfrm>
          <a:off x="1177925" y="1143000"/>
          <a:ext cx="6656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29" name="Equation" r:id="rId4" imgW="2349360" imgH="457200" progId="Equation.DSMT4">
                  <p:embed/>
                </p:oleObj>
              </mc:Choice>
              <mc:Fallback>
                <p:oleObj name="Equation" r:id="rId4" imgW="234936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1143000"/>
                        <a:ext cx="6656388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428" name="Object 4"/>
          <p:cNvGraphicFramePr>
            <a:graphicFrameLocks noChangeAspect="1"/>
          </p:cNvGraphicFramePr>
          <p:nvPr/>
        </p:nvGraphicFramePr>
        <p:xfrm>
          <a:off x="3429000" y="4038600"/>
          <a:ext cx="26257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30" name="Equation" r:id="rId6" imgW="927000" imgH="482400" progId="Equation.DSMT4">
                  <p:embed/>
                </p:oleObj>
              </mc:Choice>
              <mc:Fallback>
                <p:oleObj name="Equation" r:id="rId6" imgW="9270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2625725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429" name="Text Box 5"/>
          <p:cNvSpPr txBox="1">
            <a:spLocks noChangeArrowheads="1"/>
          </p:cNvSpPr>
          <p:nvPr/>
        </p:nvSpPr>
        <p:spPr bwMode="auto">
          <a:xfrm>
            <a:off x="2214563" y="3190875"/>
            <a:ext cx="4719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Nondimensional state equations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1650" name="Picture 2"/>
          <p:cNvPicPr>
            <a:picLocks noChangeAspect="1" noChangeArrowheads="1"/>
          </p:cNvPicPr>
          <p:nvPr/>
        </p:nvPicPr>
        <p:blipFill>
          <a:blip r:embed="rId4" cstate="print"/>
          <a:srcRect t="11667" r="11336" b="13333"/>
          <a:stretch>
            <a:fillRect/>
          </a:stretch>
        </p:blipFill>
        <p:spPr bwMode="auto">
          <a:xfrm>
            <a:off x="0" y="0"/>
            <a:ext cx="25987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91651" name="Object 3"/>
          <p:cNvGraphicFramePr>
            <a:graphicFrameLocks noChangeAspect="1"/>
          </p:cNvGraphicFramePr>
          <p:nvPr/>
        </p:nvGraphicFramePr>
        <p:xfrm>
          <a:off x="3414713" y="1068388"/>
          <a:ext cx="460057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654" name="Equation" r:id="rId5" imgW="1650960" imgH="253800" progId="Equation.DSMT4">
                  <p:embed/>
                </p:oleObj>
              </mc:Choice>
              <mc:Fallback>
                <p:oleObj name="Equation" r:id="rId5" imgW="16509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713" y="1068388"/>
                        <a:ext cx="4600575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652" name="Object 4"/>
          <p:cNvGraphicFramePr>
            <a:graphicFrameLocks noChangeAspect="1"/>
          </p:cNvGraphicFramePr>
          <p:nvPr/>
        </p:nvGraphicFramePr>
        <p:xfrm>
          <a:off x="968375" y="839788"/>
          <a:ext cx="10001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655" name="Equation" r:id="rId7" imgW="368280" imgH="177480" progId="Equation.DSMT4">
                  <p:embed/>
                </p:oleObj>
              </mc:Choice>
              <mc:Fallback>
                <p:oleObj name="Equation" r:id="rId7" imgW="36828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839788"/>
                        <a:ext cx="10001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1653" name="Object 5"/>
          <p:cNvGraphicFramePr>
            <a:graphicFrameLocks noChangeAspect="1"/>
          </p:cNvGraphicFramePr>
          <p:nvPr/>
        </p:nvGraphicFramePr>
        <p:xfrm>
          <a:off x="3573463" y="1806575"/>
          <a:ext cx="40513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656" name="Equation" r:id="rId9" imgW="1625400" imgH="253800" progId="Equation.DSMT4">
                  <p:embed/>
                </p:oleObj>
              </mc:Choice>
              <mc:Fallback>
                <p:oleObj name="Equation" r:id="rId9" imgW="162540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1806575"/>
                        <a:ext cx="405130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654" name="Text Box 6"/>
          <p:cNvSpPr txBox="1">
            <a:spLocks noChangeArrowheads="1"/>
          </p:cNvSpPr>
          <p:nvPr/>
        </p:nvSpPr>
        <p:spPr bwMode="auto">
          <a:xfrm>
            <a:off x="2971800" y="152400"/>
            <a:ext cx="5486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Arial" charset="0"/>
              </a:rPr>
              <a:t>What does this have to do with complex systems? </a:t>
            </a:r>
          </a:p>
        </p:txBody>
      </p:sp>
      <p:sp>
        <p:nvSpPr>
          <p:cNvPr id="8091655" name="Text Box 7"/>
          <p:cNvSpPr txBox="1">
            <a:spLocks noChangeArrowheads="1"/>
          </p:cNvSpPr>
          <p:nvPr/>
        </p:nvSpPr>
        <p:spPr bwMode="auto">
          <a:xfrm>
            <a:off x="304800" y="2667000"/>
            <a:ext cx="850423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>
                <a:latin typeface="Arial" charset="0"/>
              </a:rPr>
              <a:t>  This classic computational problem illustrates an important idea, but in an easily visualized way.</a:t>
            </a:r>
          </a:p>
          <a:p>
            <a:pPr algn="l">
              <a:buFontTx/>
              <a:buChar char="•"/>
            </a:pPr>
            <a:r>
              <a:rPr lang="en-US">
                <a:latin typeface="Arial" charset="0"/>
              </a:rPr>
              <a:t> Most computational problems involve uncertain dynamical systems, from protein folding to complex network analysis. Not easily visualized.  </a:t>
            </a:r>
          </a:p>
          <a:p>
            <a:pPr algn="l">
              <a:buFontTx/>
              <a:buChar char="•"/>
            </a:pPr>
            <a:r>
              <a:rPr lang="en-US">
                <a:latin typeface="Arial" charset="0"/>
              </a:rPr>
              <a:t> Natural questions are typically computationally </a:t>
            </a:r>
            <a:r>
              <a:rPr lang="en-US" b="1" i="1">
                <a:latin typeface="Arial" charset="0"/>
              </a:rPr>
              <a:t>intractable, </a:t>
            </a:r>
            <a:r>
              <a:rPr lang="en-US">
                <a:latin typeface="Arial" charset="0"/>
              </a:rPr>
              <a:t>and conventional methods provide little encouragement that this can be systematically overcome.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6450" name="Object 2"/>
          <p:cNvGraphicFramePr>
            <a:graphicFrameLocks noChangeAspect="1"/>
          </p:cNvGraphicFramePr>
          <p:nvPr/>
        </p:nvGraphicFramePr>
        <p:xfrm>
          <a:off x="457200" y="228600"/>
          <a:ext cx="26257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452" name="Equation" r:id="rId4" imgW="927000" imgH="482400" progId="Equation.DSMT4">
                  <p:embed/>
                </p:oleObj>
              </mc:Choice>
              <mc:Fallback>
                <p:oleObj name="Equation" r:id="rId4" imgW="9270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"/>
                        <a:ext cx="2625725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451" name="Object 3"/>
          <p:cNvGraphicFramePr>
            <a:graphicFrameLocks noChangeAspect="1"/>
          </p:cNvGraphicFramePr>
          <p:nvPr/>
        </p:nvGraphicFramePr>
        <p:xfrm>
          <a:off x="5105400" y="381000"/>
          <a:ext cx="298608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453" name="Equation" r:id="rId6" imgW="1054080" imgH="507960" progId="Equation.DSMT4">
                  <p:embed/>
                </p:oleObj>
              </mc:Choice>
              <mc:Fallback>
                <p:oleObj name="Equation" r:id="rId6" imgW="105408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81000"/>
                        <a:ext cx="2986088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6452" name="Line 4"/>
          <p:cNvSpPr>
            <a:spLocks noChangeShapeType="1"/>
          </p:cNvSpPr>
          <p:nvPr/>
        </p:nvSpPr>
        <p:spPr bwMode="auto">
          <a:xfrm flipV="1">
            <a:off x="1049338" y="2112963"/>
            <a:ext cx="1587" cy="38465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53" name="Line 5"/>
          <p:cNvSpPr>
            <a:spLocks noChangeShapeType="1"/>
          </p:cNvSpPr>
          <p:nvPr/>
        </p:nvSpPr>
        <p:spPr bwMode="auto">
          <a:xfrm>
            <a:off x="896938" y="6035675"/>
            <a:ext cx="4883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54" name="Line 6"/>
          <p:cNvSpPr>
            <a:spLocks noChangeShapeType="1"/>
          </p:cNvSpPr>
          <p:nvPr/>
        </p:nvSpPr>
        <p:spPr bwMode="auto">
          <a:xfrm flipV="1">
            <a:off x="1049338" y="2112963"/>
            <a:ext cx="1587" cy="38465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55" name="Line 7"/>
          <p:cNvSpPr>
            <a:spLocks noChangeShapeType="1"/>
          </p:cNvSpPr>
          <p:nvPr/>
        </p:nvSpPr>
        <p:spPr bwMode="auto">
          <a:xfrm flipV="1">
            <a:off x="1049338" y="2112963"/>
            <a:ext cx="1587" cy="38465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56" name="Freeform 8"/>
          <p:cNvSpPr>
            <a:spLocks/>
          </p:cNvSpPr>
          <p:nvPr/>
        </p:nvSpPr>
        <p:spPr bwMode="auto">
          <a:xfrm>
            <a:off x="1041400" y="2133600"/>
            <a:ext cx="5816600" cy="3962400"/>
          </a:xfrm>
          <a:custGeom>
            <a:avLst/>
            <a:gdLst/>
            <a:ahLst/>
            <a:cxnLst>
              <a:cxn ang="0">
                <a:pos x="16" y="2021"/>
              </a:cxn>
              <a:cxn ang="0">
                <a:pos x="0" y="0"/>
              </a:cxn>
              <a:cxn ang="0">
                <a:pos x="3664" y="0"/>
              </a:cxn>
              <a:cxn ang="0">
                <a:pos x="3664" y="2496"/>
              </a:cxn>
              <a:cxn ang="0">
                <a:pos x="2245" y="2496"/>
              </a:cxn>
              <a:cxn ang="0">
                <a:pos x="2247" y="2030"/>
              </a:cxn>
            </a:cxnLst>
            <a:rect l="0" t="0" r="r" b="b"/>
            <a:pathLst>
              <a:path w="3664" h="2496">
                <a:moveTo>
                  <a:pt x="16" y="2021"/>
                </a:moveTo>
                <a:lnTo>
                  <a:pt x="0" y="0"/>
                </a:lnTo>
                <a:lnTo>
                  <a:pt x="3664" y="0"/>
                </a:lnTo>
                <a:lnTo>
                  <a:pt x="3664" y="2496"/>
                </a:lnTo>
                <a:lnTo>
                  <a:pt x="2245" y="2496"/>
                </a:lnTo>
                <a:lnTo>
                  <a:pt x="2247" y="2030"/>
                </a:lnTo>
              </a:path>
            </a:pathLst>
          </a:custGeom>
          <a:solidFill>
            <a:schemeClr val="folHlink"/>
          </a:solidFill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57" name="Line 9"/>
          <p:cNvSpPr>
            <a:spLocks noChangeShapeType="1"/>
          </p:cNvSpPr>
          <p:nvPr/>
        </p:nvSpPr>
        <p:spPr bwMode="auto">
          <a:xfrm flipV="1">
            <a:off x="881063" y="5992813"/>
            <a:ext cx="3175" cy="84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58" name="Rectangle 10"/>
          <p:cNvSpPr>
            <a:spLocks noChangeArrowheads="1"/>
          </p:cNvSpPr>
          <p:nvPr/>
        </p:nvSpPr>
        <p:spPr bwMode="auto">
          <a:xfrm>
            <a:off x="998538" y="6124575"/>
            <a:ext cx="1412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latin typeface="Helvetica" pitchFamily="34" charset="0"/>
              </a:rPr>
              <a:t>0</a:t>
            </a:r>
            <a:endParaRPr lang="en-US" sz="4400"/>
          </a:p>
        </p:txBody>
      </p:sp>
      <p:sp>
        <p:nvSpPr>
          <p:cNvPr id="8296459" name="Line 11"/>
          <p:cNvSpPr>
            <a:spLocks noChangeShapeType="1"/>
          </p:cNvSpPr>
          <p:nvPr/>
        </p:nvSpPr>
        <p:spPr bwMode="auto">
          <a:xfrm flipV="1">
            <a:off x="1692275" y="5992813"/>
            <a:ext cx="1588" cy="84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60" name="Rectangle 12"/>
          <p:cNvSpPr>
            <a:spLocks noChangeArrowheads="1"/>
          </p:cNvSpPr>
          <p:nvPr/>
        </p:nvSpPr>
        <p:spPr bwMode="auto">
          <a:xfrm>
            <a:off x="1555750" y="6124575"/>
            <a:ext cx="3508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latin typeface="Helvetica" pitchFamily="34" charset="0"/>
              </a:rPr>
              <a:t>0.2</a:t>
            </a:r>
            <a:endParaRPr lang="en-US" sz="4400"/>
          </a:p>
        </p:txBody>
      </p:sp>
      <p:sp>
        <p:nvSpPr>
          <p:cNvPr id="8296461" name="Line 13"/>
          <p:cNvSpPr>
            <a:spLocks noChangeShapeType="1"/>
          </p:cNvSpPr>
          <p:nvPr/>
        </p:nvSpPr>
        <p:spPr bwMode="auto">
          <a:xfrm flipV="1">
            <a:off x="2341563" y="5992813"/>
            <a:ext cx="1587" cy="84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62" name="Rectangle 14"/>
          <p:cNvSpPr>
            <a:spLocks noChangeArrowheads="1"/>
          </p:cNvSpPr>
          <p:nvPr/>
        </p:nvSpPr>
        <p:spPr bwMode="auto">
          <a:xfrm>
            <a:off x="2205038" y="6124575"/>
            <a:ext cx="3540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latin typeface="Helvetica" pitchFamily="34" charset="0"/>
              </a:rPr>
              <a:t>0.4</a:t>
            </a:r>
            <a:endParaRPr lang="en-US" sz="4400"/>
          </a:p>
        </p:txBody>
      </p:sp>
      <p:sp>
        <p:nvSpPr>
          <p:cNvPr id="8296463" name="Line 15"/>
          <p:cNvSpPr>
            <a:spLocks noChangeShapeType="1"/>
          </p:cNvSpPr>
          <p:nvPr/>
        </p:nvSpPr>
        <p:spPr bwMode="auto">
          <a:xfrm flipV="1">
            <a:off x="3005138" y="5992813"/>
            <a:ext cx="1587" cy="84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64" name="Rectangle 16"/>
          <p:cNvSpPr>
            <a:spLocks noChangeArrowheads="1"/>
          </p:cNvSpPr>
          <p:nvPr/>
        </p:nvSpPr>
        <p:spPr bwMode="auto">
          <a:xfrm>
            <a:off x="2868613" y="6124575"/>
            <a:ext cx="3524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latin typeface="Helvetica" pitchFamily="34" charset="0"/>
              </a:rPr>
              <a:t>0.6</a:t>
            </a:r>
            <a:endParaRPr lang="en-US" sz="4400"/>
          </a:p>
        </p:txBody>
      </p:sp>
      <p:sp>
        <p:nvSpPr>
          <p:cNvPr id="8296465" name="Line 17"/>
          <p:cNvSpPr>
            <a:spLocks noChangeShapeType="1"/>
          </p:cNvSpPr>
          <p:nvPr/>
        </p:nvSpPr>
        <p:spPr bwMode="auto">
          <a:xfrm flipV="1">
            <a:off x="3654425" y="5992813"/>
            <a:ext cx="1588" cy="84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66" name="Rectangle 18"/>
          <p:cNvSpPr>
            <a:spLocks noChangeArrowheads="1"/>
          </p:cNvSpPr>
          <p:nvPr/>
        </p:nvSpPr>
        <p:spPr bwMode="auto">
          <a:xfrm>
            <a:off x="3517900" y="6124575"/>
            <a:ext cx="3508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latin typeface="Helvetica" pitchFamily="34" charset="0"/>
              </a:rPr>
              <a:t>0.8</a:t>
            </a:r>
            <a:endParaRPr lang="en-US" sz="4400"/>
          </a:p>
        </p:txBody>
      </p:sp>
      <p:sp>
        <p:nvSpPr>
          <p:cNvPr id="8296467" name="Line 19"/>
          <p:cNvSpPr>
            <a:spLocks noChangeShapeType="1"/>
          </p:cNvSpPr>
          <p:nvPr/>
        </p:nvSpPr>
        <p:spPr bwMode="auto">
          <a:xfrm flipV="1">
            <a:off x="4316413" y="5992813"/>
            <a:ext cx="1587" cy="84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68" name="Rectangle 20"/>
          <p:cNvSpPr>
            <a:spLocks noChangeArrowheads="1"/>
          </p:cNvSpPr>
          <p:nvPr/>
        </p:nvSpPr>
        <p:spPr bwMode="auto">
          <a:xfrm>
            <a:off x="4271963" y="6124575"/>
            <a:ext cx="14128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latin typeface="Helvetica" pitchFamily="34" charset="0"/>
              </a:rPr>
              <a:t>1</a:t>
            </a:r>
            <a:endParaRPr lang="en-US" sz="4400"/>
          </a:p>
        </p:txBody>
      </p:sp>
      <p:sp>
        <p:nvSpPr>
          <p:cNvPr id="8296469" name="Line 21"/>
          <p:cNvSpPr>
            <a:spLocks noChangeShapeType="1"/>
          </p:cNvSpPr>
          <p:nvPr/>
        </p:nvSpPr>
        <p:spPr bwMode="auto">
          <a:xfrm flipV="1">
            <a:off x="4965700" y="5992813"/>
            <a:ext cx="1588" cy="84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70" name="Rectangle 22"/>
          <p:cNvSpPr>
            <a:spLocks noChangeArrowheads="1"/>
          </p:cNvSpPr>
          <p:nvPr/>
        </p:nvSpPr>
        <p:spPr bwMode="auto">
          <a:xfrm>
            <a:off x="4829175" y="6124575"/>
            <a:ext cx="3524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latin typeface="Helvetica" pitchFamily="34" charset="0"/>
              </a:rPr>
              <a:t>1.2</a:t>
            </a:r>
            <a:endParaRPr lang="en-US" sz="4400"/>
          </a:p>
        </p:txBody>
      </p:sp>
      <p:sp>
        <p:nvSpPr>
          <p:cNvPr id="8296471" name="Line 23"/>
          <p:cNvSpPr>
            <a:spLocks noChangeShapeType="1"/>
          </p:cNvSpPr>
          <p:nvPr/>
        </p:nvSpPr>
        <p:spPr bwMode="auto">
          <a:xfrm flipV="1">
            <a:off x="5613400" y="5992813"/>
            <a:ext cx="3175" cy="84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72" name="Rectangle 24"/>
          <p:cNvSpPr>
            <a:spLocks noChangeArrowheads="1"/>
          </p:cNvSpPr>
          <p:nvPr/>
        </p:nvSpPr>
        <p:spPr bwMode="auto">
          <a:xfrm>
            <a:off x="5478463" y="6124575"/>
            <a:ext cx="3524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latin typeface="Helvetica" pitchFamily="34" charset="0"/>
              </a:rPr>
              <a:t>1.4</a:t>
            </a:r>
            <a:endParaRPr lang="en-US" sz="4400"/>
          </a:p>
        </p:txBody>
      </p:sp>
      <p:sp>
        <p:nvSpPr>
          <p:cNvPr id="8296473" name="Line 25"/>
          <p:cNvSpPr>
            <a:spLocks noChangeShapeType="1"/>
          </p:cNvSpPr>
          <p:nvPr/>
        </p:nvSpPr>
        <p:spPr bwMode="auto">
          <a:xfrm>
            <a:off x="881063" y="6076950"/>
            <a:ext cx="619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74" name="Rectangle 26"/>
          <p:cNvSpPr>
            <a:spLocks noChangeArrowheads="1"/>
          </p:cNvSpPr>
          <p:nvPr/>
        </p:nvSpPr>
        <p:spPr bwMode="auto">
          <a:xfrm>
            <a:off x="715963" y="5938838"/>
            <a:ext cx="142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latin typeface="Helvetica" pitchFamily="34" charset="0"/>
              </a:rPr>
              <a:t>0</a:t>
            </a:r>
            <a:endParaRPr lang="en-US" sz="4400"/>
          </a:p>
        </p:txBody>
      </p:sp>
      <p:sp>
        <p:nvSpPr>
          <p:cNvPr id="8296475" name="Line 27"/>
          <p:cNvSpPr>
            <a:spLocks noChangeShapeType="1"/>
          </p:cNvSpPr>
          <p:nvPr/>
        </p:nvSpPr>
        <p:spPr bwMode="auto">
          <a:xfrm>
            <a:off x="881063" y="5484813"/>
            <a:ext cx="619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76" name="Rectangle 28"/>
          <p:cNvSpPr>
            <a:spLocks noChangeArrowheads="1"/>
          </p:cNvSpPr>
          <p:nvPr/>
        </p:nvSpPr>
        <p:spPr bwMode="auto">
          <a:xfrm>
            <a:off x="549275" y="5345113"/>
            <a:ext cx="3540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latin typeface="Helvetica" pitchFamily="34" charset="0"/>
              </a:rPr>
              <a:t>0.2</a:t>
            </a:r>
            <a:endParaRPr lang="en-US" sz="4400"/>
          </a:p>
        </p:txBody>
      </p:sp>
      <p:sp>
        <p:nvSpPr>
          <p:cNvPr id="8296477" name="Line 29"/>
          <p:cNvSpPr>
            <a:spLocks noChangeShapeType="1"/>
          </p:cNvSpPr>
          <p:nvPr/>
        </p:nvSpPr>
        <p:spPr bwMode="auto">
          <a:xfrm>
            <a:off x="881063" y="4908550"/>
            <a:ext cx="619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78" name="Rectangle 30"/>
          <p:cNvSpPr>
            <a:spLocks noChangeArrowheads="1"/>
          </p:cNvSpPr>
          <p:nvPr/>
        </p:nvSpPr>
        <p:spPr bwMode="auto">
          <a:xfrm>
            <a:off x="549275" y="4772025"/>
            <a:ext cx="3540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latin typeface="Helvetica" pitchFamily="34" charset="0"/>
              </a:rPr>
              <a:t>0.4</a:t>
            </a:r>
            <a:endParaRPr lang="en-US" sz="4400"/>
          </a:p>
        </p:txBody>
      </p:sp>
      <p:sp>
        <p:nvSpPr>
          <p:cNvPr id="8296479" name="Line 31"/>
          <p:cNvSpPr>
            <a:spLocks noChangeShapeType="1"/>
          </p:cNvSpPr>
          <p:nvPr/>
        </p:nvSpPr>
        <p:spPr bwMode="auto">
          <a:xfrm>
            <a:off x="881063" y="4332288"/>
            <a:ext cx="619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80" name="Rectangle 32"/>
          <p:cNvSpPr>
            <a:spLocks noChangeArrowheads="1"/>
          </p:cNvSpPr>
          <p:nvPr/>
        </p:nvSpPr>
        <p:spPr bwMode="auto">
          <a:xfrm>
            <a:off x="549275" y="4198938"/>
            <a:ext cx="3540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latin typeface="Helvetica" pitchFamily="34" charset="0"/>
              </a:rPr>
              <a:t>0.6</a:t>
            </a:r>
            <a:endParaRPr lang="en-US" sz="4400"/>
          </a:p>
        </p:txBody>
      </p:sp>
      <p:sp>
        <p:nvSpPr>
          <p:cNvPr id="8296481" name="Line 33"/>
          <p:cNvSpPr>
            <a:spLocks noChangeShapeType="1"/>
          </p:cNvSpPr>
          <p:nvPr/>
        </p:nvSpPr>
        <p:spPr bwMode="auto">
          <a:xfrm>
            <a:off x="881063" y="3757613"/>
            <a:ext cx="619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82" name="Rectangle 34"/>
          <p:cNvSpPr>
            <a:spLocks noChangeArrowheads="1"/>
          </p:cNvSpPr>
          <p:nvPr/>
        </p:nvSpPr>
        <p:spPr bwMode="auto">
          <a:xfrm>
            <a:off x="549275" y="3624263"/>
            <a:ext cx="35401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latin typeface="Helvetica" pitchFamily="34" charset="0"/>
              </a:rPr>
              <a:t>0.8</a:t>
            </a:r>
            <a:endParaRPr lang="en-US" sz="4400"/>
          </a:p>
        </p:txBody>
      </p:sp>
      <p:sp>
        <p:nvSpPr>
          <p:cNvPr id="8296483" name="Line 35"/>
          <p:cNvSpPr>
            <a:spLocks noChangeShapeType="1"/>
          </p:cNvSpPr>
          <p:nvPr/>
        </p:nvSpPr>
        <p:spPr bwMode="auto">
          <a:xfrm>
            <a:off x="881063" y="3181350"/>
            <a:ext cx="6191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84" name="Rectangle 36"/>
          <p:cNvSpPr>
            <a:spLocks noChangeArrowheads="1"/>
          </p:cNvSpPr>
          <p:nvPr/>
        </p:nvSpPr>
        <p:spPr bwMode="auto">
          <a:xfrm>
            <a:off x="715963" y="3048000"/>
            <a:ext cx="1428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latin typeface="Helvetica" pitchFamily="34" charset="0"/>
              </a:rPr>
              <a:t>1</a:t>
            </a:r>
            <a:endParaRPr lang="en-US" sz="4400"/>
          </a:p>
        </p:txBody>
      </p:sp>
      <p:sp>
        <p:nvSpPr>
          <p:cNvPr id="8296485" name="Freeform 37"/>
          <p:cNvSpPr>
            <a:spLocks/>
          </p:cNvSpPr>
          <p:nvPr/>
        </p:nvSpPr>
        <p:spPr bwMode="auto">
          <a:xfrm>
            <a:off x="1042988" y="5518150"/>
            <a:ext cx="3305175" cy="574675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36" y="199"/>
              </a:cxn>
              <a:cxn ang="0">
                <a:pos x="114" y="142"/>
              </a:cxn>
              <a:cxn ang="0">
                <a:pos x="121" y="142"/>
              </a:cxn>
              <a:cxn ang="0">
                <a:pos x="192" y="92"/>
              </a:cxn>
              <a:cxn ang="0">
                <a:pos x="220" y="78"/>
              </a:cxn>
              <a:cxn ang="0">
                <a:pos x="270" y="57"/>
              </a:cxn>
              <a:cxn ang="0">
                <a:pos x="348" y="29"/>
              </a:cxn>
              <a:cxn ang="0">
                <a:pos x="397" y="14"/>
              </a:cxn>
              <a:cxn ang="0">
                <a:pos x="426" y="14"/>
              </a:cxn>
              <a:cxn ang="0">
                <a:pos x="504" y="0"/>
              </a:cxn>
              <a:cxn ang="0">
                <a:pos x="582" y="0"/>
              </a:cxn>
              <a:cxn ang="0">
                <a:pos x="660" y="0"/>
              </a:cxn>
              <a:cxn ang="0">
                <a:pos x="737" y="7"/>
              </a:cxn>
              <a:cxn ang="0">
                <a:pos x="808" y="14"/>
              </a:cxn>
              <a:cxn ang="0">
                <a:pos x="815" y="14"/>
              </a:cxn>
              <a:cxn ang="0">
                <a:pos x="886" y="29"/>
              </a:cxn>
              <a:cxn ang="0">
                <a:pos x="964" y="50"/>
              </a:cxn>
              <a:cxn ang="0">
                <a:pos x="1042" y="64"/>
              </a:cxn>
              <a:cxn ang="0">
                <a:pos x="1085" y="78"/>
              </a:cxn>
              <a:cxn ang="0">
                <a:pos x="1120" y="85"/>
              </a:cxn>
              <a:cxn ang="0">
                <a:pos x="1198" y="114"/>
              </a:cxn>
              <a:cxn ang="0">
                <a:pos x="1276" y="135"/>
              </a:cxn>
              <a:cxn ang="0">
                <a:pos x="1283" y="142"/>
              </a:cxn>
              <a:cxn ang="0">
                <a:pos x="1354" y="163"/>
              </a:cxn>
              <a:cxn ang="0">
                <a:pos x="1432" y="192"/>
              </a:cxn>
              <a:cxn ang="0">
                <a:pos x="1453" y="199"/>
              </a:cxn>
              <a:cxn ang="0">
                <a:pos x="1510" y="220"/>
              </a:cxn>
              <a:cxn ang="0">
                <a:pos x="1553" y="241"/>
              </a:cxn>
            </a:cxnLst>
            <a:rect l="0" t="0" r="r" b="b"/>
            <a:pathLst>
              <a:path w="1553" h="241">
                <a:moveTo>
                  <a:pt x="0" y="227"/>
                </a:moveTo>
                <a:lnTo>
                  <a:pt x="36" y="199"/>
                </a:lnTo>
                <a:lnTo>
                  <a:pt x="114" y="142"/>
                </a:lnTo>
                <a:lnTo>
                  <a:pt x="121" y="142"/>
                </a:lnTo>
                <a:lnTo>
                  <a:pt x="192" y="92"/>
                </a:lnTo>
                <a:lnTo>
                  <a:pt x="220" y="78"/>
                </a:lnTo>
                <a:lnTo>
                  <a:pt x="270" y="57"/>
                </a:lnTo>
                <a:lnTo>
                  <a:pt x="348" y="29"/>
                </a:lnTo>
                <a:lnTo>
                  <a:pt x="397" y="14"/>
                </a:lnTo>
                <a:lnTo>
                  <a:pt x="426" y="14"/>
                </a:lnTo>
                <a:lnTo>
                  <a:pt x="504" y="0"/>
                </a:lnTo>
                <a:lnTo>
                  <a:pt x="582" y="0"/>
                </a:lnTo>
                <a:lnTo>
                  <a:pt x="660" y="0"/>
                </a:lnTo>
                <a:lnTo>
                  <a:pt x="737" y="7"/>
                </a:lnTo>
                <a:lnTo>
                  <a:pt x="808" y="14"/>
                </a:lnTo>
                <a:lnTo>
                  <a:pt x="815" y="14"/>
                </a:lnTo>
                <a:lnTo>
                  <a:pt x="886" y="29"/>
                </a:lnTo>
                <a:lnTo>
                  <a:pt x="964" y="50"/>
                </a:lnTo>
                <a:lnTo>
                  <a:pt x="1042" y="64"/>
                </a:lnTo>
                <a:lnTo>
                  <a:pt x="1085" y="78"/>
                </a:lnTo>
                <a:lnTo>
                  <a:pt x="1120" y="85"/>
                </a:lnTo>
                <a:lnTo>
                  <a:pt x="1198" y="114"/>
                </a:lnTo>
                <a:lnTo>
                  <a:pt x="1276" y="135"/>
                </a:lnTo>
                <a:lnTo>
                  <a:pt x="1283" y="142"/>
                </a:lnTo>
                <a:lnTo>
                  <a:pt x="1354" y="163"/>
                </a:lnTo>
                <a:lnTo>
                  <a:pt x="1432" y="192"/>
                </a:lnTo>
                <a:lnTo>
                  <a:pt x="1453" y="199"/>
                </a:lnTo>
                <a:lnTo>
                  <a:pt x="1510" y="220"/>
                </a:lnTo>
                <a:lnTo>
                  <a:pt x="1553" y="241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86" name="Freeform 38"/>
          <p:cNvSpPr>
            <a:spLocks/>
          </p:cNvSpPr>
          <p:nvPr/>
        </p:nvSpPr>
        <p:spPr bwMode="auto">
          <a:xfrm>
            <a:off x="1042988" y="5518150"/>
            <a:ext cx="3273425" cy="558800"/>
          </a:xfrm>
          <a:custGeom>
            <a:avLst/>
            <a:gdLst/>
            <a:ahLst/>
            <a:cxnLst>
              <a:cxn ang="0">
                <a:pos x="15" y="220"/>
              </a:cxn>
              <a:cxn ang="0">
                <a:pos x="43" y="192"/>
              </a:cxn>
              <a:cxn ang="0">
                <a:pos x="71" y="170"/>
              </a:cxn>
              <a:cxn ang="0">
                <a:pos x="107" y="149"/>
              </a:cxn>
              <a:cxn ang="0">
                <a:pos x="135" y="128"/>
              </a:cxn>
              <a:cxn ang="0">
                <a:pos x="163" y="107"/>
              </a:cxn>
              <a:cxn ang="0">
                <a:pos x="199" y="92"/>
              </a:cxn>
              <a:cxn ang="0">
                <a:pos x="227" y="78"/>
              </a:cxn>
              <a:cxn ang="0">
                <a:pos x="256" y="64"/>
              </a:cxn>
              <a:cxn ang="0">
                <a:pos x="291" y="50"/>
              </a:cxn>
              <a:cxn ang="0">
                <a:pos x="319" y="36"/>
              </a:cxn>
              <a:cxn ang="0">
                <a:pos x="348" y="29"/>
              </a:cxn>
              <a:cxn ang="0">
                <a:pos x="383" y="21"/>
              </a:cxn>
              <a:cxn ang="0">
                <a:pos x="411" y="14"/>
              </a:cxn>
              <a:cxn ang="0">
                <a:pos x="440" y="7"/>
              </a:cxn>
              <a:cxn ang="0">
                <a:pos x="475" y="0"/>
              </a:cxn>
              <a:cxn ang="0">
                <a:pos x="504" y="0"/>
              </a:cxn>
              <a:cxn ang="0">
                <a:pos x="532" y="0"/>
              </a:cxn>
              <a:cxn ang="0">
                <a:pos x="567" y="0"/>
              </a:cxn>
              <a:cxn ang="0">
                <a:pos x="596" y="0"/>
              </a:cxn>
              <a:cxn ang="0">
                <a:pos x="624" y="0"/>
              </a:cxn>
              <a:cxn ang="0">
                <a:pos x="660" y="0"/>
              </a:cxn>
              <a:cxn ang="0">
                <a:pos x="688" y="0"/>
              </a:cxn>
              <a:cxn ang="0">
                <a:pos x="716" y="7"/>
              </a:cxn>
              <a:cxn ang="0">
                <a:pos x="752" y="7"/>
              </a:cxn>
              <a:cxn ang="0">
                <a:pos x="780" y="14"/>
              </a:cxn>
              <a:cxn ang="0">
                <a:pos x="815" y="14"/>
              </a:cxn>
              <a:cxn ang="0">
                <a:pos x="844" y="21"/>
              </a:cxn>
              <a:cxn ang="0">
                <a:pos x="872" y="29"/>
              </a:cxn>
              <a:cxn ang="0">
                <a:pos x="908" y="36"/>
              </a:cxn>
              <a:cxn ang="0">
                <a:pos x="936" y="43"/>
              </a:cxn>
              <a:cxn ang="0">
                <a:pos x="964" y="50"/>
              </a:cxn>
              <a:cxn ang="0">
                <a:pos x="1000" y="57"/>
              </a:cxn>
              <a:cxn ang="0">
                <a:pos x="1028" y="64"/>
              </a:cxn>
              <a:cxn ang="0">
                <a:pos x="1056" y="71"/>
              </a:cxn>
              <a:cxn ang="0">
                <a:pos x="1092" y="78"/>
              </a:cxn>
              <a:cxn ang="0">
                <a:pos x="1120" y="85"/>
              </a:cxn>
              <a:cxn ang="0">
                <a:pos x="1149" y="92"/>
              </a:cxn>
              <a:cxn ang="0">
                <a:pos x="1184" y="107"/>
              </a:cxn>
              <a:cxn ang="0">
                <a:pos x="1212" y="114"/>
              </a:cxn>
              <a:cxn ang="0">
                <a:pos x="1241" y="128"/>
              </a:cxn>
              <a:cxn ang="0">
                <a:pos x="1276" y="135"/>
              </a:cxn>
              <a:cxn ang="0">
                <a:pos x="1304" y="142"/>
              </a:cxn>
              <a:cxn ang="0">
                <a:pos x="1333" y="156"/>
              </a:cxn>
              <a:cxn ang="0">
                <a:pos x="1368" y="170"/>
              </a:cxn>
              <a:cxn ang="0">
                <a:pos x="1397" y="177"/>
              </a:cxn>
              <a:cxn ang="0">
                <a:pos x="1425" y="192"/>
              </a:cxn>
              <a:cxn ang="0">
                <a:pos x="1460" y="199"/>
              </a:cxn>
              <a:cxn ang="0">
                <a:pos x="1489" y="213"/>
              </a:cxn>
              <a:cxn ang="0">
                <a:pos x="1517" y="227"/>
              </a:cxn>
              <a:cxn ang="0">
                <a:pos x="0" y="234"/>
              </a:cxn>
            </a:cxnLst>
            <a:rect l="0" t="0" r="r" b="b"/>
            <a:pathLst>
              <a:path w="1538" h="234">
                <a:moveTo>
                  <a:pt x="0" y="234"/>
                </a:moveTo>
                <a:lnTo>
                  <a:pt x="15" y="220"/>
                </a:lnTo>
                <a:lnTo>
                  <a:pt x="29" y="206"/>
                </a:lnTo>
                <a:lnTo>
                  <a:pt x="43" y="192"/>
                </a:lnTo>
                <a:lnTo>
                  <a:pt x="57" y="184"/>
                </a:lnTo>
                <a:lnTo>
                  <a:pt x="71" y="170"/>
                </a:lnTo>
                <a:lnTo>
                  <a:pt x="93" y="163"/>
                </a:lnTo>
                <a:lnTo>
                  <a:pt x="107" y="149"/>
                </a:lnTo>
                <a:lnTo>
                  <a:pt x="121" y="135"/>
                </a:lnTo>
                <a:lnTo>
                  <a:pt x="135" y="128"/>
                </a:lnTo>
                <a:lnTo>
                  <a:pt x="149" y="121"/>
                </a:lnTo>
                <a:lnTo>
                  <a:pt x="163" y="107"/>
                </a:lnTo>
                <a:lnTo>
                  <a:pt x="185" y="99"/>
                </a:lnTo>
                <a:lnTo>
                  <a:pt x="199" y="92"/>
                </a:lnTo>
                <a:lnTo>
                  <a:pt x="213" y="85"/>
                </a:lnTo>
                <a:lnTo>
                  <a:pt x="227" y="78"/>
                </a:lnTo>
                <a:lnTo>
                  <a:pt x="241" y="71"/>
                </a:lnTo>
                <a:lnTo>
                  <a:pt x="256" y="64"/>
                </a:lnTo>
                <a:lnTo>
                  <a:pt x="277" y="57"/>
                </a:lnTo>
                <a:lnTo>
                  <a:pt x="291" y="50"/>
                </a:lnTo>
                <a:lnTo>
                  <a:pt x="305" y="43"/>
                </a:lnTo>
                <a:lnTo>
                  <a:pt x="319" y="36"/>
                </a:lnTo>
                <a:lnTo>
                  <a:pt x="334" y="36"/>
                </a:lnTo>
                <a:lnTo>
                  <a:pt x="348" y="29"/>
                </a:lnTo>
                <a:lnTo>
                  <a:pt x="369" y="21"/>
                </a:lnTo>
                <a:lnTo>
                  <a:pt x="383" y="21"/>
                </a:lnTo>
                <a:lnTo>
                  <a:pt x="397" y="14"/>
                </a:lnTo>
                <a:lnTo>
                  <a:pt x="411" y="14"/>
                </a:lnTo>
                <a:lnTo>
                  <a:pt x="426" y="7"/>
                </a:lnTo>
                <a:lnTo>
                  <a:pt x="440" y="7"/>
                </a:lnTo>
                <a:lnTo>
                  <a:pt x="461" y="7"/>
                </a:lnTo>
                <a:lnTo>
                  <a:pt x="475" y="0"/>
                </a:lnTo>
                <a:lnTo>
                  <a:pt x="489" y="0"/>
                </a:lnTo>
                <a:lnTo>
                  <a:pt x="504" y="0"/>
                </a:lnTo>
                <a:lnTo>
                  <a:pt x="518" y="0"/>
                </a:lnTo>
                <a:lnTo>
                  <a:pt x="532" y="0"/>
                </a:lnTo>
                <a:lnTo>
                  <a:pt x="553" y="0"/>
                </a:lnTo>
                <a:lnTo>
                  <a:pt x="567" y="0"/>
                </a:lnTo>
                <a:lnTo>
                  <a:pt x="582" y="0"/>
                </a:lnTo>
                <a:lnTo>
                  <a:pt x="596" y="0"/>
                </a:lnTo>
                <a:lnTo>
                  <a:pt x="610" y="0"/>
                </a:lnTo>
                <a:lnTo>
                  <a:pt x="624" y="0"/>
                </a:lnTo>
                <a:lnTo>
                  <a:pt x="645" y="0"/>
                </a:lnTo>
                <a:lnTo>
                  <a:pt x="660" y="0"/>
                </a:lnTo>
                <a:lnTo>
                  <a:pt x="674" y="0"/>
                </a:lnTo>
                <a:lnTo>
                  <a:pt x="688" y="0"/>
                </a:lnTo>
                <a:lnTo>
                  <a:pt x="702" y="0"/>
                </a:lnTo>
                <a:lnTo>
                  <a:pt x="716" y="7"/>
                </a:lnTo>
                <a:lnTo>
                  <a:pt x="737" y="7"/>
                </a:lnTo>
                <a:lnTo>
                  <a:pt x="752" y="7"/>
                </a:lnTo>
                <a:lnTo>
                  <a:pt x="766" y="7"/>
                </a:lnTo>
                <a:lnTo>
                  <a:pt x="780" y="14"/>
                </a:lnTo>
                <a:lnTo>
                  <a:pt x="794" y="14"/>
                </a:lnTo>
                <a:lnTo>
                  <a:pt x="815" y="14"/>
                </a:lnTo>
                <a:lnTo>
                  <a:pt x="830" y="21"/>
                </a:lnTo>
                <a:lnTo>
                  <a:pt x="844" y="21"/>
                </a:lnTo>
                <a:lnTo>
                  <a:pt x="858" y="21"/>
                </a:lnTo>
                <a:lnTo>
                  <a:pt x="872" y="29"/>
                </a:lnTo>
                <a:lnTo>
                  <a:pt x="886" y="29"/>
                </a:lnTo>
                <a:lnTo>
                  <a:pt x="908" y="36"/>
                </a:lnTo>
                <a:lnTo>
                  <a:pt x="922" y="36"/>
                </a:lnTo>
                <a:lnTo>
                  <a:pt x="936" y="43"/>
                </a:lnTo>
                <a:lnTo>
                  <a:pt x="950" y="43"/>
                </a:lnTo>
                <a:lnTo>
                  <a:pt x="964" y="50"/>
                </a:lnTo>
                <a:lnTo>
                  <a:pt x="978" y="50"/>
                </a:lnTo>
                <a:lnTo>
                  <a:pt x="1000" y="57"/>
                </a:lnTo>
                <a:lnTo>
                  <a:pt x="1014" y="57"/>
                </a:lnTo>
                <a:lnTo>
                  <a:pt x="1028" y="64"/>
                </a:lnTo>
                <a:lnTo>
                  <a:pt x="1042" y="64"/>
                </a:lnTo>
                <a:lnTo>
                  <a:pt x="1056" y="71"/>
                </a:lnTo>
                <a:lnTo>
                  <a:pt x="1071" y="71"/>
                </a:lnTo>
                <a:lnTo>
                  <a:pt x="1092" y="78"/>
                </a:lnTo>
                <a:lnTo>
                  <a:pt x="1106" y="85"/>
                </a:lnTo>
                <a:lnTo>
                  <a:pt x="1120" y="85"/>
                </a:lnTo>
                <a:lnTo>
                  <a:pt x="1134" y="92"/>
                </a:lnTo>
                <a:lnTo>
                  <a:pt x="1149" y="92"/>
                </a:lnTo>
                <a:lnTo>
                  <a:pt x="1163" y="99"/>
                </a:lnTo>
                <a:lnTo>
                  <a:pt x="1184" y="107"/>
                </a:lnTo>
                <a:lnTo>
                  <a:pt x="1198" y="107"/>
                </a:lnTo>
                <a:lnTo>
                  <a:pt x="1212" y="114"/>
                </a:lnTo>
                <a:lnTo>
                  <a:pt x="1227" y="121"/>
                </a:lnTo>
                <a:lnTo>
                  <a:pt x="1241" y="128"/>
                </a:lnTo>
                <a:lnTo>
                  <a:pt x="1255" y="128"/>
                </a:lnTo>
                <a:lnTo>
                  <a:pt x="1276" y="135"/>
                </a:lnTo>
                <a:lnTo>
                  <a:pt x="1290" y="142"/>
                </a:lnTo>
                <a:lnTo>
                  <a:pt x="1304" y="142"/>
                </a:lnTo>
                <a:lnTo>
                  <a:pt x="1319" y="149"/>
                </a:lnTo>
                <a:lnTo>
                  <a:pt x="1333" y="156"/>
                </a:lnTo>
                <a:lnTo>
                  <a:pt x="1347" y="163"/>
                </a:lnTo>
                <a:lnTo>
                  <a:pt x="1368" y="170"/>
                </a:lnTo>
                <a:lnTo>
                  <a:pt x="1382" y="170"/>
                </a:lnTo>
                <a:lnTo>
                  <a:pt x="1397" y="177"/>
                </a:lnTo>
                <a:lnTo>
                  <a:pt x="1411" y="184"/>
                </a:lnTo>
                <a:lnTo>
                  <a:pt x="1425" y="192"/>
                </a:lnTo>
                <a:lnTo>
                  <a:pt x="1439" y="192"/>
                </a:lnTo>
                <a:lnTo>
                  <a:pt x="1460" y="199"/>
                </a:lnTo>
                <a:lnTo>
                  <a:pt x="1475" y="206"/>
                </a:lnTo>
                <a:lnTo>
                  <a:pt x="1489" y="213"/>
                </a:lnTo>
                <a:lnTo>
                  <a:pt x="1503" y="220"/>
                </a:lnTo>
                <a:lnTo>
                  <a:pt x="1517" y="227"/>
                </a:lnTo>
                <a:lnTo>
                  <a:pt x="1538" y="234"/>
                </a:lnTo>
                <a:lnTo>
                  <a:pt x="0" y="23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87" name="Freeform 39"/>
          <p:cNvSpPr>
            <a:spLocks/>
          </p:cNvSpPr>
          <p:nvPr/>
        </p:nvSpPr>
        <p:spPr bwMode="auto">
          <a:xfrm>
            <a:off x="1042988" y="5518150"/>
            <a:ext cx="3273425" cy="558800"/>
          </a:xfrm>
          <a:custGeom>
            <a:avLst/>
            <a:gdLst/>
            <a:ahLst/>
            <a:cxnLst>
              <a:cxn ang="0">
                <a:pos x="15" y="220"/>
              </a:cxn>
              <a:cxn ang="0">
                <a:pos x="43" y="192"/>
              </a:cxn>
              <a:cxn ang="0">
                <a:pos x="71" y="170"/>
              </a:cxn>
              <a:cxn ang="0">
                <a:pos x="107" y="149"/>
              </a:cxn>
              <a:cxn ang="0">
                <a:pos x="135" y="128"/>
              </a:cxn>
              <a:cxn ang="0">
                <a:pos x="163" y="107"/>
              </a:cxn>
              <a:cxn ang="0">
                <a:pos x="199" y="92"/>
              </a:cxn>
              <a:cxn ang="0">
                <a:pos x="227" y="78"/>
              </a:cxn>
              <a:cxn ang="0">
                <a:pos x="256" y="64"/>
              </a:cxn>
              <a:cxn ang="0">
                <a:pos x="291" y="50"/>
              </a:cxn>
              <a:cxn ang="0">
                <a:pos x="319" y="36"/>
              </a:cxn>
              <a:cxn ang="0">
                <a:pos x="348" y="29"/>
              </a:cxn>
              <a:cxn ang="0">
                <a:pos x="383" y="21"/>
              </a:cxn>
              <a:cxn ang="0">
                <a:pos x="411" y="14"/>
              </a:cxn>
              <a:cxn ang="0">
                <a:pos x="440" y="7"/>
              </a:cxn>
              <a:cxn ang="0">
                <a:pos x="475" y="0"/>
              </a:cxn>
              <a:cxn ang="0">
                <a:pos x="504" y="0"/>
              </a:cxn>
              <a:cxn ang="0">
                <a:pos x="532" y="0"/>
              </a:cxn>
              <a:cxn ang="0">
                <a:pos x="567" y="0"/>
              </a:cxn>
              <a:cxn ang="0">
                <a:pos x="596" y="0"/>
              </a:cxn>
              <a:cxn ang="0">
                <a:pos x="624" y="0"/>
              </a:cxn>
              <a:cxn ang="0">
                <a:pos x="660" y="0"/>
              </a:cxn>
              <a:cxn ang="0">
                <a:pos x="688" y="0"/>
              </a:cxn>
              <a:cxn ang="0">
                <a:pos x="716" y="7"/>
              </a:cxn>
              <a:cxn ang="0">
                <a:pos x="752" y="7"/>
              </a:cxn>
              <a:cxn ang="0">
                <a:pos x="780" y="14"/>
              </a:cxn>
              <a:cxn ang="0">
                <a:pos x="815" y="14"/>
              </a:cxn>
              <a:cxn ang="0">
                <a:pos x="844" y="21"/>
              </a:cxn>
              <a:cxn ang="0">
                <a:pos x="872" y="29"/>
              </a:cxn>
              <a:cxn ang="0">
                <a:pos x="908" y="36"/>
              </a:cxn>
              <a:cxn ang="0">
                <a:pos x="936" y="43"/>
              </a:cxn>
              <a:cxn ang="0">
                <a:pos x="964" y="50"/>
              </a:cxn>
              <a:cxn ang="0">
                <a:pos x="1000" y="57"/>
              </a:cxn>
              <a:cxn ang="0">
                <a:pos x="1028" y="64"/>
              </a:cxn>
              <a:cxn ang="0">
                <a:pos x="1056" y="71"/>
              </a:cxn>
              <a:cxn ang="0">
                <a:pos x="1092" y="78"/>
              </a:cxn>
              <a:cxn ang="0">
                <a:pos x="1120" y="85"/>
              </a:cxn>
              <a:cxn ang="0">
                <a:pos x="1149" y="92"/>
              </a:cxn>
              <a:cxn ang="0">
                <a:pos x="1184" y="107"/>
              </a:cxn>
              <a:cxn ang="0">
                <a:pos x="1212" y="114"/>
              </a:cxn>
              <a:cxn ang="0">
                <a:pos x="1241" y="128"/>
              </a:cxn>
              <a:cxn ang="0">
                <a:pos x="1276" y="135"/>
              </a:cxn>
              <a:cxn ang="0">
                <a:pos x="1304" y="142"/>
              </a:cxn>
              <a:cxn ang="0">
                <a:pos x="1333" y="156"/>
              </a:cxn>
              <a:cxn ang="0">
                <a:pos x="1368" y="170"/>
              </a:cxn>
              <a:cxn ang="0">
                <a:pos x="1397" y="177"/>
              </a:cxn>
              <a:cxn ang="0">
                <a:pos x="1425" y="192"/>
              </a:cxn>
              <a:cxn ang="0">
                <a:pos x="1460" y="199"/>
              </a:cxn>
              <a:cxn ang="0">
                <a:pos x="1489" y="213"/>
              </a:cxn>
              <a:cxn ang="0">
                <a:pos x="1517" y="227"/>
              </a:cxn>
              <a:cxn ang="0">
                <a:pos x="0" y="234"/>
              </a:cxn>
            </a:cxnLst>
            <a:rect l="0" t="0" r="r" b="b"/>
            <a:pathLst>
              <a:path w="1538" h="234">
                <a:moveTo>
                  <a:pt x="0" y="234"/>
                </a:moveTo>
                <a:lnTo>
                  <a:pt x="15" y="220"/>
                </a:lnTo>
                <a:lnTo>
                  <a:pt x="29" y="206"/>
                </a:lnTo>
                <a:lnTo>
                  <a:pt x="43" y="192"/>
                </a:lnTo>
                <a:lnTo>
                  <a:pt x="57" y="184"/>
                </a:lnTo>
                <a:lnTo>
                  <a:pt x="71" y="170"/>
                </a:lnTo>
                <a:lnTo>
                  <a:pt x="93" y="163"/>
                </a:lnTo>
                <a:lnTo>
                  <a:pt x="107" y="149"/>
                </a:lnTo>
                <a:lnTo>
                  <a:pt x="121" y="135"/>
                </a:lnTo>
                <a:lnTo>
                  <a:pt x="135" y="128"/>
                </a:lnTo>
                <a:lnTo>
                  <a:pt x="149" y="121"/>
                </a:lnTo>
                <a:lnTo>
                  <a:pt x="163" y="107"/>
                </a:lnTo>
                <a:lnTo>
                  <a:pt x="185" y="99"/>
                </a:lnTo>
                <a:lnTo>
                  <a:pt x="199" y="92"/>
                </a:lnTo>
                <a:lnTo>
                  <a:pt x="213" y="85"/>
                </a:lnTo>
                <a:lnTo>
                  <a:pt x="227" y="78"/>
                </a:lnTo>
                <a:lnTo>
                  <a:pt x="241" y="71"/>
                </a:lnTo>
                <a:lnTo>
                  <a:pt x="256" y="64"/>
                </a:lnTo>
                <a:lnTo>
                  <a:pt x="277" y="57"/>
                </a:lnTo>
                <a:lnTo>
                  <a:pt x="291" y="50"/>
                </a:lnTo>
                <a:lnTo>
                  <a:pt x="305" y="43"/>
                </a:lnTo>
                <a:lnTo>
                  <a:pt x="319" y="36"/>
                </a:lnTo>
                <a:lnTo>
                  <a:pt x="334" y="36"/>
                </a:lnTo>
                <a:lnTo>
                  <a:pt x="348" y="29"/>
                </a:lnTo>
                <a:lnTo>
                  <a:pt x="369" y="21"/>
                </a:lnTo>
                <a:lnTo>
                  <a:pt x="383" y="21"/>
                </a:lnTo>
                <a:lnTo>
                  <a:pt x="397" y="14"/>
                </a:lnTo>
                <a:lnTo>
                  <a:pt x="411" y="14"/>
                </a:lnTo>
                <a:lnTo>
                  <a:pt x="426" y="7"/>
                </a:lnTo>
                <a:lnTo>
                  <a:pt x="440" y="7"/>
                </a:lnTo>
                <a:lnTo>
                  <a:pt x="461" y="7"/>
                </a:lnTo>
                <a:lnTo>
                  <a:pt x="475" y="0"/>
                </a:lnTo>
                <a:lnTo>
                  <a:pt x="489" y="0"/>
                </a:lnTo>
                <a:lnTo>
                  <a:pt x="504" y="0"/>
                </a:lnTo>
                <a:lnTo>
                  <a:pt x="518" y="0"/>
                </a:lnTo>
                <a:lnTo>
                  <a:pt x="532" y="0"/>
                </a:lnTo>
                <a:lnTo>
                  <a:pt x="553" y="0"/>
                </a:lnTo>
                <a:lnTo>
                  <a:pt x="567" y="0"/>
                </a:lnTo>
                <a:lnTo>
                  <a:pt x="582" y="0"/>
                </a:lnTo>
                <a:lnTo>
                  <a:pt x="596" y="0"/>
                </a:lnTo>
                <a:lnTo>
                  <a:pt x="610" y="0"/>
                </a:lnTo>
                <a:lnTo>
                  <a:pt x="624" y="0"/>
                </a:lnTo>
                <a:lnTo>
                  <a:pt x="645" y="0"/>
                </a:lnTo>
                <a:lnTo>
                  <a:pt x="660" y="0"/>
                </a:lnTo>
                <a:lnTo>
                  <a:pt x="674" y="0"/>
                </a:lnTo>
                <a:lnTo>
                  <a:pt x="688" y="0"/>
                </a:lnTo>
                <a:lnTo>
                  <a:pt x="702" y="0"/>
                </a:lnTo>
                <a:lnTo>
                  <a:pt x="716" y="7"/>
                </a:lnTo>
                <a:lnTo>
                  <a:pt x="737" y="7"/>
                </a:lnTo>
                <a:lnTo>
                  <a:pt x="752" y="7"/>
                </a:lnTo>
                <a:lnTo>
                  <a:pt x="766" y="7"/>
                </a:lnTo>
                <a:lnTo>
                  <a:pt x="780" y="14"/>
                </a:lnTo>
                <a:lnTo>
                  <a:pt x="794" y="14"/>
                </a:lnTo>
                <a:lnTo>
                  <a:pt x="815" y="14"/>
                </a:lnTo>
                <a:lnTo>
                  <a:pt x="830" y="21"/>
                </a:lnTo>
                <a:lnTo>
                  <a:pt x="844" y="21"/>
                </a:lnTo>
                <a:lnTo>
                  <a:pt x="858" y="21"/>
                </a:lnTo>
                <a:lnTo>
                  <a:pt x="872" y="29"/>
                </a:lnTo>
                <a:lnTo>
                  <a:pt x="886" y="29"/>
                </a:lnTo>
                <a:lnTo>
                  <a:pt x="908" y="36"/>
                </a:lnTo>
                <a:lnTo>
                  <a:pt x="922" y="36"/>
                </a:lnTo>
                <a:lnTo>
                  <a:pt x="936" y="43"/>
                </a:lnTo>
                <a:lnTo>
                  <a:pt x="950" y="43"/>
                </a:lnTo>
                <a:lnTo>
                  <a:pt x="964" y="50"/>
                </a:lnTo>
                <a:lnTo>
                  <a:pt x="978" y="50"/>
                </a:lnTo>
                <a:lnTo>
                  <a:pt x="1000" y="57"/>
                </a:lnTo>
                <a:lnTo>
                  <a:pt x="1014" y="57"/>
                </a:lnTo>
                <a:lnTo>
                  <a:pt x="1028" y="64"/>
                </a:lnTo>
                <a:lnTo>
                  <a:pt x="1042" y="64"/>
                </a:lnTo>
                <a:lnTo>
                  <a:pt x="1056" y="71"/>
                </a:lnTo>
                <a:lnTo>
                  <a:pt x="1071" y="71"/>
                </a:lnTo>
                <a:lnTo>
                  <a:pt x="1092" y="78"/>
                </a:lnTo>
                <a:lnTo>
                  <a:pt x="1106" y="85"/>
                </a:lnTo>
                <a:lnTo>
                  <a:pt x="1120" y="85"/>
                </a:lnTo>
                <a:lnTo>
                  <a:pt x="1134" y="92"/>
                </a:lnTo>
                <a:lnTo>
                  <a:pt x="1149" y="92"/>
                </a:lnTo>
                <a:lnTo>
                  <a:pt x="1163" y="99"/>
                </a:lnTo>
                <a:lnTo>
                  <a:pt x="1184" y="107"/>
                </a:lnTo>
                <a:lnTo>
                  <a:pt x="1198" y="107"/>
                </a:lnTo>
                <a:lnTo>
                  <a:pt x="1212" y="114"/>
                </a:lnTo>
                <a:lnTo>
                  <a:pt x="1227" y="121"/>
                </a:lnTo>
                <a:lnTo>
                  <a:pt x="1241" y="128"/>
                </a:lnTo>
                <a:lnTo>
                  <a:pt x="1255" y="128"/>
                </a:lnTo>
                <a:lnTo>
                  <a:pt x="1276" y="135"/>
                </a:lnTo>
                <a:lnTo>
                  <a:pt x="1290" y="142"/>
                </a:lnTo>
                <a:lnTo>
                  <a:pt x="1304" y="142"/>
                </a:lnTo>
                <a:lnTo>
                  <a:pt x="1319" y="149"/>
                </a:lnTo>
                <a:lnTo>
                  <a:pt x="1333" y="156"/>
                </a:lnTo>
                <a:lnTo>
                  <a:pt x="1347" y="163"/>
                </a:lnTo>
                <a:lnTo>
                  <a:pt x="1368" y="170"/>
                </a:lnTo>
                <a:lnTo>
                  <a:pt x="1382" y="170"/>
                </a:lnTo>
                <a:lnTo>
                  <a:pt x="1397" y="177"/>
                </a:lnTo>
                <a:lnTo>
                  <a:pt x="1411" y="184"/>
                </a:lnTo>
                <a:lnTo>
                  <a:pt x="1425" y="192"/>
                </a:lnTo>
                <a:lnTo>
                  <a:pt x="1439" y="192"/>
                </a:lnTo>
                <a:lnTo>
                  <a:pt x="1460" y="199"/>
                </a:lnTo>
                <a:lnTo>
                  <a:pt x="1475" y="206"/>
                </a:lnTo>
                <a:lnTo>
                  <a:pt x="1489" y="213"/>
                </a:lnTo>
                <a:lnTo>
                  <a:pt x="1503" y="220"/>
                </a:lnTo>
                <a:lnTo>
                  <a:pt x="1517" y="227"/>
                </a:lnTo>
                <a:lnTo>
                  <a:pt x="1538" y="234"/>
                </a:lnTo>
                <a:lnTo>
                  <a:pt x="0" y="23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6488" name="Text Box 40"/>
          <p:cNvSpPr txBox="1">
            <a:spLocks noChangeArrowheads="1"/>
          </p:cNvSpPr>
          <p:nvPr/>
        </p:nvSpPr>
        <p:spPr bwMode="auto">
          <a:xfrm>
            <a:off x="0" y="4267200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1"/>
              <a:t>a</a:t>
            </a:r>
          </a:p>
        </p:txBody>
      </p:sp>
      <p:sp>
        <p:nvSpPr>
          <p:cNvPr id="8296489" name="Text Box 41"/>
          <p:cNvSpPr txBox="1">
            <a:spLocks noChangeArrowheads="1"/>
          </p:cNvSpPr>
          <p:nvPr/>
        </p:nvSpPr>
        <p:spPr bwMode="auto">
          <a:xfrm>
            <a:off x="3200400" y="64150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1"/>
              <a:t>b</a:t>
            </a:r>
          </a:p>
        </p:txBody>
      </p:sp>
      <p:sp>
        <p:nvSpPr>
          <p:cNvPr id="8296490" name="Line 42"/>
          <p:cNvSpPr>
            <a:spLocks noChangeShapeType="1"/>
          </p:cNvSpPr>
          <p:nvPr/>
        </p:nvSpPr>
        <p:spPr bwMode="auto">
          <a:xfrm>
            <a:off x="1038225" y="6081713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491" name="Line 43"/>
          <p:cNvSpPr>
            <a:spLocks noChangeShapeType="1"/>
          </p:cNvSpPr>
          <p:nvPr/>
        </p:nvSpPr>
        <p:spPr bwMode="auto">
          <a:xfrm flipV="1">
            <a:off x="1052513" y="2819400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6492" name="Text Box 44"/>
          <p:cNvSpPr txBox="1">
            <a:spLocks noChangeArrowheads="1"/>
          </p:cNvSpPr>
          <p:nvPr/>
        </p:nvSpPr>
        <p:spPr bwMode="auto">
          <a:xfrm>
            <a:off x="3657600" y="3048000"/>
            <a:ext cx="4664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Can be computed analytically, which is not scalable.</a:t>
            </a:r>
          </a:p>
        </p:txBody>
      </p:sp>
      <p:sp>
        <p:nvSpPr>
          <p:cNvPr id="8296493" name="Line 45"/>
          <p:cNvSpPr>
            <a:spLocks noChangeShapeType="1"/>
          </p:cNvSpPr>
          <p:nvPr/>
        </p:nvSpPr>
        <p:spPr bwMode="auto">
          <a:xfrm>
            <a:off x="1066800" y="5346700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7474" name="Group 2"/>
          <p:cNvGrpSpPr>
            <a:grpSpLocks/>
          </p:cNvGrpSpPr>
          <p:nvPr/>
        </p:nvGrpSpPr>
        <p:grpSpPr bwMode="auto">
          <a:xfrm>
            <a:off x="0" y="2751138"/>
            <a:ext cx="5838825" cy="4114800"/>
            <a:chOff x="0" y="1733"/>
            <a:chExt cx="3678" cy="2592"/>
          </a:xfrm>
        </p:grpSpPr>
        <p:sp>
          <p:nvSpPr>
            <p:cNvPr id="8297475" name="Line 3"/>
            <p:cNvSpPr>
              <a:spLocks noChangeShapeType="1"/>
            </p:cNvSpPr>
            <p:nvPr/>
          </p:nvSpPr>
          <p:spPr bwMode="auto">
            <a:xfrm>
              <a:off x="565" y="3759"/>
              <a:ext cx="30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76" name="Line 4"/>
            <p:cNvSpPr>
              <a:spLocks noChangeShapeType="1"/>
            </p:cNvSpPr>
            <p:nvPr/>
          </p:nvSpPr>
          <p:spPr bwMode="auto">
            <a:xfrm flipV="1">
              <a:off x="555" y="3732"/>
              <a:ext cx="2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77" name="Rectangle 5"/>
            <p:cNvSpPr>
              <a:spLocks noChangeArrowheads="1"/>
            </p:cNvSpPr>
            <p:nvPr/>
          </p:nvSpPr>
          <p:spPr bwMode="auto">
            <a:xfrm>
              <a:off x="629" y="3815"/>
              <a:ext cx="89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</a:t>
              </a:r>
              <a:endParaRPr lang="en-US" sz="4400"/>
            </a:p>
          </p:txBody>
        </p:sp>
        <p:sp>
          <p:nvSpPr>
            <p:cNvPr id="8297478" name="Line 6"/>
            <p:cNvSpPr>
              <a:spLocks noChangeShapeType="1"/>
            </p:cNvSpPr>
            <p:nvPr/>
          </p:nvSpPr>
          <p:spPr bwMode="auto">
            <a:xfrm flipV="1">
              <a:off x="1066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79" name="Rectangle 7"/>
            <p:cNvSpPr>
              <a:spLocks noChangeArrowheads="1"/>
            </p:cNvSpPr>
            <p:nvPr/>
          </p:nvSpPr>
          <p:spPr bwMode="auto">
            <a:xfrm>
              <a:off x="980" y="3815"/>
              <a:ext cx="22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0.2</a:t>
              </a:r>
              <a:endParaRPr lang="en-US" sz="4400"/>
            </a:p>
          </p:txBody>
        </p:sp>
        <p:sp>
          <p:nvSpPr>
            <p:cNvPr id="8297480" name="Line 8"/>
            <p:cNvSpPr>
              <a:spLocks noChangeShapeType="1"/>
            </p:cNvSpPr>
            <p:nvPr/>
          </p:nvSpPr>
          <p:spPr bwMode="auto">
            <a:xfrm flipV="1">
              <a:off x="1475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81" name="Rectangle 9"/>
            <p:cNvSpPr>
              <a:spLocks noChangeArrowheads="1"/>
            </p:cNvSpPr>
            <p:nvPr/>
          </p:nvSpPr>
          <p:spPr bwMode="auto">
            <a:xfrm>
              <a:off x="1389" y="3815"/>
              <a:ext cx="22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0.4</a:t>
              </a:r>
              <a:endParaRPr lang="en-US" sz="4400"/>
            </a:p>
          </p:txBody>
        </p:sp>
        <p:sp>
          <p:nvSpPr>
            <p:cNvPr id="8297482" name="Line 10"/>
            <p:cNvSpPr>
              <a:spLocks noChangeShapeType="1"/>
            </p:cNvSpPr>
            <p:nvPr/>
          </p:nvSpPr>
          <p:spPr bwMode="auto">
            <a:xfrm flipV="1">
              <a:off x="1893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83" name="Rectangle 11"/>
            <p:cNvSpPr>
              <a:spLocks noChangeArrowheads="1"/>
            </p:cNvSpPr>
            <p:nvPr/>
          </p:nvSpPr>
          <p:spPr bwMode="auto">
            <a:xfrm>
              <a:off x="1807" y="3815"/>
              <a:ext cx="22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0.6</a:t>
              </a:r>
              <a:endParaRPr lang="en-US" sz="4400"/>
            </a:p>
          </p:txBody>
        </p:sp>
        <p:sp>
          <p:nvSpPr>
            <p:cNvPr id="8297484" name="Line 12"/>
            <p:cNvSpPr>
              <a:spLocks noChangeShapeType="1"/>
            </p:cNvSpPr>
            <p:nvPr/>
          </p:nvSpPr>
          <p:spPr bwMode="auto">
            <a:xfrm flipV="1">
              <a:off x="2302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85" name="Rectangle 13"/>
            <p:cNvSpPr>
              <a:spLocks noChangeArrowheads="1"/>
            </p:cNvSpPr>
            <p:nvPr/>
          </p:nvSpPr>
          <p:spPr bwMode="auto">
            <a:xfrm>
              <a:off x="2216" y="3815"/>
              <a:ext cx="22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0.8</a:t>
              </a:r>
              <a:endParaRPr lang="en-US" sz="4400"/>
            </a:p>
          </p:txBody>
        </p:sp>
        <p:sp>
          <p:nvSpPr>
            <p:cNvPr id="8297486" name="Line 14"/>
            <p:cNvSpPr>
              <a:spLocks noChangeShapeType="1"/>
            </p:cNvSpPr>
            <p:nvPr/>
          </p:nvSpPr>
          <p:spPr bwMode="auto">
            <a:xfrm flipV="1">
              <a:off x="2719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87" name="Rectangle 15"/>
            <p:cNvSpPr>
              <a:spLocks noChangeArrowheads="1"/>
            </p:cNvSpPr>
            <p:nvPr/>
          </p:nvSpPr>
          <p:spPr bwMode="auto">
            <a:xfrm>
              <a:off x="2691" y="3815"/>
              <a:ext cx="89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</a:t>
              </a:r>
              <a:endParaRPr lang="en-US" sz="4400"/>
            </a:p>
          </p:txBody>
        </p:sp>
        <p:sp>
          <p:nvSpPr>
            <p:cNvPr id="8297488" name="Line 16"/>
            <p:cNvSpPr>
              <a:spLocks noChangeShapeType="1"/>
            </p:cNvSpPr>
            <p:nvPr/>
          </p:nvSpPr>
          <p:spPr bwMode="auto">
            <a:xfrm flipV="1">
              <a:off x="3128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89" name="Rectangle 17"/>
            <p:cNvSpPr>
              <a:spLocks noChangeArrowheads="1"/>
            </p:cNvSpPr>
            <p:nvPr/>
          </p:nvSpPr>
          <p:spPr bwMode="auto">
            <a:xfrm>
              <a:off x="3042" y="3815"/>
              <a:ext cx="22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1.2</a:t>
              </a:r>
              <a:endParaRPr lang="en-US" sz="4400"/>
            </a:p>
          </p:txBody>
        </p:sp>
        <p:sp>
          <p:nvSpPr>
            <p:cNvPr id="8297490" name="Line 18"/>
            <p:cNvSpPr>
              <a:spLocks noChangeShapeType="1"/>
            </p:cNvSpPr>
            <p:nvPr/>
          </p:nvSpPr>
          <p:spPr bwMode="auto">
            <a:xfrm flipV="1">
              <a:off x="3536" y="3732"/>
              <a:ext cx="2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91" name="Rectangle 19"/>
            <p:cNvSpPr>
              <a:spLocks noChangeArrowheads="1"/>
            </p:cNvSpPr>
            <p:nvPr/>
          </p:nvSpPr>
          <p:spPr bwMode="auto">
            <a:xfrm>
              <a:off x="3451" y="3815"/>
              <a:ext cx="22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1.4</a:t>
              </a:r>
              <a:endParaRPr lang="en-US" sz="4400"/>
            </a:p>
          </p:txBody>
        </p:sp>
        <p:sp>
          <p:nvSpPr>
            <p:cNvPr id="8297492" name="Line 20"/>
            <p:cNvSpPr>
              <a:spLocks noChangeShapeType="1"/>
            </p:cNvSpPr>
            <p:nvPr/>
          </p:nvSpPr>
          <p:spPr bwMode="auto">
            <a:xfrm>
              <a:off x="555" y="3785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93" name="Rectangle 21"/>
            <p:cNvSpPr>
              <a:spLocks noChangeArrowheads="1"/>
            </p:cNvSpPr>
            <p:nvPr/>
          </p:nvSpPr>
          <p:spPr bwMode="auto">
            <a:xfrm>
              <a:off x="451" y="3698"/>
              <a:ext cx="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</a:t>
              </a:r>
              <a:endParaRPr lang="en-US" sz="4400"/>
            </a:p>
          </p:txBody>
        </p:sp>
        <p:sp>
          <p:nvSpPr>
            <p:cNvPr id="8297494" name="Line 22"/>
            <p:cNvSpPr>
              <a:spLocks noChangeShapeType="1"/>
            </p:cNvSpPr>
            <p:nvPr/>
          </p:nvSpPr>
          <p:spPr bwMode="auto">
            <a:xfrm>
              <a:off x="555" y="3412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95" name="Rectangle 23"/>
            <p:cNvSpPr>
              <a:spLocks noChangeArrowheads="1"/>
            </p:cNvSpPr>
            <p:nvPr/>
          </p:nvSpPr>
          <p:spPr bwMode="auto">
            <a:xfrm>
              <a:off x="346" y="3324"/>
              <a:ext cx="22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0.2</a:t>
              </a:r>
              <a:endParaRPr lang="en-US" sz="4400"/>
            </a:p>
          </p:txBody>
        </p:sp>
        <p:sp>
          <p:nvSpPr>
            <p:cNvPr id="8297496" name="Line 24"/>
            <p:cNvSpPr>
              <a:spLocks noChangeShapeType="1"/>
            </p:cNvSpPr>
            <p:nvPr/>
          </p:nvSpPr>
          <p:spPr bwMode="auto">
            <a:xfrm>
              <a:off x="555" y="3049"/>
              <a:ext cx="3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97" name="Rectangle 25"/>
            <p:cNvSpPr>
              <a:spLocks noChangeArrowheads="1"/>
            </p:cNvSpPr>
            <p:nvPr/>
          </p:nvSpPr>
          <p:spPr bwMode="auto">
            <a:xfrm>
              <a:off x="346" y="2963"/>
              <a:ext cx="22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0.4</a:t>
              </a:r>
              <a:endParaRPr lang="en-US" sz="4400"/>
            </a:p>
          </p:txBody>
        </p:sp>
        <p:sp>
          <p:nvSpPr>
            <p:cNvPr id="8297498" name="Line 26"/>
            <p:cNvSpPr>
              <a:spLocks noChangeShapeType="1"/>
            </p:cNvSpPr>
            <p:nvPr/>
          </p:nvSpPr>
          <p:spPr bwMode="auto">
            <a:xfrm>
              <a:off x="555" y="2686"/>
              <a:ext cx="3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99" name="Rectangle 27"/>
            <p:cNvSpPr>
              <a:spLocks noChangeArrowheads="1"/>
            </p:cNvSpPr>
            <p:nvPr/>
          </p:nvSpPr>
          <p:spPr bwMode="auto">
            <a:xfrm>
              <a:off x="346" y="2602"/>
              <a:ext cx="22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0.6</a:t>
              </a:r>
              <a:endParaRPr lang="en-US" sz="4400"/>
            </a:p>
          </p:txBody>
        </p:sp>
        <p:sp>
          <p:nvSpPr>
            <p:cNvPr id="8297500" name="Line 28"/>
            <p:cNvSpPr>
              <a:spLocks noChangeShapeType="1"/>
            </p:cNvSpPr>
            <p:nvPr/>
          </p:nvSpPr>
          <p:spPr bwMode="auto">
            <a:xfrm>
              <a:off x="555" y="2324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501" name="Rectangle 29"/>
            <p:cNvSpPr>
              <a:spLocks noChangeArrowheads="1"/>
            </p:cNvSpPr>
            <p:nvPr/>
          </p:nvSpPr>
          <p:spPr bwMode="auto">
            <a:xfrm>
              <a:off x="346" y="2240"/>
              <a:ext cx="22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0.8</a:t>
              </a:r>
              <a:endParaRPr lang="en-US" sz="4400"/>
            </a:p>
          </p:txBody>
        </p:sp>
        <p:sp>
          <p:nvSpPr>
            <p:cNvPr id="8297502" name="Line 30"/>
            <p:cNvSpPr>
              <a:spLocks noChangeShapeType="1"/>
            </p:cNvSpPr>
            <p:nvPr/>
          </p:nvSpPr>
          <p:spPr bwMode="auto">
            <a:xfrm>
              <a:off x="555" y="1961"/>
              <a:ext cx="3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503" name="Rectangle 31"/>
            <p:cNvSpPr>
              <a:spLocks noChangeArrowheads="1"/>
            </p:cNvSpPr>
            <p:nvPr/>
          </p:nvSpPr>
          <p:spPr bwMode="auto">
            <a:xfrm>
              <a:off x="451" y="1877"/>
              <a:ext cx="9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</a:t>
              </a:r>
              <a:endParaRPr lang="en-US" sz="4400"/>
            </a:p>
          </p:txBody>
        </p:sp>
        <p:sp>
          <p:nvSpPr>
            <p:cNvPr id="8297504" name="Freeform 32"/>
            <p:cNvSpPr>
              <a:spLocks/>
            </p:cNvSpPr>
            <p:nvPr/>
          </p:nvSpPr>
          <p:spPr bwMode="auto">
            <a:xfrm>
              <a:off x="657" y="3433"/>
              <a:ext cx="2082" cy="36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36" y="199"/>
                </a:cxn>
                <a:cxn ang="0">
                  <a:pos x="114" y="142"/>
                </a:cxn>
                <a:cxn ang="0">
                  <a:pos x="121" y="142"/>
                </a:cxn>
                <a:cxn ang="0">
                  <a:pos x="192" y="92"/>
                </a:cxn>
                <a:cxn ang="0">
                  <a:pos x="220" y="78"/>
                </a:cxn>
                <a:cxn ang="0">
                  <a:pos x="270" y="57"/>
                </a:cxn>
                <a:cxn ang="0">
                  <a:pos x="348" y="29"/>
                </a:cxn>
                <a:cxn ang="0">
                  <a:pos x="397" y="14"/>
                </a:cxn>
                <a:cxn ang="0">
                  <a:pos x="426" y="14"/>
                </a:cxn>
                <a:cxn ang="0">
                  <a:pos x="504" y="0"/>
                </a:cxn>
                <a:cxn ang="0">
                  <a:pos x="582" y="0"/>
                </a:cxn>
                <a:cxn ang="0">
                  <a:pos x="660" y="0"/>
                </a:cxn>
                <a:cxn ang="0">
                  <a:pos x="737" y="7"/>
                </a:cxn>
                <a:cxn ang="0">
                  <a:pos x="808" y="14"/>
                </a:cxn>
                <a:cxn ang="0">
                  <a:pos x="815" y="14"/>
                </a:cxn>
                <a:cxn ang="0">
                  <a:pos x="886" y="29"/>
                </a:cxn>
                <a:cxn ang="0">
                  <a:pos x="964" y="50"/>
                </a:cxn>
                <a:cxn ang="0">
                  <a:pos x="1042" y="64"/>
                </a:cxn>
                <a:cxn ang="0">
                  <a:pos x="1085" y="78"/>
                </a:cxn>
                <a:cxn ang="0">
                  <a:pos x="1120" y="85"/>
                </a:cxn>
                <a:cxn ang="0">
                  <a:pos x="1198" y="114"/>
                </a:cxn>
                <a:cxn ang="0">
                  <a:pos x="1276" y="135"/>
                </a:cxn>
                <a:cxn ang="0">
                  <a:pos x="1283" y="142"/>
                </a:cxn>
                <a:cxn ang="0">
                  <a:pos x="1354" y="163"/>
                </a:cxn>
                <a:cxn ang="0">
                  <a:pos x="1432" y="192"/>
                </a:cxn>
                <a:cxn ang="0">
                  <a:pos x="1453" y="199"/>
                </a:cxn>
                <a:cxn ang="0">
                  <a:pos x="1510" y="220"/>
                </a:cxn>
                <a:cxn ang="0">
                  <a:pos x="1553" y="241"/>
                </a:cxn>
              </a:cxnLst>
              <a:rect l="0" t="0" r="r" b="b"/>
              <a:pathLst>
                <a:path w="1553" h="241">
                  <a:moveTo>
                    <a:pt x="0" y="227"/>
                  </a:moveTo>
                  <a:lnTo>
                    <a:pt x="36" y="199"/>
                  </a:lnTo>
                  <a:lnTo>
                    <a:pt x="114" y="142"/>
                  </a:lnTo>
                  <a:lnTo>
                    <a:pt x="121" y="142"/>
                  </a:lnTo>
                  <a:lnTo>
                    <a:pt x="192" y="92"/>
                  </a:lnTo>
                  <a:lnTo>
                    <a:pt x="220" y="78"/>
                  </a:lnTo>
                  <a:lnTo>
                    <a:pt x="270" y="57"/>
                  </a:lnTo>
                  <a:lnTo>
                    <a:pt x="348" y="29"/>
                  </a:lnTo>
                  <a:lnTo>
                    <a:pt x="397" y="14"/>
                  </a:lnTo>
                  <a:lnTo>
                    <a:pt x="426" y="14"/>
                  </a:lnTo>
                  <a:lnTo>
                    <a:pt x="504" y="0"/>
                  </a:lnTo>
                  <a:lnTo>
                    <a:pt x="582" y="0"/>
                  </a:lnTo>
                  <a:lnTo>
                    <a:pt x="660" y="0"/>
                  </a:lnTo>
                  <a:lnTo>
                    <a:pt x="737" y="7"/>
                  </a:lnTo>
                  <a:lnTo>
                    <a:pt x="808" y="14"/>
                  </a:lnTo>
                  <a:lnTo>
                    <a:pt x="815" y="14"/>
                  </a:lnTo>
                  <a:lnTo>
                    <a:pt x="886" y="29"/>
                  </a:lnTo>
                  <a:lnTo>
                    <a:pt x="964" y="50"/>
                  </a:lnTo>
                  <a:lnTo>
                    <a:pt x="1042" y="64"/>
                  </a:lnTo>
                  <a:lnTo>
                    <a:pt x="1085" y="78"/>
                  </a:lnTo>
                  <a:lnTo>
                    <a:pt x="1120" y="85"/>
                  </a:lnTo>
                  <a:lnTo>
                    <a:pt x="1198" y="114"/>
                  </a:lnTo>
                  <a:lnTo>
                    <a:pt x="1276" y="135"/>
                  </a:lnTo>
                  <a:lnTo>
                    <a:pt x="1283" y="142"/>
                  </a:lnTo>
                  <a:lnTo>
                    <a:pt x="1354" y="163"/>
                  </a:lnTo>
                  <a:lnTo>
                    <a:pt x="1432" y="192"/>
                  </a:lnTo>
                  <a:lnTo>
                    <a:pt x="1453" y="199"/>
                  </a:lnTo>
                  <a:lnTo>
                    <a:pt x="1510" y="220"/>
                  </a:lnTo>
                  <a:lnTo>
                    <a:pt x="1553" y="24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505" name="Freeform 33"/>
            <p:cNvSpPr>
              <a:spLocks/>
            </p:cNvSpPr>
            <p:nvPr/>
          </p:nvSpPr>
          <p:spPr bwMode="auto">
            <a:xfrm>
              <a:off x="657" y="3433"/>
              <a:ext cx="2062" cy="352"/>
            </a:xfrm>
            <a:custGeom>
              <a:avLst/>
              <a:gdLst/>
              <a:ahLst/>
              <a:cxnLst>
                <a:cxn ang="0">
                  <a:pos x="15" y="220"/>
                </a:cxn>
                <a:cxn ang="0">
                  <a:pos x="43" y="192"/>
                </a:cxn>
                <a:cxn ang="0">
                  <a:pos x="71" y="170"/>
                </a:cxn>
                <a:cxn ang="0">
                  <a:pos x="107" y="149"/>
                </a:cxn>
                <a:cxn ang="0">
                  <a:pos x="135" y="128"/>
                </a:cxn>
                <a:cxn ang="0">
                  <a:pos x="163" y="107"/>
                </a:cxn>
                <a:cxn ang="0">
                  <a:pos x="199" y="92"/>
                </a:cxn>
                <a:cxn ang="0">
                  <a:pos x="227" y="78"/>
                </a:cxn>
                <a:cxn ang="0">
                  <a:pos x="256" y="64"/>
                </a:cxn>
                <a:cxn ang="0">
                  <a:pos x="291" y="50"/>
                </a:cxn>
                <a:cxn ang="0">
                  <a:pos x="319" y="36"/>
                </a:cxn>
                <a:cxn ang="0">
                  <a:pos x="348" y="29"/>
                </a:cxn>
                <a:cxn ang="0">
                  <a:pos x="383" y="21"/>
                </a:cxn>
                <a:cxn ang="0">
                  <a:pos x="411" y="14"/>
                </a:cxn>
                <a:cxn ang="0">
                  <a:pos x="440" y="7"/>
                </a:cxn>
                <a:cxn ang="0">
                  <a:pos x="475" y="0"/>
                </a:cxn>
                <a:cxn ang="0">
                  <a:pos x="504" y="0"/>
                </a:cxn>
                <a:cxn ang="0">
                  <a:pos x="532" y="0"/>
                </a:cxn>
                <a:cxn ang="0">
                  <a:pos x="567" y="0"/>
                </a:cxn>
                <a:cxn ang="0">
                  <a:pos x="596" y="0"/>
                </a:cxn>
                <a:cxn ang="0">
                  <a:pos x="624" y="0"/>
                </a:cxn>
                <a:cxn ang="0">
                  <a:pos x="660" y="0"/>
                </a:cxn>
                <a:cxn ang="0">
                  <a:pos x="688" y="0"/>
                </a:cxn>
                <a:cxn ang="0">
                  <a:pos x="716" y="7"/>
                </a:cxn>
                <a:cxn ang="0">
                  <a:pos x="752" y="7"/>
                </a:cxn>
                <a:cxn ang="0">
                  <a:pos x="780" y="14"/>
                </a:cxn>
                <a:cxn ang="0">
                  <a:pos x="815" y="14"/>
                </a:cxn>
                <a:cxn ang="0">
                  <a:pos x="844" y="21"/>
                </a:cxn>
                <a:cxn ang="0">
                  <a:pos x="872" y="29"/>
                </a:cxn>
                <a:cxn ang="0">
                  <a:pos x="908" y="36"/>
                </a:cxn>
                <a:cxn ang="0">
                  <a:pos x="936" y="43"/>
                </a:cxn>
                <a:cxn ang="0">
                  <a:pos x="964" y="50"/>
                </a:cxn>
                <a:cxn ang="0">
                  <a:pos x="1000" y="57"/>
                </a:cxn>
                <a:cxn ang="0">
                  <a:pos x="1028" y="64"/>
                </a:cxn>
                <a:cxn ang="0">
                  <a:pos x="1056" y="71"/>
                </a:cxn>
                <a:cxn ang="0">
                  <a:pos x="1092" y="78"/>
                </a:cxn>
                <a:cxn ang="0">
                  <a:pos x="1120" y="85"/>
                </a:cxn>
                <a:cxn ang="0">
                  <a:pos x="1149" y="92"/>
                </a:cxn>
                <a:cxn ang="0">
                  <a:pos x="1184" y="107"/>
                </a:cxn>
                <a:cxn ang="0">
                  <a:pos x="1212" y="114"/>
                </a:cxn>
                <a:cxn ang="0">
                  <a:pos x="1241" y="128"/>
                </a:cxn>
                <a:cxn ang="0">
                  <a:pos x="1276" y="135"/>
                </a:cxn>
                <a:cxn ang="0">
                  <a:pos x="1304" y="142"/>
                </a:cxn>
                <a:cxn ang="0">
                  <a:pos x="1333" y="156"/>
                </a:cxn>
                <a:cxn ang="0">
                  <a:pos x="1368" y="170"/>
                </a:cxn>
                <a:cxn ang="0">
                  <a:pos x="1397" y="177"/>
                </a:cxn>
                <a:cxn ang="0">
                  <a:pos x="1425" y="192"/>
                </a:cxn>
                <a:cxn ang="0">
                  <a:pos x="1460" y="199"/>
                </a:cxn>
                <a:cxn ang="0">
                  <a:pos x="1489" y="213"/>
                </a:cxn>
                <a:cxn ang="0">
                  <a:pos x="1517" y="227"/>
                </a:cxn>
                <a:cxn ang="0">
                  <a:pos x="0" y="234"/>
                </a:cxn>
              </a:cxnLst>
              <a:rect l="0" t="0" r="r" b="b"/>
              <a:pathLst>
                <a:path w="1538" h="234">
                  <a:moveTo>
                    <a:pt x="0" y="234"/>
                  </a:moveTo>
                  <a:lnTo>
                    <a:pt x="15" y="220"/>
                  </a:lnTo>
                  <a:lnTo>
                    <a:pt x="29" y="206"/>
                  </a:lnTo>
                  <a:lnTo>
                    <a:pt x="43" y="192"/>
                  </a:lnTo>
                  <a:lnTo>
                    <a:pt x="57" y="184"/>
                  </a:lnTo>
                  <a:lnTo>
                    <a:pt x="71" y="170"/>
                  </a:lnTo>
                  <a:lnTo>
                    <a:pt x="93" y="163"/>
                  </a:lnTo>
                  <a:lnTo>
                    <a:pt x="107" y="149"/>
                  </a:lnTo>
                  <a:lnTo>
                    <a:pt x="121" y="135"/>
                  </a:lnTo>
                  <a:lnTo>
                    <a:pt x="135" y="128"/>
                  </a:lnTo>
                  <a:lnTo>
                    <a:pt x="149" y="121"/>
                  </a:lnTo>
                  <a:lnTo>
                    <a:pt x="163" y="107"/>
                  </a:lnTo>
                  <a:lnTo>
                    <a:pt x="185" y="99"/>
                  </a:lnTo>
                  <a:lnTo>
                    <a:pt x="199" y="92"/>
                  </a:lnTo>
                  <a:lnTo>
                    <a:pt x="213" y="85"/>
                  </a:lnTo>
                  <a:lnTo>
                    <a:pt x="227" y="78"/>
                  </a:lnTo>
                  <a:lnTo>
                    <a:pt x="241" y="71"/>
                  </a:lnTo>
                  <a:lnTo>
                    <a:pt x="256" y="64"/>
                  </a:lnTo>
                  <a:lnTo>
                    <a:pt x="277" y="57"/>
                  </a:lnTo>
                  <a:lnTo>
                    <a:pt x="291" y="50"/>
                  </a:lnTo>
                  <a:lnTo>
                    <a:pt x="305" y="43"/>
                  </a:lnTo>
                  <a:lnTo>
                    <a:pt x="319" y="36"/>
                  </a:lnTo>
                  <a:lnTo>
                    <a:pt x="334" y="36"/>
                  </a:lnTo>
                  <a:lnTo>
                    <a:pt x="348" y="29"/>
                  </a:lnTo>
                  <a:lnTo>
                    <a:pt x="369" y="21"/>
                  </a:lnTo>
                  <a:lnTo>
                    <a:pt x="383" y="21"/>
                  </a:lnTo>
                  <a:lnTo>
                    <a:pt x="397" y="14"/>
                  </a:lnTo>
                  <a:lnTo>
                    <a:pt x="411" y="14"/>
                  </a:lnTo>
                  <a:lnTo>
                    <a:pt x="426" y="7"/>
                  </a:lnTo>
                  <a:lnTo>
                    <a:pt x="440" y="7"/>
                  </a:lnTo>
                  <a:lnTo>
                    <a:pt x="461" y="7"/>
                  </a:lnTo>
                  <a:lnTo>
                    <a:pt x="475" y="0"/>
                  </a:lnTo>
                  <a:lnTo>
                    <a:pt x="489" y="0"/>
                  </a:lnTo>
                  <a:lnTo>
                    <a:pt x="504" y="0"/>
                  </a:lnTo>
                  <a:lnTo>
                    <a:pt x="518" y="0"/>
                  </a:lnTo>
                  <a:lnTo>
                    <a:pt x="532" y="0"/>
                  </a:lnTo>
                  <a:lnTo>
                    <a:pt x="553" y="0"/>
                  </a:lnTo>
                  <a:lnTo>
                    <a:pt x="567" y="0"/>
                  </a:lnTo>
                  <a:lnTo>
                    <a:pt x="582" y="0"/>
                  </a:lnTo>
                  <a:lnTo>
                    <a:pt x="596" y="0"/>
                  </a:lnTo>
                  <a:lnTo>
                    <a:pt x="610" y="0"/>
                  </a:lnTo>
                  <a:lnTo>
                    <a:pt x="624" y="0"/>
                  </a:lnTo>
                  <a:lnTo>
                    <a:pt x="645" y="0"/>
                  </a:lnTo>
                  <a:lnTo>
                    <a:pt x="660" y="0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702" y="0"/>
                  </a:lnTo>
                  <a:lnTo>
                    <a:pt x="716" y="7"/>
                  </a:lnTo>
                  <a:lnTo>
                    <a:pt x="737" y="7"/>
                  </a:lnTo>
                  <a:lnTo>
                    <a:pt x="752" y="7"/>
                  </a:lnTo>
                  <a:lnTo>
                    <a:pt x="766" y="7"/>
                  </a:lnTo>
                  <a:lnTo>
                    <a:pt x="780" y="14"/>
                  </a:lnTo>
                  <a:lnTo>
                    <a:pt x="794" y="14"/>
                  </a:lnTo>
                  <a:lnTo>
                    <a:pt x="815" y="14"/>
                  </a:lnTo>
                  <a:lnTo>
                    <a:pt x="830" y="21"/>
                  </a:lnTo>
                  <a:lnTo>
                    <a:pt x="844" y="21"/>
                  </a:lnTo>
                  <a:lnTo>
                    <a:pt x="858" y="21"/>
                  </a:lnTo>
                  <a:lnTo>
                    <a:pt x="872" y="29"/>
                  </a:lnTo>
                  <a:lnTo>
                    <a:pt x="886" y="29"/>
                  </a:lnTo>
                  <a:lnTo>
                    <a:pt x="908" y="36"/>
                  </a:lnTo>
                  <a:lnTo>
                    <a:pt x="922" y="36"/>
                  </a:lnTo>
                  <a:lnTo>
                    <a:pt x="936" y="43"/>
                  </a:lnTo>
                  <a:lnTo>
                    <a:pt x="950" y="43"/>
                  </a:lnTo>
                  <a:lnTo>
                    <a:pt x="964" y="50"/>
                  </a:lnTo>
                  <a:lnTo>
                    <a:pt x="978" y="50"/>
                  </a:lnTo>
                  <a:lnTo>
                    <a:pt x="1000" y="57"/>
                  </a:lnTo>
                  <a:lnTo>
                    <a:pt x="1014" y="57"/>
                  </a:lnTo>
                  <a:lnTo>
                    <a:pt x="1028" y="64"/>
                  </a:lnTo>
                  <a:lnTo>
                    <a:pt x="1042" y="64"/>
                  </a:lnTo>
                  <a:lnTo>
                    <a:pt x="1056" y="71"/>
                  </a:lnTo>
                  <a:lnTo>
                    <a:pt x="1071" y="71"/>
                  </a:lnTo>
                  <a:lnTo>
                    <a:pt x="1092" y="78"/>
                  </a:lnTo>
                  <a:lnTo>
                    <a:pt x="1106" y="85"/>
                  </a:lnTo>
                  <a:lnTo>
                    <a:pt x="1120" y="85"/>
                  </a:lnTo>
                  <a:lnTo>
                    <a:pt x="1134" y="92"/>
                  </a:lnTo>
                  <a:lnTo>
                    <a:pt x="1149" y="92"/>
                  </a:lnTo>
                  <a:lnTo>
                    <a:pt x="1163" y="99"/>
                  </a:lnTo>
                  <a:lnTo>
                    <a:pt x="1184" y="107"/>
                  </a:lnTo>
                  <a:lnTo>
                    <a:pt x="1198" y="107"/>
                  </a:lnTo>
                  <a:lnTo>
                    <a:pt x="1212" y="114"/>
                  </a:lnTo>
                  <a:lnTo>
                    <a:pt x="1227" y="121"/>
                  </a:lnTo>
                  <a:lnTo>
                    <a:pt x="1241" y="128"/>
                  </a:lnTo>
                  <a:lnTo>
                    <a:pt x="1255" y="128"/>
                  </a:lnTo>
                  <a:lnTo>
                    <a:pt x="1276" y="135"/>
                  </a:lnTo>
                  <a:lnTo>
                    <a:pt x="1290" y="142"/>
                  </a:lnTo>
                  <a:lnTo>
                    <a:pt x="1304" y="142"/>
                  </a:lnTo>
                  <a:lnTo>
                    <a:pt x="1319" y="149"/>
                  </a:lnTo>
                  <a:lnTo>
                    <a:pt x="1333" y="156"/>
                  </a:lnTo>
                  <a:lnTo>
                    <a:pt x="1347" y="163"/>
                  </a:lnTo>
                  <a:lnTo>
                    <a:pt x="1368" y="170"/>
                  </a:lnTo>
                  <a:lnTo>
                    <a:pt x="1382" y="170"/>
                  </a:lnTo>
                  <a:lnTo>
                    <a:pt x="1397" y="177"/>
                  </a:lnTo>
                  <a:lnTo>
                    <a:pt x="1411" y="184"/>
                  </a:lnTo>
                  <a:lnTo>
                    <a:pt x="1425" y="192"/>
                  </a:lnTo>
                  <a:lnTo>
                    <a:pt x="1439" y="192"/>
                  </a:lnTo>
                  <a:lnTo>
                    <a:pt x="1460" y="199"/>
                  </a:lnTo>
                  <a:lnTo>
                    <a:pt x="1475" y="206"/>
                  </a:lnTo>
                  <a:lnTo>
                    <a:pt x="1489" y="213"/>
                  </a:lnTo>
                  <a:lnTo>
                    <a:pt x="1503" y="220"/>
                  </a:lnTo>
                  <a:lnTo>
                    <a:pt x="1517" y="227"/>
                  </a:lnTo>
                  <a:lnTo>
                    <a:pt x="1538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506" name="Freeform 34"/>
            <p:cNvSpPr>
              <a:spLocks/>
            </p:cNvSpPr>
            <p:nvPr/>
          </p:nvSpPr>
          <p:spPr bwMode="auto">
            <a:xfrm>
              <a:off x="657" y="3433"/>
              <a:ext cx="2062" cy="352"/>
            </a:xfrm>
            <a:custGeom>
              <a:avLst/>
              <a:gdLst/>
              <a:ahLst/>
              <a:cxnLst>
                <a:cxn ang="0">
                  <a:pos x="15" y="220"/>
                </a:cxn>
                <a:cxn ang="0">
                  <a:pos x="43" y="192"/>
                </a:cxn>
                <a:cxn ang="0">
                  <a:pos x="71" y="170"/>
                </a:cxn>
                <a:cxn ang="0">
                  <a:pos x="107" y="149"/>
                </a:cxn>
                <a:cxn ang="0">
                  <a:pos x="135" y="128"/>
                </a:cxn>
                <a:cxn ang="0">
                  <a:pos x="163" y="107"/>
                </a:cxn>
                <a:cxn ang="0">
                  <a:pos x="199" y="92"/>
                </a:cxn>
                <a:cxn ang="0">
                  <a:pos x="227" y="78"/>
                </a:cxn>
                <a:cxn ang="0">
                  <a:pos x="256" y="64"/>
                </a:cxn>
                <a:cxn ang="0">
                  <a:pos x="291" y="50"/>
                </a:cxn>
                <a:cxn ang="0">
                  <a:pos x="319" y="36"/>
                </a:cxn>
                <a:cxn ang="0">
                  <a:pos x="348" y="29"/>
                </a:cxn>
                <a:cxn ang="0">
                  <a:pos x="383" y="21"/>
                </a:cxn>
                <a:cxn ang="0">
                  <a:pos x="411" y="14"/>
                </a:cxn>
                <a:cxn ang="0">
                  <a:pos x="440" y="7"/>
                </a:cxn>
                <a:cxn ang="0">
                  <a:pos x="475" y="0"/>
                </a:cxn>
                <a:cxn ang="0">
                  <a:pos x="504" y="0"/>
                </a:cxn>
                <a:cxn ang="0">
                  <a:pos x="532" y="0"/>
                </a:cxn>
                <a:cxn ang="0">
                  <a:pos x="567" y="0"/>
                </a:cxn>
                <a:cxn ang="0">
                  <a:pos x="596" y="0"/>
                </a:cxn>
                <a:cxn ang="0">
                  <a:pos x="624" y="0"/>
                </a:cxn>
                <a:cxn ang="0">
                  <a:pos x="660" y="0"/>
                </a:cxn>
                <a:cxn ang="0">
                  <a:pos x="688" y="0"/>
                </a:cxn>
                <a:cxn ang="0">
                  <a:pos x="716" y="7"/>
                </a:cxn>
                <a:cxn ang="0">
                  <a:pos x="752" y="7"/>
                </a:cxn>
                <a:cxn ang="0">
                  <a:pos x="780" y="14"/>
                </a:cxn>
                <a:cxn ang="0">
                  <a:pos x="815" y="14"/>
                </a:cxn>
                <a:cxn ang="0">
                  <a:pos x="844" y="21"/>
                </a:cxn>
                <a:cxn ang="0">
                  <a:pos x="872" y="29"/>
                </a:cxn>
                <a:cxn ang="0">
                  <a:pos x="908" y="36"/>
                </a:cxn>
                <a:cxn ang="0">
                  <a:pos x="936" y="43"/>
                </a:cxn>
                <a:cxn ang="0">
                  <a:pos x="964" y="50"/>
                </a:cxn>
                <a:cxn ang="0">
                  <a:pos x="1000" y="57"/>
                </a:cxn>
                <a:cxn ang="0">
                  <a:pos x="1028" y="64"/>
                </a:cxn>
                <a:cxn ang="0">
                  <a:pos x="1056" y="71"/>
                </a:cxn>
                <a:cxn ang="0">
                  <a:pos x="1092" y="78"/>
                </a:cxn>
                <a:cxn ang="0">
                  <a:pos x="1120" y="85"/>
                </a:cxn>
                <a:cxn ang="0">
                  <a:pos x="1149" y="92"/>
                </a:cxn>
                <a:cxn ang="0">
                  <a:pos x="1184" y="107"/>
                </a:cxn>
                <a:cxn ang="0">
                  <a:pos x="1212" y="114"/>
                </a:cxn>
                <a:cxn ang="0">
                  <a:pos x="1241" y="128"/>
                </a:cxn>
                <a:cxn ang="0">
                  <a:pos x="1276" y="135"/>
                </a:cxn>
                <a:cxn ang="0">
                  <a:pos x="1304" y="142"/>
                </a:cxn>
                <a:cxn ang="0">
                  <a:pos x="1333" y="156"/>
                </a:cxn>
                <a:cxn ang="0">
                  <a:pos x="1368" y="170"/>
                </a:cxn>
                <a:cxn ang="0">
                  <a:pos x="1397" y="177"/>
                </a:cxn>
                <a:cxn ang="0">
                  <a:pos x="1425" y="192"/>
                </a:cxn>
                <a:cxn ang="0">
                  <a:pos x="1460" y="199"/>
                </a:cxn>
                <a:cxn ang="0">
                  <a:pos x="1489" y="213"/>
                </a:cxn>
                <a:cxn ang="0">
                  <a:pos x="1517" y="227"/>
                </a:cxn>
                <a:cxn ang="0">
                  <a:pos x="0" y="234"/>
                </a:cxn>
              </a:cxnLst>
              <a:rect l="0" t="0" r="r" b="b"/>
              <a:pathLst>
                <a:path w="1538" h="234">
                  <a:moveTo>
                    <a:pt x="0" y="234"/>
                  </a:moveTo>
                  <a:lnTo>
                    <a:pt x="15" y="220"/>
                  </a:lnTo>
                  <a:lnTo>
                    <a:pt x="29" y="206"/>
                  </a:lnTo>
                  <a:lnTo>
                    <a:pt x="43" y="192"/>
                  </a:lnTo>
                  <a:lnTo>
                    <a:pt x="57" y="184"/>
                  </a:lnTo>
                  <a:lnTo>
                    <a:pt x="71" y="170"/>
                  </a:lnTo>
                  <a:lnTo>
                    <a:pt x="93" y="163"/>
                  </a:lnTo>
                  <a:lnTo>
                    <a:pt x="107" y="149"/>
                  </a:lnTo>
                  <a:lnTo>
                    <a:pt x="121" y="135"/>
                  </a:lnTo>
                  <a:lnTo>
                    <a:pt x="135" y="128"/>
                  </a:lnTo>
                  <a:lnTo>
                    <a:pt x="149" y="121"/>
                  </a:lnTo>
                  <a:lnTo>
                    <a:pt x="163" y="107"/>
                  </a:lnTo>
                  <a:lnTo>
                    <a:pt x="185" y="99"/>
                  </a:lnTo>
                  <a:lnTo>
                    <a:pt x="199" y="92"/>
                  </a:lnTo>
                  <a:lnTo>
                    <a:pt x="213" y="85"/>
                  </a:lnTo>
                  <a:lnTo>
                    <a:pt x="227" y="78"/>
                  </a:lnTo>
                  <a:lnTo>
                    <a:pt x="241" y="71"/>
                  </a:lnTo>
                  <a:lnTo>
                    <a:pt x="256" y="64"/>
                  </a:lnTo>
                  <a:lnTo>
                    <a:pt x="277" y="57"/>
                  </a:lnTo>
                  <a:lnTo>
                    <a:pt x="291" y="50"/>
                  </a:lnTo>
                  <a:lnTo>
                    <a:pt x="305" y="43"/>
                  </a:lnTo>
                  <a:lnTo>
                    <a:pt x="319" y="36"/>
                  </a:lnTo>
                  <a:lnTo>
                    <a:pt x="334" y="36"/>
                  </a:lnTo>
                  <a:lnTo>
                    <a:pt x="348" y="29"/>
                  </a:lnTo>
                  <a:lnTo>
                    <a:pt x="369" y="21"/>
                  </a:lnTo>
                  <a:lnTo>
                    <a:pt x="383" y="21"/>
                  </a:lnTo>
                  <a:lnTo>
                    <a:pt x="397" y="14"/>
                  </a:lnTo>
                  <a:lnTo>
                    <a:pt x="411" y="14"/>
                  </a:lnTo>
                  <a:lnTo>
                    <a:pt x="426" y="7"/>
                  </a:lnTo>
                  <a:lnTo>
                    <a:pt x="440" y="7"/>
                  </a:lnTo>
                  <a:lnTo>
                    <a:pt x="461" y="7"/>
                  </a:lnTo>
                  <a:lnTo>
                    <a:pt x="475" y="0"/>
                  </a:lnTo>
                  <a:lnTo>
                    <a:pt x="489" y="0"/>
                  </a:lnTo>
                  <a:lnTo>
                    <a:pt x="504" y="0"/>
                  </a:lnTo>
                  <a:lnTo>
                    <a:pt x="518" y="0"/>
                  </a:lnTo>
                  <a:lnTo>
                    <a:pt x="532" y="0"/>
                  </a:lnTo>
                  <a:lnTo>
                    <a:pt x="553" y="0"/>
                  </a:lnTo>
                  <a:lnTo>
                    <a:pt x="567" y="0"/>
                  </a:lnTo>
                  <a:lnTo>
                    <a:pt x="582" y="0"/>
                  </a:lnTo>
                  <a:lnTo>
                    <a:pt x="596" y="0"/>
                  </a:lnTo>
                  <a:lnTo>
                    <a:pt x="610" y="0"/>
                  </a:lnTo>
                  <a:lnTo>
                    <a:pt x="624" y="0"/>
                  </a:lnTo>
                  <a:lnTo>
                    <a:pt x="645" y="0"/>
                  </a:lnTo>
                  <a:lnTo>
                    <a:pt x="660" y="0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702" y="0"/>
                  </a:lnTo>
                  <a:lnTo>
                    <a:pt x="716" y="7"/>
                  </a:lnTo>
                  <a:lnTo>
                    <a:pt x="737" y="7"/>
                  </a:lnTo>
                  <a:lnTo>
                    <a:pt x="752" y="7"/>
                  </a:lnTo>
                  <a:lnTo>
                    <a:pt x="766" y="7"/>
                  </a:lnTo>
                  <a:lnTo>
                    <a:pt x="780" y="14"/>
                  </a:lnTo>
                  <a:lnTo>
                    <a:pt x="794" y="14"/>
                  </a:lnTo>
                  <a:lnTo>
                    <a:pt x="815" y="14"/>
                  </a:lnTo>
                  <a:lnTo>
                    <a:pt x="830" y="21"/>
                  </a:lnTo>
                  <a:lnTo>
                    <a:pt x="844" y="21"/>
                  </a:lnTo>
                  <a:lnTo>
                    <a:pt x="858" y="21"/>
                  </a:lnTo>
                  <a:lnTo>
                    <a:pt x="872" y="29"/>
                  </a:lnTo>
                  <a:lnTo>
                    <a:pt x="886" y="29"/>
                  </a:lnTo>
                  <a:lnTo>
                    <a:pt x="908" y="36"/>
                  </a:lnTo>
                  <a:lnTo>
                    <a:pt x="922" y="36"/>
                  </a:lnTo>
                  <a:lnTo>
                    <a:pt x="936" y="43"/>
                  </a:lnTo>
                  <a:lnTo>
                    <a:pt x="950" y="43"/>
                  </a:lnTo>
                  <a:lnTo>
                    <a:pt x="964" y="50"/>
                  </a:lnTo>
                  <a:lnTo>
                    <a:pt x="978" y="50"/>
                  </a:lnTo>
                  <a:lnTo>
                    <a:pt x="1000" y="57"/>
                  </a:lnTo>
                  <a:lnTo>
                    <a:pt x="1014" y="57"/>
                  </a:lnTo>
                  <a:lnTo>
                    <a:pt x="1028" y="64"/>
                  </a:lnTo>
                  <a:lnTo>
                    <a:pt x="1042" y="64"/>
                  </a:lnTo>
                  <a:lnTo>
                    <a:pt x="1056" y="71"/>
                  </a:lnTo>
                  <a:lnTo>
                    <a:pt x="1071" y="71"/>
                  </a:lnTo>
                  <a:lnTo>
                    <a:pt x="1092" y="78"/>
                  </a:lnTo>
                  <a:lnTo>
                    <a:pt x="1106" y="85"/>
                  </a:lnTo>
                  <a:lnTo>
                    <a:pt x="1120" y="85"/>
                  </a:lnTo>
                  <a:lnTo>
                    <a:pt x="1134" y="92"/>
                  </a:lnTo>
                  <a:lnTo>
                    <a:pt x="1149" y="92"/>
                  </a:lnTo>
                  <a:lnTo>
                    <a:pt x="1163" y="99"/>
                  </a:lnTo>
                  <a:lnTo>
                    <a:pt x="1184" y="107"/>
                  </a:lnTo>
                  <a:lnTo>
                    <a:pt x="1198" y="107"/>
                  </a:lnTo>
                  <a:lnTo>
                    <a:pt x="1212" y="114"/>
                  </a:lnTo>
                  <a:lnTo>
                    <a:pt x="1227" y="121"/>
                  </a:lnTo>
                  <a:lnTo>
                    <a:pt x="1241" y="128"/>
                  </a:lnTo>
                  <a:lnTo>
                    <a:pt x="1255" y="128"/>
                  </a:lnTo>
                  <a:lnTo>
                    <a:pt x="1276" y="135"/>
                  </a:lnTo>
                  <a:lnTo>
                    <a:pt x="1290" y="142"/>
                  </a:lnTo>
                  <a:lnTo>
                    <a:pt x="1304" y="142"/>
                  </a:lnTo>
                  <a:lnTo>
                    <a:pt x="1319" y="149"/>
                  </a:lnTo>
                  <a:lnTo>
                    <a:pt x="1333" y="156"/>
                  </a:lnTo>
                  <a:lnTo>
                    <a:pt x="1347" y="163"/>
                  </a:lnTo>
                  <a:lnTo>
                    <a:pt x="1368" y="170"/>
                  </a:lnTo>
                  <a:lnTo>
                    <a:pt x="1382" y="170"/>
                  </a:lnTo>
                  <a:lnTo>
                    <a:pt x="1397" y="177"/>
                  </a:lnTo>
                  <a:lnTo>
                    <a:pt x="1411" y="184"/>
                  </a:lnTo>
                  <a:lnTo>
                    <a:pt x="1425" y="192"/>
                  </a:lnTo>
                  <a:lnTo>
                    <a:pt x="1439" y="192"/>
                  </a:lnTo>
                  <a:lnTo>
                    <a:pt x="1460" y="199"/>
                  </a:lnTo>
                  <a:lnTo>
                    <a:pt x="1475" y="206"/>
                  </a:lnTo>
                  <a:lnTo>
                    <a:pt x="1489" y="213"/>
                  </a:lnTo>
                  <a:lnTo>
                    <a:pt x="1503" y="220"/>
                  </a:lnTo>
                  <a:lnTo>
                    <a:pt x="1517" y="227"/>
                  </a:lnTo>
                  <a:lnTo>
                    <a:pt x="1538" y="234"/>
                  </a:lnTo>
                  <a:lnTo>
                    <a:pt x="0" y="2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507" name="Text Box 35"/>
            <p:cNvSpPr txBox="1">
              <a:spLocks noChangeArrowheads="1"/>
            </p:cNvSpPr>
            <p:nvPr/>
          </p:nvSpPr>
          <p:spPr bwMode="auto">
            <a:xfrm>
              <a:off x="0" y="2645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i="1"/>
                <a:t>a</a:t>
              </a:r>
            </a:p>
          </p:txBody>
        </p:sp>
        <p:sp>
          <p:nvSpPr>
            <p:cNvPr id="8297508" name="Text Box 36"/>
            <p:cNvSpPr txBox="1">
              <a:spLocks noChangeArrowheads="1"/>
            </p:cNvSpPr>
            <p:nvPr/>
          </p:nvSpPr>
          <p:spPr bwMode="auto">
            <a:xfrm>
              <a:off x="2016" y="3998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i="1"/>
                <a:t>b</a:t>
              </a:r>
            </a:p>
          </p:txBody>
        </p:sp>
        <p:sp>
          <p:nvSpPr>
            <p:cNvPr id="8297509" name="Line 37"/>
            <p:cNvSpPr>
              <a:spLocks noChangeShapeType="1"/>
            </p:cNvSpPr>
            <p:nvPr/>
          </p:nvSpPr>
          <p:spPr bwMode="auto">
            <a:xfrm>
              <a:off x="654" y="3788"/>
              <a:ext cx="30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7510" name="Line 38"/>
            <p:cNvSpPr>
              <a:spLocks noChangeShapeType="1"/>
            </p:cNvSpPr>
            <p:nvPr/>
          </p:nvSpPr>
          <p:spPr bwMode="auto">
            <a:xfrm flipV="1">
              <a:off x="663" y="1733"/>
              <a:ext cx="0" cy="20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7511" name="Rectangle 39"/>
          <p:cNvSpPr>
            <a:spLocks noChangeArrowheads="1"/>
          </p:cNvSpPr>
          <p:nvPr/>
        </p:nvSpPr>
        <p:spPr bwMode="auto">
          <a:xfrm>
            <a:off x="4149725" y="187325"/>
            <a:ext cx="4883150" cy="3846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12" name="Rectangle 40"/>
          <p:cNvSpPr>
            <a:spLocks noChangeArrowheads="1"/>
          </p:cNvSpPr>
          <p:nvPr/>
        </p:nvSpPr>
        <p:spPr bwMode="auto">
          <a:xfrm>
            <a:off x="4149725" y="187325"/>
            <a:ext cx="4883150" cy="3846513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13" name="Freeform 41"/>
          <p:cNvSpPr>
            <a:spLocks/>
          </p:cNvSpPr>
          <p:nvPr/>
        </p:nvSpPr>
        <p:spPr bwMode="auto">
          <a:xfrm>
            <a:off x="4149725" y="187325"/>
            <a:ext cx="1588" cy="3846513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42">
                <a:moveTo>
                  <a:pt x="0" y="34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14" name="Freeform 42"/>
          <p:cNvSpPr>
            <a:spLocks/>
          </p:cNvSpPr>
          <p:nvPr/>
        </p:nvSpPr>
        <p:spPr bwMode="auto">
          <a:xfrm>
            <a:off x="4960938" y="187325"/>
            <a:ext cx="1587" cy="3846513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42">
                <a:moveTo>
                  <a:pt x="0" y="34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15" name="Freeform 43"/>
          <p:cNvSpPr>
            <a:spLocks/>
          </p:cNvSpPr>
          <p:nvPr/>
        </p:nvSpPr>
        <p:spPr bwMode="auto">
          <a:xfrm>
            <a:off x="5770563" y="187325"/>
            <a:ext cx="1587" cy="3846513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42">
                <a:moveTo>
                  <a:pt x="0" y="34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16" name="Freeform 44"/>
          <p:cNvSpPr>
            <a:spLocks/>
          </p:cNvSpPr>
          <p:nvPr/>
        </p:nvSpPr>
        <p:spPr bwMode="auto">
          <a:xfrm>
            <a:off x="6591300" y="187325"/>
            <a:ext cx="1588" cy="3846513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42">
                <a:moveTo>
                  <a:pt x="0" y="34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17" name="Freeform 45"/>
          <p:cNvSpPr>
            <a:spLocks/>
          </p:cNvSpPr>
          <p:nvPr/>
        </p:nvSpPr>
        <p:spPr bwMode="auto">
          <a:xfrm>
            <a:off x="7402513" y="187325"/>
            <a:ext cx="1587" cy="3846513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42">
                <a:moveTo>
                  <a:pt x="0" y="34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18" name="Freeform 46"/>
          <p:cNvSpPr>
            <a:spLocks/>
          </p:cNvSpPr>
          <p:nvPr/>
        </p:nvSpPr>
        <p:spPr bwMode="auto">
          <a:xfrm>
            <a:off x="8212138" y="187325"/>
            <a:ext cx="1587" cy="3846513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42">
                <a:moveTo>
                  <a:pt x="0" y="34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19" name="Freeform 47"/>
          <p:cNvSpPr>
            <a:spLocks/>
          </p:cNvSpPr>
          <p:nvPr/>
        </p:nvSpPr>
        <p:spPr bwMode="auto">
          <a:xfrm>
            <a:off x="9032875" y="187325"/>
            <a:ext cx="1588" cy="3846513"/>
          </a:xfrm>
          <a:custGeom>
            <a:avLst/>
            <a:gdLst/>
            <a:ahLst/>
            <a:cxnLst>
              <a:cxn ang="0">
                <a:pos x="0" y="34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342">
                <a:moveTo>
                  <a:pt x="0" y="34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20" name="Freeform 48"/>
          <p:cNvSpPr>
            <a:spLocks/>
          </p:cNvSpPr>
          <p:nvPr/>
        </p:nvSpPr>
        <p:spPr bwMode="auto">
          <a:xfrm>
            <a:off x="4149725" y="3684588"/>
            <a:ext cx="48831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4" y="0"/>
              </a:cxn>
              <a:cxn ang="0">
                <a:pos x="434" y="0"/>
              </a:cxn>
            </a:cxnLst>
            <a:rect l="0" t="0" r="r" b="b"/>
            <a:pathLst>
              <a:path w="434">
                <a:moveTo>
                  <a:pt x="0" y="0"/>
                </a:moveTo>
                <a:lnTo>
                  <a:pt x="434" y="0"/>
                </a:ln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21" name="Freeform 49"/>
          <p:cNvSpPr>
            <a:spLocks/>
          </p:cNvSpPr>
          <p:nvPr/>
        </p:nvSpPr>
        <p:spPr bwMode="auto">
          <a:xfrm>
            <a:off x="4149725" y="2819400"/>
            <a:ext cx="48831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4" y="0"/>
              </a:cxn>
              <a:cxn ang="0">
                <a:pos x="434" y="0"/>
              </a:cxn>
            </a:cxnLst>
            <a:rect l="0" t="0" r="r" b="b"/>
            <a:pathLst>
              <a:path w="434">
                <a:moveTo>
                  <a:pt x="0" y="0"/>
                </a:moveTo>
                <a:lnTo>
                  <a:pt x="434" y="0"/>
                </a:ln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22" name="Freeform 50"/>
          <p:cNvSpPr>
            <a:spLocks/>
          </p:cNvSpPr>
          <p:nvPr/>
        </p:nvSpPr>
        <p:spPr bwMode="auto">
          <a:xfrm>
            <a:off x="4149725" y="1941513"/>
            <a:ext cx="488315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4" y="0"/>
              </a:cxn>
              <a:cxn ang="0">
                <a:pos x="434" y="0"/>
              </a:cxn>
            </a:cxnLst>
            <a:rect l="0" t="0" r="r" b="b"/>
            <a:pathLst>
              <a:path w="434">
                <a:moveTo>
                  <a:pt x="0" y="0"/>
                </a:moveTo>
                <a:lnTo>
                  <a:pt x="434" y="0"/>
                </a:ln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23" name="Freeform 51"/>
          <p:cNvSpPr>
            <a:spLocks/>
          </p:cNvSpPr>
          <p:nvPr/>
        </p:nvSpPr>
        <p:spPr bwMode="auto">
          <a:xfrm>
            <a:off x="4149725" y="1063625"/>
            <a:ext cx="48831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4" y="0"/>
              </a:cxn>
              <a:cxn ang="0">
                <a:pos x="434" y="0"/>
              </a:cxn>
            </a:cxnLst>
            <a:rect l="0" t="0" r="r" b="b"/>
            <a:pathLst>
              <a:path w="434">
                <a:moveTo>
                  <a:pt x="0" y="0"/>
                </a:moveTo>
                <a:lnTo>
                  <a:pt x="434" y="0"/>
                </a:ln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24" name="Freeform 52"/>
          <p:cNvSpPr>
            <a:spLocks/>
          </p:cNvSpPr>
          <p:nvPr/>
        </p:nvSpPr>
        <p:spPr bwMode="auto">
          <a:xfrm>
            <a:off x="4149725" y="187325"/>
            <a:ext cx="48831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4" y="0"/>
              </a:cxn>
              <a:cxn ang="0">
                <a:pos x="434" y="0"/>
              </a:cxn>
            </a:cxnLst>
            <a:rect l="0" t="0" r="r" b="b"/>
            <a:pathLst>
              <a:path w="434">
                <a:moveTo>
                  <a:pt x="0" y="0"/>
                </a:moveTo>
                <a:lnTo>
                  <a:pt x="434" y="0"/>
                </a:ln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25" name="Line 53"/>
          <p:cNvSpPr>
            <a:spLocks noChangeShapeType="1"/>
          </p:cNvSpPr>
          <p:nvPr/>
        </p:nvSpPr>
        <p:spPr bwMode="auto">
          <a:xfrm>
            <a:off x="4149725" y="4033838"/>
            <a:ext cx="4883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26" name="Line 54"/>
          <p:cNvSpPr>
            <a:spLocks noChangeShapeType="1"/>
          </p:cNvSpPr>
          <p:nvPr/>
        </p:nvSpPr>
        <p:spPr bwMode="auto">
          <a:xfrm flipV="1">
            <a:off x="4149725" y="187325"/>
            <a:ext cx="1588" cy="38465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27" name="Line 55"/>
          <p:cNvSpPr>
            <a:spLocks noChangeShapeType="1"/>
          </p:cNvSpPr>
          <p:nvPr/>
        </p:nvSpPr>
        <p:spPr bwMode="auto">
          <a:xfrm flipV="1">
            <a:off x="4149725" y="3989388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28" name="Rectangle 56"/>
          <p:cNvSpPr>
            <a:spLocks noChangeArrowheads="1"/>
          </p:cNvSpPr>
          <p:nvPr/>
        </p:nvSpPr>
        <p:spPr bwMode="auto">
          <a:xfrm>
            <a:off x="4116388" y="4078288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Helvetica" pitchFamily="34" charset="0"/>
              </a:rPr>
              <a:t>0</a:t>
            </a:r>
            <a:endParaRPr lang="en-US" sz="3600"/>
          </a:p>
        </p:txBody>
      </p:sp>
      <p:sp>
        <p:nvSpPr>
          <p:cNvPr id="8297529" name="Line 57"/>
          <p:cNvSpPr>
            <a:spLocks noChangeShapeType="1"/>
          </p:cNvSpPr>
          <p:nvPr/>
        </p:nvSpPr>
        <p:spPr bwMode="auto">
          <a:xfrm flipV="1">
            <a:off x="4960938" y="3989388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30" name="Rectangle 58"/>
          <p:cNvSpPr>
            <a:spLocks noChangeArrowheads="1"/>
          </p:cNvSpPr>
          <p:nvPr/>
        </p:nvSpPr>
        <p:spPr bwMode="auto">
          <a:xfrm>
            <a:off x="4859338" y="4078288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Helvetica" pitchFamily="34" charset="0"/>
              </a:rPr>
              <a:t>0.1</a:t>
            </a:r>
            <a:endParaRPr lang="en-US" sz="3600"/>
          </a:p>
        </p:txBody>
      </p:sp>
      <p:sp>
        <p:nvSpPr>
          <p:cNvPr id="8297531" name="Line 59"/>
          <p:cNvSpPr>
            <a:spLocks noChangeShapeType="1"/>
          </p:cNvSpPr>
          <p:nvPr/>
        </p:nvSpPr>
        <p:spPr bwMode="auto">
          <a:xfrm flipV="1">
            <a:off x="5770563" y="3989388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32" name="Rectangle 60"/>
          <p:cNvSpPr>
            <a:spLocks noChangeArrowheads="1"/>
          </p:cNvSpPr>
          <p:nvPr/>
        </p:nvSpPr>
        <p:spPr bwMode="auto">
          <a:xfrm>
            <a:off x="5668963" y="4078288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Helvetica" pitchFamily="34" charset="0"/>
              </a:rPr>
              <a:t>0.2</a:t>
            </a:r>
            <a:endParaRPr lang="en-US" sz="3600"/>
          </a:p>
        </p:txBody>
      </p:sp>
      <p:sp>
        <p:nvSpPr>
          <p:cNvPr id="8297533" name="Line 61"/>
          <p:cNvSpPr>
            <a:spLocks noChangeShapeType="1"/>
          </p:cNvSpPr>
          <p:nvPr/>
        </p:nvSpPr>
        <p:spPr bwMode="auto">
          <a:xfrm flipV="1">
            <a:off x="6591300" y="3989388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34" name="Rectangle 62"/>
          <p:cNvSpPr>
            <a:spLocks noChangeArrowheads="1"/>
          </p:cNvSpPr>
          <p:nvPr/>
        </p:nvSpPr>
        <p:spPr bwMode="auto">
          <a:xfrm>
            <a:off x="6491288" y="4078288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Helvetica" pitchFamily="34" charset="0"/>
              </a:rPr>
              <a:t>0.3</a:t>
            </a:r>
            <a:endParaRPr lang="en-US" sz="3600"/>
          </a:p>
        </p:txBody>
      </p:sp>
      <p:sp>
        <p:nvSpPr>
          <p:cNvPr id="8297535" name="Line 63"/>
          <p:cNvSpPr>
            <a:spLocks noChangeShapeType="1"/>
          </p:cNvSpPr>
          <p:nvPr/>
        </p:nvSpPr>
        <p:spPr bwMode="auto">
          <a:xfrm flipV="1">
            <a:off x="7402513" y="3989388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36" name="Rectangle 64"/>
          <p:cNvSpPr>
            <a:spLocks noChangeArrowheads="1"/>
          </p:cNvSpPr>
          <p:nvPr/>
        </p:nvSpPr>
        <p:spPr bwMode="auto">
          <a:xfrm>
            <a:off x="7300913" y="4078288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Helvetica" pitchFamily="34" charset="0"/>
              </a:rPr>
              <a:t>0.4</a:t>
            </a:r>
            <a:endParaRPr lang="en-US" sz="3600"/>
          </a:p>
        </p:txBody>
      </p:sp>
      <p:sp>
        <p:nvSpPr>
          <p:cNvPr id="8297537" name="Line 65"/>
          <p:cNvSpPr>
            <a:spLocks noChangeShapeType="1"/>
          </p:cNvSpPr>
          <p:nvPr/>
        </p:nvSpPr>
        <p:spPr bwMode="auto">
          <a:xfrm flipV="1">
            <a:off x="8212138" y="3989388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38" name="Rectangle 66"/>
          <p:cNvSpPr>
            <a:spLocks noChangeArrowheads="1"/>
          </p:cNvSpPr>
          <p:nvPr/>
        </p:nvSpPr>
        <p:spPr bwMode="auto">
          <a:xfrm>
            <a:off x="8110538" y="4078288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Helvetica" pitchFamily="34" charset="0"/>
              </a:rPr>
              <a:t>0.5</a:t>
            </a:r>
            <a:endParaRPr lang="en-US" sz="3600"/>
          </a:p>
        </p:txBody>
      </p:sp>
      <p:sp>
        <p:nvSpPr>
          <p:cNvPr id="8297539" name="Line 67"/>
          <p:cNvSpPr>
            <a:spLocks noChangeShapeType="1"/>
          </p:cNvSpPr>
          <p:nvPr/>
        </p:nvSpPr>
        <p:spPr bwMode="auto">
          <a:xfrm flipV="1">
            <a:off x="9032875" y="3989388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40" name="Rectangle 68"/>
          <p:cNvSpPr>
            <a:spLocks noChangeArrowheads="1"/>
          </p:cNvSpPr>
          <p:nvPr/>
        </p:nvSpPr>
        <p:spPr bwMode="auto">
          <a:xfrm>
            <a:off x="8932863" y="4078288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Helvetica" pitchFamily="34" charset="0"/>
              </a:rPr>
              <a:t>0.6</a:t>
            </a:r>
            <a:endParaRPr lang="en-US" sz="3600"/>
          </a:p>
        </p:txBody>
      </p:sp>
      <p:sp>
        <p:nvSpPr>
          <p:cNvPr id="8297541" name="Line 69"/>
          <p:cNvSpPr>
            <a:spLocks noChangeShapeType="1"/>
          </p:cNvSpPr>
          <p:nvPr/>
        </p:nvSpPr>
        <p:spPr bwMode="auto">
          <a:xfrm>
            <a:off x="4149725" y="3684588"/>
            <a:ext cx="460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42" name="Rectangle 70"/>
          <p:cNvSpPr>
            <a:spLocks noChangeArrowheads="1"/>
          </p:cNvSpPr>
          <p:nvPr/>
        </p:nvSpPr>
        <p:spPr bwMode="auto">
          <a:xfrm>
            <a:off x="4025900" y="3595688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Helvetica" pitchFamily="34" charset="0"/>
              </a:rPr>
              <a:t>1</a:t>
            </a:r>
            <a:endParaRPr lang="en-US" sz="3600"/>
          </a:p>
        </p:txBody>
      </p:sp>
      <p:sp>
        <p:nvSpPr>
          <p:cNvPr id="8297543" name="Line 71"/>
          <p:cNvSpPr>
            <a:spLocks noChangeShapeType="1"/>
          </p:cNvSpPr>
          <p:nvPr/>
        </p:nvSpPr>
        <p:spPr bwMode="auto">
          <a:xfrm>
            <a:off x="4149725" y="2819400"/>
            <a:ext cx="460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44" name="Rectangle 72"/>
          <p:cNvSpPr>
            <a:spLocks noChangeArrowheads="1"/>
          </p:cNvSpPr>
          <p:nvPr/>
        </p:nvSpPr>
        <p:spPr bwMode="auto">
          <a:xfrm>
            <a:off x="3902075" y="2728913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Helvetica" pitchFamily="34" charset="0"/>
              </a:rPr>
              <a:t>1.5</a:t>
            </a:r>
            <a:endParaRPr lang="en-US" sz="3600"/>
          </a:p>
        </p:txBody>
      </p:sp>
      <p:sp>
        <p:nvSpPr>
          <p:cNvPr id="8297545" name="Line 73"/>
          <p:cNvSpPr>
            <a:spLocks noChangeShapeType="1"/>
          </p:cNvSpPr>
          <p:nvPr/>
        </p:nvSpPr>
        <p:spPr bwMode="auto">
          <a:xfrm>
            <a:off x="4149725" y="1941513"/>
            <a:ext cx="460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46" name="Rectangle 74"/>
          <p:cNvSpPr>
            <a:spLocks noChangeArrowheads="1"/>
          </p:cNvSpPr>
          <p:nvPr/>
        </p:nvSpPr>
        <p:spPr bwMode="auto">
          <a:xfrm>
            <a:off x="4025900" y="185102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Helvetica" pitchFamily="34" charset="0"/>
              </a:rPr>
              <a:t>2</a:t>
            </a:r>
            <a:endParaRPr lang="en-US" sz="3600"/>
          </a:p>
        </p:txBody>
      </p:sp>
      <p:sp>
        <p:nvSpPr>
          <p:cNvPr id="8297547" name="Line 75"/>
          <p:cNvSpPr>
            <a:spLocks noChangeShapeType="1"/>
          </p:cNvSpPr>
          <p:nvPr/>
        </p:nvSpPr>
        <p:spPr bwMode="auto">
          <a:xfrm>
            <a:off x="4149725" y="1063625"/>
            <a:ext cx="460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48" name="Rectangle 76"/>
          <p:cNvSpPr>
            <a:spLocks noChangeArrowheads="1"/>
          </p:cNvSpPr>
          <p:nvPr/>
        </p:nvSpPr>
        <p:spPr bwMode="auto">
          <a:xfrm>
            <a:off x="3902075" y="974725"/>
            <a:ext cx="282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Helvetica" pitchFamily="34" charset="0"/>
              </a:rPr>
              <a:t>2.5</a:t>
            </a:r>
            <a:endParaRPr lang="en-US" sz="3600"/>
          </a:p>
        </p:txBody>
      </p:sp>
      <p:sp>
        <p:nvSpPr>
          <p:cNvPr id="8297549" name="Line 77"/>
          <p:cNvSpPr>
            <a:spLocks noChangeShapeType="1"/>
          </p:cNvSpPr>
          <p:nvPr/>
        </p:nvSpPr>
        <p:spPr bwMode="auto">
          <a:xfrm>
            <a:off x="4149725" y="187325"/>
            <a:ext cx="460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50" name="Rectangle 78"/>
          <p:cNvSpPr>
            <a:spLocks noChangeArrowheads="1"/>
          </p:cNvSpPr>
          <p:nvPr/>
        </p:nvSpPr>
        <p:spPr bwMode="auto">
          <a:xfrm>
            <a:off x="4025900" y="96838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>
                <a:latin typeface="Helvetica" pitchFamily="34" charset="0"/>
              </a:rPr>
              <a:t>3</a:t>
            </a:r>
            <a:endParaRPr lang="en-US" sz="3600"/>
          </a:p>
        </p:txBody>
      </p:sp>
      <p:sp>
        <p:nvSpPr>
          <p:cNvPr id="8297551" name="Freeform 79"/>
          <p:cNvSpPr>
            <a:spLocks/>
          </p:cNvSpPr>
          <p:nvPr/>
        </p:nvSpPr>
        <p:spPr bwMode="auto">
          <a:xfrm>
            <a:off x="5770563" y="963613"/>
            <a:ext cx="573087" cy="584200"/>
          </a:xfrm>
          <a:custGeom>
            <a:avLst/>
            <a:gdLst/>
            <a:ahLst/>
            <a:cxnLst>
              <a:cxn ang="0">
                <a:pos x="213" y="134"/>
              </a:cxn>
              <a:cxn ang="0">
                <a:pos x="206" y="177"/>
              </a:cxn>
              <a:cxn ang="0">
                <a:pos x="191" y="184"/>
              </a:cxn>
              <a:cxn ang="0">
                <a:pos x="170" y="191"/>
              </a:cxn>
              <a:cxn ang="0">
                <a:pos x="149" y="184"/>
              </a:cxn>
              <a:cxn ang="0">
                <a:pos x="128" y="177"/>
              </a:cxn>
              <a:cxn ang="0">
                <a:pos x="106" y="163"/>
              </a:cxn>
              <a:cxn ang="0">
                <a:pos x="85" y="134"/>
              </a:cxn>
              <a:cxn ang="0">
                <a:pos x="64" y="99"/>
              </a:cxn>
              <a:cxn ang="0">
                <a:pos x="71" y="28"/>
              </a:cxn>
              <a:cxn ang="0">
                <a:pos x="92" y="14"/>
              </a:cxn>
              <a:cxn ang="0">
                <a:pos x="113" y="7"/>
              </a:cxn>
              <a:cxn ang="0">
                <a:pos x="135" y="0"/>
              </a:cxn>
              <a:cxn ang="0">
                <a:pos x="156" y="7"/>
              </a:cxn>
              <a:cxn ang="0">
                <a:pos x="177" y="14"/>
              </a:cxn>
              <a:cxn ang="0">
                <a:pos x="198" y="21"/>
              </a:cxn>
              <a:cxn ang="0">
                <a:pos x="220" y="35"/>
              </a:cxn>
              <a:cxn ang="0">
                <a:pos x="241" y="49"/>
              </a:cxn>
              <a:cxn ang="0">
                <a:pos x="262" y="70"/>
              </a:cxn>
              <a:cxn ang="0">
                <a:pos x="283" y="92"/>
              </a:cxn>
              <a:cxn ang="0">
                <a:pos x="305" y="113"/>
              </a:cxn>
              <a:cxn ang="0">
                <a:pos x="319" y="134"/>
              </a:cxn>
              <a:cxn ang="0">
                <a:pos x="340" y="163"/>
              </a:cxn>
              <a:cxn ang="0">
                <a:pos x="347" y="191"/>
              </a:cxn>
              <a:cxn ang="0">
                <a:pos x="361" y="219"/>
              </a:cxn>
              <a:cxn ang="0">
                <a:pos x="354" y="297"/>
              </a:cxn>
              <a:cxn ang="0">
                <a:pos x="340" y="318"/>
              </a:cxn>
              <a:cxn ang="0">
                <a:pos x="312" y="340"/>
              </a:cxn>
              <a:cxn ang="0">
                <a:pos x="291" y="354"/>
              </a:cxn>
              <a:cxn ang="0">
                <a:pos x="269" y="361"/>
              </a:cxn>
              <a:cxn ang="0">
                <a:pos x="248" y="361"/>
              </a:cxn>
              <a:cxn ang="0">
                <a:pos x="227" y="368"/>
              </a:cxn>
              <a:cxn ang="0">
                <a:pos x="206" y="368"/>
              </a:cxn>
              <a:cxn ang="0">
                <a:pos x="184" y="361"/>
              </a:cxn>
              <a:cxn ang="0">
                <a:pos x="163" y="361"/>
              </a:cxn>
              <a:cxn ang="0">
                <a:pos x="142" y="354"/>
              </a:cxn>
              <a:cxn ang="0">
                <a:pos x="120" y="354"/>
              </a:cxn>
              <a:cxn ang="0">
                <a:pos x="99" y="340"/>
              </a:cxn>
              <a:cxn ang="0">
                <a:pos x="78" y="333"/>
              </a:cxn>
              <a:cxn ang="0">
                <a:pos x="57" y="318"/>
              </a:cxn>
              <a:cxn ang="0">
                <a:pos x="35" y="304"/>
              </a:cxn>
              <a:cxn ang="0">
                <a:pos x="14" y="283"/>
              </a:cxn>
            </a:cxnLst>
            <a:rect l="0" t="0" r="r" b="b"/>
            <a:pathLst>
              <a:path w="361" h="368">
                <a:moveTo>
                  <a:pt x="206" y="113"/>
                </a:moveTo>
                <a:lnTo>
                  <a:pt x="213" y="120"/>
                </a:lnTo>
                <a:lnTo>
                  <a:pt x="213" y="134"/>
                </a:lnTo>
                <a:lnTo>
                  <a:pt x="220" y="141"/>
                </a:lnTo>
                <a:lnTo>
                  <a:pt x="220" y="163"/>
                </a:lnTo>
                <a:lnTo>
                  <a:pt x="206" y="177"/>
                </a:lnTo>
                <a:lnTo>
                  <a:pt x="206" y="184"/>
                </a:lnTo>
                <a:lnTo>
                  <a:pt x="198" y="184"/>
                </a:lnTo>
                <a:lnTo>
                  <a:pt x="191" y="184"/>
                </a:lnTo>
                <a:lnTo>
                  <a:pt x="184" y="191"/>
                </a:lnTo>
                <a:lnTo>
                  <a:pt x="177" y="191"/>
                </a:lnTo>
                <a:lnTo>
                  <a:pt x="170" y="191"/>
                </a:lnTo>
                <a:lnTo>
                  <a:pt x="163" y="191"/>
                </a:lnTo>
                <a:lnTo>
                  <a:pt x="156" y="184"/>
                </a:lnTo>
                <a:lnTo>
                  <a:pt x="149" y="184"/>
                </a:lnTo>
                <a:lnTo>
                  <a:pt x="142" y="184"/>
                </a:lnTo>
                <a:lnTo>
                  <a:pt x="135" y="177"/>
                </a:lnTo>
                <a:lnTo>
                  <a:pt x="128" y="177"/>
                </a:lnTo>
                <a:lnTo>
                  <a:pt x="120" y="170"/>
                </a:lnTo>
                <a:lnTo>
                  <a:pt x="113" y="170"/>
                </a:lnTo>
                <a:lnTo>
                  <a:pt x="106" y="163"/>
                </a:lnTo>
                <a:lnTo>
                  <a:pt x="99" y="155"/>
                </a:lnTo>
                <a:lnTo>
                  <a:pt x="85" y="141"/>
                </a:lnTo>
                <a:lnTo>
                  <a:pt x="85" y="134"/>
                </a:lnTo>
                <a:lnTo>
                  <a:pt x="71" y="120"/>
                </a:lnTo>
                <a:lnTo>
                  <a:pt x="71" y="106"/>
                </a:lnTo>
                <a:lnTo>
                  <a:pt x="64" y="99"/>
                </a:lnTo>
                <a:lnTo>
                  <a:pt x="64" y="49"/>
                </a:lnTo>
                <a:lnTo>
                  <a:pt x="71" y="42"/>
                </a:lnTo>
                <a:lnTo>
                  <a:pt x="71" y="28"/>
                </a:lnTo>
                <a:lnTo>
                  <a:pt x="78" y="21"/>
                </a:lnTo>
                <a:lnTo>
                  <a:pt x="85" y="14"/>
                </a:lnTo>
                <a:lnTo>
                  <a:pt x="92" y="14"/>
                </a:lnTo>
                <a:lnTo>
                  <a:pt x="99" y="7"/>
                </a:lnTo>
                <a:lnTo>
                  <a:pt x="106" y="7"/>
                </a:lnTo>
                <a:lnTo>
                  <a:pt x="113" y="7"/>
                </a:lnTo>
                <a:lnTo>
                  <a:pt x="120" y="0"/>
                </a:lnTo>
                <a:lnTo>
                  <a:pt x="128" y="0"/>
                </a:lnTo>
                <a:lnTo>
                  <a:pt x="135" y="0"/>
                </a:lnTo>
                <a:lnTo>
                  <a:pt x="142" y="0"/>
                </a:lnTo>
                <a:lnTo>
                  <a:pt x="149" y="7"/>
                </a:lnTo>
                <a:lnTo>
                  <a:pt x="156" y="7"/>
                </a:lnTo>
                <a:lnTo>
                  <a:pt x="163" y="7"/>
                </a:lnTo>
                <a:lnTo>
                  <a:pt x="170" y="7"/>
                </a:lnTo>
                <a:lnTo>
                  <a:pt x="177" y="14"/>
                </a:lnTo>
                <a:lnTo>
                  <a:pt x="184" y="14"/>
                </a:lnTo>
                <a:lnTo>
                  <a:pt x="191" y="21"/>
                </a:lnTo>
                <a:lnTo>
                  <a:pt x="198" y="21"/>
                </a:lnTo>
                <a:lnTo>
                  <a:pt x="206" y="28"/>
                </a:lnTo>
                <a:lnTo>
                  <a:pt x="213" y="28"/>
                </a:lnTo>
                <a:lnTo>
                  <a:pt x="220" y="35"/>
                </a:lnTo>
                <a:lnTo>
                  <a:pt x="227" y="42"/>
                </a:lnTo>
                <a:lnTo>
                  <a:pt x="234" y="42"/>
                </a:lnTo>
                <a:lnTo>
                  <a:pt x="241" y="49"/>
                </a:lnTo>
                <a:lnTo>
                  <a:pt x="248" y="56"/>
                </a:lnTo>
                <a:lnTo>
                  <a:pt x="255" y="63"/>
                </a:lnTo>
                <a:lnTo>
                  <a:pt x="262" y="70"/>
                </a:lnTo>
                <a:lnTo>
                  <a:pt x="269" y="78"/>
                </a:lnTo>
                <a:lnTo>
                  <a:pt x="276" y="85"/>
                </a:lnTo>
                <a:lnTo>
                  <a:pt x="283" y="92"/>
                </a:lnTo>
                <a:lnTo>
                  <a:pt x="291" y="99"/>
                </a:lnTo>
                <a:lnTo>
                  <a:pt x="298" y="106"/>
                </a:lnTo>
                <a:lnTo>
                  <a:pt x="305" y="113"/>
                </a:lnTo>
                <a:lnTo>
                  <a:pt x="312" y="120"/>
                </a:lnTo>
                <a:lnTo>
                  <a:pt x="319" y="127"/>
                </a:lnTo>
                <a:lnTo>
                  <a:pt x="319" y="134"/>
                </a:lnTo>
                <a:lnTo>
                  <a:pt x="326" y="141"/>
                </a:lnTo>
                <a:lnTo>
                  <a:pt x="326" y="148"/>
                </a:lnTo>
                <a:lnTo>
                  <a:pt x="340" y="163"/>
                </a:lnTo>
                <a:lnTo>
                  <a:pt x="340" y="177"/>
                </a:lnTo>
                <a:lnTo>
                  <a:pt x="347" y="184"/>
                </a:lnTo>
                <a:lnTo>
                  <a:pt x="347" y="191"/>
                </a:lnTo>
                <a:lnTo>
                  <a:pt x="354" y="198"/>
                </a:lnTo>
                <a:lnTo>
                  <a:pt x="354" y="212"/>
                </a:lnTo>
                <a:lnTo>
                  <a:pt x="361" y="219"/>
                </a:lnTo>
                <a:lnTo>
                  <a:pt x="361" y="283"/>
                </a:lnTo>
                <a:lnTo>
                  <a:pt x="354" y="290"/>
                </a:lnTo>
                <a:lnTo>
                  <a:pt x="354" y="297"/>
                </a:lnTo>
                <a:lnTo>
                  <a:pt x="347" y="304"/>
                </a:lnTo>
                <a:lnTo>
                  <a:pt x="347" y="311"/>
                </a:lnTo>
                <a:lnTo>
                  <a:pt x="340" y="318"/>
                </a:lnTo>
                <a:lnTo>
                  <a:pt x="326" y="326"/>
                </a:lnTo>
                <a:lnTo>
                  <a:pt x="326" y="333"/>
                </a:lnTo>
                <a:lnTo>
                  <a:pt x="312" y="340"/>
                </a:lnTo>
                <a:lnTo>
                  <a:pt x="305" y="347"/>
                </a:lnTo>
                <a:lnTo>
                  <a:pt x="298" y="347"/>
                </a:lnTo>
                <a:lnTo>
                  <a:pt x="291" y="354"/>
                </a:lnTo>
                <a:lnTo>
                  <a:pt x="283" y="354"/>
                </a:lnTo>
                <a:lnTo>
                  <a:pt x="276" y="361"/>
                </a:lnTo>
                <a:lnTo>
                  <a:pt x="269" y="361"/>
                </a:lnTo>
                <a:lnTo>
                  <a:pt x="262" y="361"/>
                </a:lnTo>
                <a:lnTo>
                  <a:pt x="255" y="361"/>
                </a:lnTo>
                <a:lnTo>
                  <a:pt x="248" y="361"/>
                </a:lnTo>
                <a:lnTo>
                  <a:pt x="241" y="368"/>
                </a:lnTo>
                <a:lnTo>
                  <a:pt x="234" y="368"/>
                </a:lnTo>
                <a:lnTo>
                  <a:pt x="227" y="368"/>
                </a:lnTo>
                <a:lnTo>
                  <a:pt x="220" y="368"/>
                </a:lnTo>
                <a:lnTo>
                  <a:pt x="213" y="368"/>
                </a:lnTo>
                <a:lnTo>
                  <a:pt x="206" y="368"/>
                </a:lnTo>
                <a:lnTo>
                  <a:pt x="198" y="368"/>
                </a:lnTo>
                <a:lnTo>
                  <a:pt x="191" y="368"/>
                </a:lnTo>
                <a:lnTo>
                  <a:pt x="184" y="361"/>
                </a:lnTo>
                <a:lnTo>
                  <a:pt x="177" y="361"/>
                </a:lnTo>
                <a:lnTo>
                  <a:pt x="170" y="361"/>
                </a:lnTo>
                <a:lnTo>
                  <a:pt x="163" y="361"/>
                </a:lnTo>
                <a:lnTo>
                  <a:pt x="156" y="361"/>
                </a:lnTo>
                <a:lnTo>
                  <a:pt x="149" y="361"/>
                </a:lnTo>
                <a:lnTo>
                  <a:pt x="142" y="354"/>
                </a:lnTo>
                <a:lnTo>
                  <a:pt x="135" y="354"/>
                </a:lnTo>
                <a:lnTo>
                  <a:pt x="128" y="354"/>
                </a:lnTo>
                <a:lnTo>
                  <a:pt x="120" y="354"/>
                </a:lnTo>
                <a:lnTo>
                  <a:pt x="113" y="347"/>
                </a:lnTo>
                <a:lnTo>
                  <a:pt x="106" y="347"/>
                </a:lnTo>
                <a:lnTo>
                  <a:pt x="99" y="340"/>
                </a:lnTo>
                <a:lnTo>
                  <a:pt x="92" y="340"/>
                </a:lnTo>
                <a:lnTo>
                  <a:pt x="85" y="340"/>
                </a:lnTo>
                <a:lnTo>
                  <a:pt x="78" y="333"/>
                </a:lnTo>
                <a:lnTo>
                  <a:pt x="71" y="326"/>
                </a:lnTo>
                <a:lnTo>
                  <a:pt x="64" y="326"/>
                </a:lnTo>
                <a:lnTo>
                  <a:pt x="57" y="318"/>
                </a:lnTo>
                <a:lnTo>
                  <a:pt x="50" y="318"/>
                </a:lnTo>
                <a:lnTo>
                  <a:pt x="43" y="311"/>
                </a:lnTo>
                <a:lnTo>
                  <a:pt x="35" y="304"/>
                </a:lnTo>
                <a:lnTo>
                  <a:pt x="28" y="297"/>
                </a:lnTo>
                <a:lnTo>
                  <a:pt x="21" y="297"/>
                </a:lnTo>
                <a:lnTo>
                  <a:pt x="14" y="283"/>
                </a:lnTo>
                <a:lnTo>
                  <a:pt x="7" y="276"/>
                </a:lnTo>
                <a:lnTo>
                  <a:pt x="0" y="269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52" name="Freeform 80"/>
          <p:cNvSpPr>
            <a:spLocks/>
          </p:cNvSpPr>
          <p:nvPr/>
        </p:nvSpPr>
        <p:spPr bwMode="auto">
          <a:xfrm>
            <a:off x="5657850" y="738188"/>
            <a:ext cx="1585913" cy="1203325"/>
          </a:xfrm>
          <a:custGeom>
            <a:avLst/>
            <a:gdLst/>
            <a:ahLst/>
            <a:cxnLst>
              <a:cxn ang="0">
                <a:pos x="57" y="397"/>
              </a:cxn>
              <a:cxn ang="0">
                <a:pos x="36" y="368"/>
              </a:cxn>
              <a:cxn ang="0">
                <a:pos x="28" y="347"/>
              </a:cxn>
              <a:cxn ang="0">
                <a:pos x="14" y="326"/>
              </a:cxn>
              <a:cxn ang="0">
                <a:pos x="7" y="283"/>
              </a:cxn>
              <a:cxn ang="0">
                <a:pos x="7" y="163"/>
              </a:cxn>
              <a:cxn ang="0">
                <a:pos x="14" y="120"/>
              </a:cxn>
              <a:cxn ang="0">
                <a:pos x="28" y="99"/>
              </a:cxn>
              <a:cxn ang="0">
                <a:pos x="50" y="64"/>
              </a:cxn>
              <a:cxn ang="0">
                <a:pos x="64" y="42"/>
              </a:cxn>
              <a:cxn ang="0">
                <a:pos x="85" y="28"/>
              </a:cxn>
              <a:cxn ang="0">
                <a:pos x="106" y="14"/>
              </a:cxn>
              <a:cxn ang="0">
                <a:pos x="128" y="7"/>
              </a:cxn>
              <a:cxn ang="0">
                <a:pos x="149" y="7"/>
              </a:cxn>
              <a:cxn ang="0">
                <a:pos x="170" y="0"/>
              </a:cxn>
              <a:cxn ang="0">
                <a:pos x="191" y="7"/>
              </a:cxn>
              <a:cxn ang="0">
                <a:pos x="213" y="7"/>
              </a:cxn>
              <a:cxn ang="0">
                <a:pos x="234" y="7"/>
              </a:cxn>
              <a:cxn ang="0">
                <a:pos x="255" y="14"/>
              </a:cxn>
              <a:cxn ang="0">
                <a:pos x="277" y="28"/>
              </a:cxn>
              <a:cxn ang="0">
                <a:pos x="305" y="35"/>
              </a:cxn>
              <a:cxn ang="0">
                <a:pos x="326" y="42"/>
              </a:cxn>
              <a:cxn ang="0">
                <a:pos x="347" y="57"/>
              </a:cxn>
              <a:cxn ang="0">
                <a:pos x="376" y="71"/>
              </a:cxn>
              <a:cxn ang="0">
                <a:pos x="404" y="85"/>
              </a:cxn>
              <a:cxn ang="0">
                <a:pos x="425" y="106"/>
              </a:cxn>
              <a:cxn ang="0">
                <a:pos x="461" y="127"/>
              </a:cxn>
              <a:cxn ang="0">
                <a:pos x="489" y="149"/>
              </a:cxn>
              <a:cxn ang="0">
                <a:pos x="525" y="170"/>
              </a:cxn>
              <a:cxn ang="0">
                <a:pos x="560" y="198"/>
              </a:cxn>
              <a:cxn ang="0">
                <a:pos x="595" y="234"/>
              </a:cxn>
              <a:cxn ang="0">
                <a:pos x="631" y="262"/>
              </a:cxn>
              <a:cxn ang="0">
                <a:pos x="666" y="297"/>
              </a:cxn>
              <a:cxn ang="0">
                <a:pos x="709" y="340"/>
              </a:cxn>
              <a:cxn ang="0">
                <a:pos x="751" y="375"/>
              </a:cxn>
              <a:cxn ang="0">
                <a:pos x="787" y="425"/>
              </a:cxn>
              <a:cxn ang="0">
                <a:pos x="829" y="468"/>
              </a:cxn>
              <a:cxn ang="0">
                <a:pos x="865" y="517"/>
              </a:cxn>
              <a:cxn ang="0">
                <a:pos x="907" y="567"/>
              </a:cxn>
              <a:cxn ang="0">
                <a:pos x="936" y="616"/>
              </a:cxn>
              <a:cxn ang="0">
                <a:pos x="964" y="673"/>
              </a:cxn>
              <a:cxn ang="0">
                <a:pos x="992" y="723"/>
              </a:cxn>
            </a:cxnLst>
            <a:rect l="0" t="0" r="r" b="b"/>
            <a:pathLst>
              <a:path w="999" h="758">
                <a:moveTo>
                  <a:pt x="71" y="411"/>
                </a:moveTo>
                <a:lnTo>
                  <a:pt x="64" y="411"/>
                </a:lnTo>
                <a:lnTo>
                  <a:pt x="57" y="397"/>
                </a:lnTo>
                <a:lnTo>
                  <a:pt x="43" y="382"/>
                </a:lnTo>
                <a:lnTo>
                  <a:pt x="43" y="375"/>
                </a:lnTo>
                <a:lnTo>
                  <a:pt x="36" y="368"/>
                </a:lnTo>
                <a:lnTo>
                  <a:pt x="36" y="361"/>
                </a:lnTo>
                <a:lnTo>
                  <a:pt x="28" y="354"/>
                </a:lnTo>
                <a:lnTo>
                  <a:pt x="28" y="347"/>
                </a:lnTo>
                <a:lnTo>
                  <a:pt x="21" y="340"/>
                </a:lnTo>
                <a:lnTo>
                  <a:pt x="21" y="333"/>
                </a:lnTo>
                <a:lnTo>
                  <a:pt x="14" y="326"/>
                </a:lnTo>
                <a:lnTo>
                  <a:pt x="14" y="312"/>
                </a:lnTo>
                <a:lnTo>
                  <a:pt x="7" y="305"/>
                </a:lnTo>
                <a:lnTo>
                  <a:pt x="7" y="283"/>
                </a:lnTo>
                <a:lnTo>
                  <a:pt x="0" y="276"/>
                </a:lnTo>
                <a:lnTo>
                  <a:pt x="0" y="170"/>
                </a:lnTo>
                <a:lnTo>
                  <a:pt x="7" y="163"/>
                </a:lnTo>
                <a:lnTo>
                  <a:pt x="7" y="142"/>
                </a:lnTo>
                <a:lnTo>
                  <a:pt x="14" y="134"/>
                </a:lnTo>
                <a:lnTo>
                  <a:pt x="14" y="120"/>
                </a:lnTo>
                <a:lnTo>
                  <a:pt x="21" y="113"/>
                </a:lnTo>
                <a:lnTo>
                  <a:pt x="21" y="106"/>
                </a:lnTo>
                <a:lnTo>
                  <a:pt x="28" y="99"/>
                </a:lnTo>
                <a:lnTo>
                  <a:pt x="28" y="85"/>
                </a:lnTo>
                <a:lnTo>
                  <a:pt x="36" y="78"/>
                </a:lnTo>
                <a:lnTo>
                  <a:pt x="50" y="64"/>
                </a:lnTo>
                <a:lnTo>
                  <a:pt x="50" y="57"/>
                </a:lnTo>
                <a:lnTo>
                  <a:pt x="57" y="49"/>
                </a:lnTo>
                <a:lnTo>
                  <a:pt x="64" y="42"/>
                </a:lnTo>
                <a:lnTo>
                  <a:pt x="71" y="35"/>
                </a:lnTo>
                <a:lnTo>
                  <a:pt x="78" y="28"/>
                </a:lnTo>
                <a:lnTo>
                  <a:pt x="85" y="28"/>
                </a:lnTo>
                <a:lnTo>
                  <a:pt x="92" y="21"/>
                </a:lnTo>
                <a:lnTo>
                  <a:pt x="99" y="21"/>
                </a:lnTo>
                <a:lnTo>
                  <a:pt x="106" y="14"/>
                </a:lnTo>
                <a:lnTo>
                  <a:pt x="114" y="14"/>
                </a:lnTo>
                <a:lnTo>
                  <a:pt x="121" y="14"/>
                </a:lnTo>
                <a:lnTo>
                  <a:pt x="128" y="7"/>
                </a:lnTo>
                <a:lnTo>
                  <a:pt x="135" y="7"/>
                </a:lnTo>
                <a:lnTo>
                  <a:pt x="142" y="7"/>
                </a:lnTo>
                <a:lnTo>
                  <a:pt x="149" y="7"/>
                </a:lnTo>
                <a:lnTo>
                  <a:pt x="156" y="7"/>
                </a:lnTo>
                <a:lnTo>
                  <a:pt x="163" y="0"/>
                </a:lnTo>
                <a:lnTo>
                  <a:pt x="170" y="0"/>
                </a:lnTo>
                <a:lnTo>
                  <a:pt x="177" y="0"/>
                </a:lnTo>
                <a:lnTo>
                  <a:pt x="184" y="0"/>
                </a:lnTo>
                <a:lnTo>
                  <a:pt x="191" y="7"/>
                </a:lnTo>
                <a:lnTo>
                  <a:pt x="199" y="7"/>
                </a:lnTo>
                <a:lnTo>
                  <a:pt x="206" y="7"/>
                </a:lnTo>
                <a:lnTo>
                  <a:pt x="213" y="7"/>
                </a:lnTo>
                <a:lnTo>
                  <a:pt x="220" y="7"/>
                </a:lnTo>
                <a:lnTo>
                  <a:pt x="227" y="7"/>
                </a:lnTo>
                <a:lnTo>
                  <a:pt x="234" y="7"/>
                </a:lnTo>
                <a:lnTo>
                  <a:pt x="241" y="14"/>
                </a:lnTo>
                <a:lnTo>
                  <a:pt x="248" y="14"/>
                </a:lnTo>
                <a:lnTo>
                  <a:pt x="255" y="14"/>
                </a:lnTo>
                <a:lnTo>
                  <a:pt x="262" y="21"/>
                </a:lnTo>
                <a:lnTo>
                  <a:pt x="269" y="21"/>
                </a:lnTo>
                <a:lnTo>
                  <a:pt x="277" y="28"/>
                </a:lnTo>
                <a:lnTo>
                  <a:pt x="284" y="28"/>
                </a:lnTo>
                <a:lnTo>
                  <a:pt x="298" y="28"/>
                </a:lnTo>
                <a:lnTo>
                  <a:pt x="305" y="35"/>
                </a:lnTo>
                <a:lnTo>
                  <a:pt x="312" y="35"/>
                </a:lnTo>
                <a:lnTo>
                  <a:pt x="319" y="42"/>
                </a:lnTo>
                <a:lnTo>
                  <a:pt x="326" y="42"/>
                </a:lnTo>
                <a:lnTo>
                  <a:pt x="333" y="49"/>
                </a:lnTo>
                <a:lnTo>
                  <a:pt x="340" y="49"/>
                </a:lnTo>
                <a:lnTo>
                  <a:pt x="347" y="57"/>
                </a:lnTo>
                <a:lnTo>
                  <a:pt x="354" y="64"/>
                </a:lnTo>
                <a:lnTo>
                  <a:pt x="369" y="64"/>
                </a:lnTo>
                <a:lnTo>
                  <a:pt x="376" y="71"/>
                </a:lnTo>
                <a:lnTo>
                  <a:pt x="383" y="78"/>
                </a:lnTo>
                <a:lnTo>
                  <a:pt x="390" y="78"/>
                </a:lnTo>
                <a:lnTo>
                  <a:pt x="404" y="85"/>
                </a:lnTo>
                <a:lnTo>
                  <a:pt x="411" y="92"/>
                </a:lnTo>
                <a:lnTo>
                  <a:pt x="418" y="99"/>
                </a:lnTo>
                <a:lnTo>
                  <a:pt x="425" y="106"/>
                </a:lnTo>
                <a:lnTo>
                  <a:pt x="440" y="113"/>
                </a:lnTo>
                <a:lnTo>
                  <a:pt x="447" y="120"/>
                </a:lnTo>
                <a:lnTo>
                  <a:pt x="461" y="127"/>
                </a:lnTo>
                <a:lnTo>
                  <a:pt x="468" y="134"/>
                </a:lnTo>
                <a:lnTo>
                  <a:pt x="482" y="142"/>
                </a:lnTo>
                <a:lnTo>
                  <a:pt x="489" y="149"/>
                </a:lnTo>
                <a:lnTo>
                  <a:pt x="503" y="156"/>
                </a:lnTo>
                <a:lnTo>
                  <a:pt x="510" y="163"/>
                </a:lnTo>
                <a:lnTo>
                  <a:pt x="525" y="170"/>
                </a:lnTo>
                <a:lnTo>
                  <a:pt x="532" y="184"/>
                </a:lnTo>
                <a:lnTo>
                  <a:pt x="546" y="191"/>
                </a:lnTo>
                <a:lnTo>
                  <a:pt x="560" y="198"/>
                </a:lnTo>
                <a:lnTo>
                  <a:pt x="567" y="212"/>
                </a:lnTo>
                <a:lnTo>
                  <a:pt x="581" y="220"/>
                </a:lnTo>
                <a:lnTo>
                  <a:pt x="595" y="234"/>
                </a:lnTo>
                <a:lnTo>
                  <a:pt x="603" y="241"/>
                </a:lnTo>
                <a:lnTo>
                  <a:pt x="617" y="255"/>
                </a:lnTo>
                <a:lnTo>
                  <a:pt x="631" y="262"/>
                </a:lnTo>
                <a:lnTo>
                  <a:pt x="645" y="276"/>
                </a:lnTo>
                <a:lnTo>
                  <a:pt x="652" y="290"/>
                </a:lnTo>
                <a:lnTo>
                  <a:pt x="666" y="297"/>
                </a:lnTo>
                <a:lnTo>
                  <a:pt x="681" y="312"/>
                </a:lnTo>
                <a:lnTo>
                  <a:pt x="695" y="326"/>
                </a:lnTo>
                <a:lnTo>
                  <a:pt x="709" y="340"/>
                </a:lnTo>
                <a:lnTo>
                  <a:pt x="723" y="354"/>
                </a:lnTo>
                <a:lnTo>
                  <a:pt x="737" y="368"/>
                </a:lnTo>
                <a:lnTo>
                  <a:pt x="751" y="375"/>
                </a:lnTo>
                <a:lnTo>
                  <a:pt x="758" y="397"/>
                </a:lnTo>
                <a:lnTo>
                  <a:pt x="773" y="411"/>
                </a:lnTo>
                <a:lnTo>
                  <a:pt x="787" y="425"/>
                </a:lnTo>
                <a:lnTo>
                  <a:pt x="801" y="439"/>
                </a:lnTo>
                <a:lnTo>
                  <a:pt x="815" y="453"/>
                </a:lnTo>
                <a:lnTo>
                  <a:pt x="829" y="468"/>
                </a:lnTo>
                <a:lnTo>
                  <a:pt x="844" y="482"/>
                </a:lnTo>
                <a:lnTo>
                  <a:pt x="858" y="503"/>
                </a:lnTo>
                <a:lnTo>
                  <a:pt x="865" y="517"/>
                </a:lnTo>
                <a:lnTo>
                  <a:pt x="879" y="531"/>
                </a:lnTo>
                <a:lnTo>
                  <a:pt x="893" y="553"/>
                </a:lnTo>
                <a:lnTo>
                  <a:pt x="907" y="567"/>
                </a:lnTo>
                <a:lnTo>
                  <a:pt x="914" y="588"/>
                </a:lnTo>
                <a:lnTo>
                  <a:pt x="929" y="602"/>
                </a:lnTo>
                <a:lnTo>
                  <a:pt x="936" y="616"/>
                </a:lnTo>
                <a:lnTo>
                  <a:pt x="950" y="638"/>
                </a:lnTo>
                <a:lnTo>
                  <a:pt x="957" y="652"/>
                </a:lnTo>
                <a:lnTo>
                  <a:pt x="964" y="673"/>
                </a:lnTo>
                <a:lnTo>
                  <a:pt x="978" y="687"/>
                </a:lnTo>
                <a:lnTo>
                  <a:pt x="985" y="708"/>
                </a:lnTo>
                <a:lnTo>
                  <a:pt x="992" y="723"/>
                </a:lnTo>
                <a:lnTo>
                  <a:pt x="992" y="744"/>
                </a:lnTo>
                <a:lnTo>
                  <a:pt x="999" y="758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53" name="Freeform 81"/>
          <p:cNvSpPr>
            <a:spLocks/>
          </p:cNvSpPr>
          <p:nvPr/>
        </p:nvSpPr>
        <p:spPr bwMode="auto">
          <a:xfrm>
            <a:off x="5332413" y="782638"/>
            <a:ext cx="1935162" cy="1743075"/>
          </a:xfrm>
          <a:custGeom>
            <a:avLst/>
            <a:gdLst/>
            <a:ahLst/>
            <a:cxnLst>
              <a:cxn ang="0">
                <a:pos x="1212" y="787"/>
              </a:cxn>
              <a:cxn ang="0">
                <a:pos x="1212" y="850"/>
              </a:cxn>
              <a:cxn ang="0">
                <a:pos x="1197" y="900"/>
              </a:cxn>
              <a:cxn ang="0">
                <a:pos x="1169" y="943"/>
              </a:cxn>
              <a:cxn ang="0">
                <a:pos x="1134" y="978"/>
              </a:cxn>
              <a:cxn ang="0">
                <a:pos x="1084" y="1013"/>
              </a:cxn>
              <a:cxn ang="0">
                <a:pos x="1020" y="1042"/>
              </a:cxn>
              <a:cxn ang="0">
                <a:pos x="956" y="1063"/>
              </a:cxn>
              <a:cxn ang="0">
                <a:pos x="886" y="1077"/>
              </a:cxn>
              <a:cxn ang="0">
                <a:pos x="815" y="1091"/>
              </a:cxn>
              <a:cxn ang="0">
                <a:pos x="737" y="1098"/>
              </a:cxn>
              <a:cxn ang="0">
                <a:pos x="659" y="1098"/>
              </a:cxn>
              <a:cxn ang="0">
                <a:pos x="588" y="1091"/>
              </a:cxn>
              <a:cxn ang="0">
                <a:pos x="517" y="1084"/>
              </a:cxn>
              <a:cxn ang="0">
                <a:pos x="446" y="1077"/>
              </a:cxn>
              <a:cxn ang="0">
                <a:pos x="389" y="1063"/>
              </a:cxn>
              <a:cxn ang="0">
                <a:pos x="333" y="1042"/>
              </a:cxn>
              <a:cxn ang="0">
                <a:pos x="283" y="1028"/>
              </a:cxn>
              <a:cxn ang="0">
                <a:pos x="233" y="1006"/>
              </a:cxn>
              <a:cxn ang="0">
                <a:pos x="198" y="985"/>
              </a:cxn>
              <a:cxn ang="0">
                <a:pos x="163" y="957"/>
              </a:cxn>
              <a:cxn ang="0">
                <a:pos x="134" y="936"/>
              </a:cxn>
              <a:cxn ang="0">
                <a:pos x="106" y="907"/>
              </a:cxn>
              <a:cxn ang="0">
                <a:pos x="85" y="879"/>
              </a:cxn>
              <a:cxn ang="0">
                <a:pos x="63" y="850"/>
              </a:cxn>
              <a:cxn ang="0">
                <a:pos x="49" y="829"/>
              </a:cxn>
              <a:cxn ang="0">
                <a:pos x="35" y="801"/>
              </a:cxn>
              <a:cxn ang="0">
                <a:pos x="28" y="773"/>
              </a:cxn>
              <a:cxn ang="0">
                <a:pos x="14" y="744"/>
              </a:cxn>
              <a:cxn ang="0">
                <a:pos x="7" y="673"/>
              </a:cxn>
              <a:cxn ang="0">
                <a:pos x="7" y="447"/>
              </a:cxn>
              <a:cxn ang="0">
                <a:pos x="14" y="354"/>
              </a:cxn>
              <a:cxn ang="0">
                <a:pos x="28" y="305"/>
              </a:cxn>
              <a:cxn ang="0">
                <a:pos x="35" y="255"/>
              </a:cxn>
              <a:cxn ang="0">
                <a:pos x="49" y="220"/>
              </a:cxn>
              <a:cxn ang="0">
                <a:pos x="56" y="177"/>
              </a:cxn>
              <a:cxn ang="0">
                <a:pos x="70" y="149"/>
              </a:cxn>
              <a:cxn ang="0">
                <a:pos x="78" y="121"/>
              </a:cxn>
              <a:cxn ang="0">
                <a:pos x="92" y="92"/>
              </a:cxn>
              <a:cxn ang="0">
                <a:pos x="99" y="64"/>
              </a:cxn>
              <a:cxn ang="0">
                <a:pos x="113" y="36"/>
              </a:cxn>
              <a:cxn ang="0">
                <a:pos x="127" y="14"/>
              </a:cxn>
            </a:cxnLst>
            <a:rect l="0" t="0" r="r" b="b"/>
            <a:pathLst>
              <a:path w="1219" h="1098">
                <a:moveTo>
                  <a:pt x="1204" y="730"/>
                </a:moveTo>
                <a:lnTo>
                  <a:pt x="1212" y="751"/>
                </a:lnTo>
                <a:lnTo>
                  <a:pt x="1212" y="787"/>
                </a:lnTo>
                <a:lnTo>
                  <a:pt x="1219" y="801"/>
                </a:lnTo>
                <a:lnTo>
                  <a:pt x="1212" y="822"/>
                </a:lnTo>
                <a:lnTo>
                  <a:pt x="1212" y="850"/>
                </a:lnTo>
                <a:lnTo>
                  <a:pt x="1204" y="865"/>
                </a:lnTo>
                <a:lnTo>
                  <a:pt x="1204" y="886"/>
                </a:lnTo>
                <a:lnTo>
                  <a:pt x="1197" y="900"/>
                </a:lnTo>
                <a:lnTo>
                  <a:pt x="1190" y="914"/>
                </a:lnTo>
                <a:lnTo>
                  <a:pt x="1176" y="928"/>
                </a:lnTo>
                <a:lnTo>
                  <a:pt x="1169" y="943"/>
                </a:lnTo>
                <a:lnTo>
                  <a:pt x="1155" y="957"/>
                </a:lnTo>
                <a:lnTo>
                  <a:pt x="1148" y="971"/>
                </a:lnTo>
                <a:lnTo>
                  <a:pt x="1134" y="978"/>
                </a:lnTo>
                <a:lnTo>
                  <a:pt x="1112" y="992"/>
                </a:lnTo>
                <a:lnTo>
                  <a:pt x="1098" y="999"/>
                </a:lnTo>
                <a:lnTo>
                  <a:pt x="1084" y="1013"/>
                </a:lnTo>
                <a:lnTo>
                  <a:pt x="1063" y="1021"/>
                </a:lnTo>
                <a:lnTo>
                  <a:pt x="1041" y="1035"/>
                </a:lnTo>
                <a:lnTo>
                  <a:pt x="1020" y="1042"/>
                </a:lnTo>
                <a:lnTo>
                  <a:pt x="1006" y="1049"/>
                </a:lnTo>
                <a:lnTo>
                  <a:pt x="978" y="1056"/>
                </a:lnTo>
                <a:lnTo>
                  <a:pt x="956" y="1063"/>
                </a:lnTo>
                <a:lnTo>
                  <a:pt x="935" y="1070"/>
                </a:lnTo>
                <a:lnTo>
                  <a:pt x="914" y="1077"/>
                </a:lnTo>
                <a:lnTo>
                  <a:pt x="886" y="1077"/>
                </a:lnTo>
                <a:lnTo>
                  <a:pt x="864" y="1084"/>
                </a:lnTo>
                <a:lnTo>
                  <a:pt x="836" y="1084"/>
                </a:lnTo>
                <a:lnTo>
                  <a:pt x="815" y="1091"/>
                </a:lnTo>
                <a:lnTo>
                  <a:pt x="786" y="1091"/>
                </a:lnTo>
                <a:lnTo>
                  <a:pt x="758" y="1091"/>
                </a:lnTo>
                <a:lnTo>
                  <a:pt x="737" y="1098"/>
                </a:lnTo>
                <a:lnTo>
                  <a:pt x="708" y="1098"/>
                </a:lnTo>
                <a:lnTo>
                  <a:pt x="687" y="1098"/>
                </a:lnTo>
                <a:lnTo>
                  <a:pt x="659" y="1098"/>
                </a:lnTo>
                <a:lnTo>
                  <a:pt x="637" y="1098"/>
                </a:lnTo>
                <a:lnTo>
                  <a:pt x="609" y="1091"/>
                </a:lnTo>
                <a:lnTo>
                  <a:pt x="588" y="1091"/>
                </a:lnTo>
                <a:lnTo>
                  <a:pt x="559" y="1091"/>
                </a:lnTo>
                <a:lnTo>
                  <a:pt x="538" y="1091"/>
                </a:lnTo>
                <a:lnTo>
                  <a:pt x="517" y="1084"/>
                </a:lnTo>
                <a:lnTo>
                  <a:pt x="496" y="1084"/>
                </a:lnTo>
                <a:lnTo>
                  <a:pt x="467" y="1077"/>
                </a:lnTo>
                <a:lnTo>
                  <a:pt x="446" y="1077"/>
                </a:lnTo>
                <a:lnTo>
                  <a:pt x="425" y="1070"/>
                </a:lnTo>
                <a:lnTo>
                  <a:pt x="411" y="1063"/>
                </a:lnTo>
                <a:lnTo>
                  <a:pt x="389" y="1063"/>
                </a:lnTo>
                <a:lnTo>
                  <a:pt x="368" y="1056"/>
                </a:lnTo>
                <a:lnTo>
                  <a:pt x="347" y="1049"/>
                </a:lnTo>
                <a:lnTo>
                  <a:pt x="333" y="1042"/>
                </a:lnTo>
                <a:lnTo>
                  <a:pt x="311" y="1035"/>
                </a:lnTo>
                <a:lnTo>
                  <a:pt x="297" y="1035"/>
                </a:lnTo>
                <a:lnTo>
                  <a:pt x="283" y="1028"/>
                </a:lnTo>
                <a:lnTo>
                  <a:pt x="269" y="1021"/>
                </a:lnTo>
                <a:lnTo>
                  <a:pt x="248" y="1013"/>
                </a:lnTo>
                <a:lnTo>
                  <a:pt x="233" y="1006"/>
                </a:lnTo>
                <a:lnTo>
                  <a:pt x="219" y="999"/>
                </a:lnTo>
                <a:lnTo>
                  <a:pt x="212" y="992"/>
                </a:lnTo>
                <a:lnTo>
                  <a:pt x="198" y="985"/>
                </a:lnTo>
                <a:lnTo>
                  <a:pt x="184" y="971"/>
                </a:lnTo>
                <a:lnTo>
                  <a:pt x="170" y="964"/>
                </a:lnTo>
                <a:lnTo>
                  <a:pt x="163" y="957"/>
                </a:lnTo>
                <a:lnTo>
                  <a:pt x="148" y="950"/>
                </a:lnTo>
                <a:lnTo>
                  <a:pt x="141" y="943"/>
                </a:lnTo>
                <a:lnTo>
                  <a:pt x="134" y="936"/>
                </a:lnTo>
                <a:lnTo>
                  <a:pt x="120" y="921"/>
                </a:lnTo>
                <a:lnTo>
                  <a:pt x="113" y="914"/>
                </a:lnTo>
                <a:lnTo>
                  <a:pt x="106" y="907"/>
                </a:lnTo>
                <a:lnTo>
                  <a:pt x="99" y="900"/>
                </a:lnTo>
                <a:lnTo>
                  <a:pt x="92" y="893"/>
                </a:lnTo>
                <a:lnTo>
                  <a:pt x="85" y="879"/>
                </a:lnTo>
                <a:lnTo>
                  <a:pt x="78" y="872"/>
                </a:lnTo>
                <a:lnTo>
                  <a:pt x="70" y="865"/>
                </a:lnTo>
                <a:lnTo>
                  <a:pt x="63" y="850"/>
                </a:lnTo>
                <a:lnTo>
                  <a:pt x="56" y="843"/>
                </a:lnTo>
                <a:lnTo>
                  <a:pt x="56" y="836"/>
                </a:lnTo>
                <a:lnTo>
                  <a:pt x="49" y="829"/>
                </a:lnTo>
                <a:lnTo>
                  <a:pt x="42" y="815"/>
                </a:lnTo>
                <a:lnTo>
                  <a:pt x="42" y="808"/>
                </a:lnTo>
                <a:lnTo>
                  <a:pt x="35" y="801"/>
                </a:lnTo>
                <a:lnTo>
                  <a:pt x="35" y="787"/>
                </a:lnTo>
                <a:lnTo>
                  <a:pt x="28" y="780"/>
                </a:lnTo>
                <a:lnTo>
                  <a:pt x="28" y="773"/>
                </a:lnTo>
                <a:lnTo>
                  <a:pt x="21" y="758"/>
                </a:lnTo>
                <a:lnTo>
                  <a:pt x="21" y="751"/>
                </a:lnTo>
                <a:lnTo>
                  <a:pt x="14" y="744"/>
                </a:lnTo>
                <a:lnTo>
                  <a:pt x="14" y="716"/>
                </a:lnTo>
                <a:lnTo>
                  <a:pt x="7" y="702"/>
                </a:lnTo>
                <a:lnTo>
                  <a:pt x="7" y="673"/>
                </a:lnTo>
                <a:lnTo>
                  <a:pt x="0" y="666"/>
                </a:lnTo>
                <a:lnTo>
                  <a:pt x="0" y="454"/>
                </a:lnTo>
                <a:lnTo>
                  <a:pt x="7" y="447"/>
                </a:lnTo>
                <a:lnTo>
                  <a:pt x="7" y="397"/>
                </a:lnTo>
                <a:lnTo>
                  <a:pt x="14" y="390"/>
                </a:lnTo>
                <a:lnTo>
                  <a:pt x="14" y="354"/>
                </a:lnTo>
                <a:lnTo>
                  <a:pt x="21" y="347"/>
                </a:lnTo>
                <a:lnTo>
                  <a:pt x="21" y="312"/>
                </a:lnTo>
                <a:lnTo>
                  <a:pt x="28" y="305"/>
                </a:lnTo>
                <a:lnTo>
                  <a:pt x="28" y="284"/>
                </a:lnTo>
                <a:lnTo>
                  <a:pt x="35" y="269"/>
                </a:lnTo>
                <a:lnTo>
                  <a:pt x="35" y="255"/>
                </a:lnTo>
                <a:lnTo>
                  <a:pt x="42" y="248"/>
                </a:lnTo>
                <a:lnTo>
                  <a:pt x="42" y="227"/>
                </a:lnTo>
                <a:lnTo>
                  <a:pt x="49" y="220"/>
                </a:lnTo>
                <a:lnTo>
                  <a:pt x="49" y="199"/>
                </a:lnTo>
                <a:lnTo>
                  <a:pt x="56" y="192"/>
                </a:lnTo>
                <a:lnTo>
                  <a:pt x="56" y="177"/>
                </a:lnTo>
                <a:lnTo>
                  <a:pt x="63" y="170"/>
                </a:lnTo>
                <a:lnTo>
                  <a:pt x="63" y="156"/>
                </a:lnTo>
                <a:lnTo>
                  <a:pt x="70" y="149"/>
                </a:lnTo>
                <a:lnTo>
                  <a:pt x="70" y="135"/>
                </a:lnTo>
                <a:lnTo>
                  <a:pt x="78" y="128"/>
                </a:lnTo>
                <a:lnTo>
                  <a:pt x="78" y="121"/>
                </a:lnTo>
                <a:lnTo>
                  <a:pt x="85" y="114"/>
                </a:lnTo>
                <a:lnTo>
                  <a:pt x="85" y="99"/>
                </a:lnTo>
                <a:lnTo>
                  <a:pt x="92" y="92"/>
                </a:lnTo>
                <a:lnTo>
                  <a:pt x="92" y="78"/>
                </a:lnTo>
                <a:lnTo>
                  <a:pt x="99" y="71"/>
                </a:lnTo>
                <a:lnTo>
                  <a:pt x="99" y="64"/>
                </a:lnTo>
                <a:lnTo>
                  <a:pt x="106" y="57"/>
                </a:lnTo>
                <a:lnTo>
                  <a:pt x="113" y="50"/>
                </a:lnTo>
                <a:lnTo>
                  <a:pt x="113" y="36"/>
                </a:lnTo>
                <a:lnTo>
                  <a:pt x="120" y="29"/>
                </a:lnTo>
                <a:lnTo>
                  <a:pt x="120" y="21"/>
                </a:lnTo>
                <a:lnTo>
                  <a:pt x="127" y="14"/>
                </a:lnTo>
                <a:lnTo>
                  <a:pt x="134" y="7"/>
                </a:lnTo>
                <a:lnTo>
                  <a:pt x="134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54" name="Freeform 82"/>
          <p:cNvSpPr>
            <a:spLocks/>
          </p:cNvSpPr>
          <p:nvPr/>
        </p:nvSpPr>
        <p:spPr bwMode="auto">
          <a:xfrm>
            <a:off x="5545138" y="557213"/>
            <a:ext cx="3195637" cy="2903537"/>
          </a:xfrm>
          <a:custGeom>
            <a:avLst/>
            <a:gdLst/>
            <a:ahLst/>
            <a:cxnLst>
              <a:cxn ang="0">
                <a:pos x="14" y="121"/>
              </a:cxn>
              <a:cxn ang="0">
                <a:pos x="36" y="93"/>
              </a:cxn>
              <a:cxn ang="0">
                <a:pos x="57" y="71"/>
              </a:cxn>
              <a:cxn ang="0">
                <a:pos x="78" y="50"/>
              </a:cxn>
              <a:cxn ang="0">
                <a:pos x="99" y="36"/>
              </a:cxn>
              <a:cxn ang="0">
                <a:pos x="121" y="22"/>
              </a:cxn>
              <a:cxn ang="0">
                <a:pos x="142" y="15"/>
              </a:cxn>
              <a:cxn ang="0">
                <a:pos x="163" y="8"/>
              </a:cxn>
              <a:cxn ang="0">
                <a:pos x="185" y="0"/>
              </a:cxn>
              <a:cxn ang="0">
                <a:pos x="206" y="0"/>
              </a:cxn>
              <a:cxn ang="0">
                <a:pos x="227" y="0"/>
              </a:cxn>
              <a:cxn ang="0">
                <a:pos x="248" y="0"/>
              </a:cxn>
              <a:cxn ang="0">
                <a:pos x="277" y="8"/>
              </a:cxn>
              <a:cxn ang="0">
                <a:pos x="298" y="8"/>
              </a:cxn>
              <a:cxn ang="0">
                <a:pos x="326" y="15"/>
              </a:cxn>
              <a:cxn ang="0">
                <a:pos x="355" y="29"/>
              </a:cxn>
              <a:cxn ang="0">
                <a:pos x="390" y="36"/>
              </a:cxn>
              <a:cxn ang="0">
                <a:pos x="425" y="50"/>
              </a:cxn>
              <a:cxn ang="0">
                <a:pos x="461" y="71"/>
              </a:cxn>
              <a:cxn ang="0">
                <a:pos x="503" y="93"/>
              </a:cxn>
              <a:cxn ang="0">
                <a:pos x="546" y="114"/>
              </a:cxn>
              <a:cxn ang="0">
                <a:pos x="596" y="142"/>
              </a:cxn>
              <a:cxn ang="0">
                <a:pos x="645" y="178"/>
              </a:cxn>
              <a:cxn ang="0">
                <a:pos x="709" y="213"/>
              </a:cxn>
              <a:cxn ang="0">
                <a:pos x="773" y="256"/>
              </a:cxn>
              <a:cxn ang="0">
                <a:pos x="837" y="305"/>
              </a:cxn>
              <a:cxn ang="0">
                <a:pos x="915" y="355"/>
              </a:cxn>
              <a:cxn ang="0">
                <a:pos x="1007" y="419"/>
              </a:cxn>
              <a:cxn ang="0">
                <a:pos x="1099" y="489"/>
              </a:cxn>
              <a:cxn ang="0">
                <a:pos x="1198" y="560"/>
              </a:cxn>
              <a:cxn ang="0">
                <a:pos x="1311" y="652"/>
              </a:cxn>
              <a:cxn ang="0">
                <a:pos x="1432" y="744"/>
              </a:cxn>
              <a:cxn ang="0">
                <a:pos x="1559" y="851"/>
              </a:cxn>
              <a:cxn ang="0">
                <a:pos x="1680" y="964"/>
              </a:cxn>
              <a:cxn ang="0">
                <a:pos x="1800" y="1078"/>
              </a:cxn>
              <a:cxn ang="0">
                <a:pos x="1907" y="1205"/>
              </a:cxn>
              <a:cxn ang="0">
                <a:pos x="1978" y="1326"/>
              </a:cxn>
              <a:cxn ang="0">
                <a:pos x="2013" y="1439"/>
              </a:cxn>
              <a:cxn ang="0">
                <a:pos x="1985" y="1581"/>
              </a:cxn>
              <a:cxn ang="0">
                <a:pos x="1907" y="1673"/>
              </a:cxn>
              <a:cxn ang="0">
                <a:pos x="1779" y="1744"/>
              </a:cxn>
              <a:cxn ang="0">
                <a:pos x="1623" y="1800"/>
              </a:cxn>
            </a:cxnLst>
            <a:rect l="0" t="0" r="r" b="b"/>
            <a:pathLst>
              <a:path w="2013" h="1829">
                <a:moveTo>
                  <a:pt x="0" y="142"/>
                </a:moveTo>
                <a:lnTo>
                  <a:pt x="14" y="128"/>
                </a:lnTo>
                <a:lnTo>
                  <a:pt x="14" y="121"/>
                </a:lnTo>
                <a:lnTo>
                  <a:pt x="29" y="107"/>
                </a:lnTo>
                <a:lnTo>
                  <a:pt x="29" y="100"/>
                </a:lnTo>
                <a:lnTo>
                  <a:pt x="36" y="93"/>
                </a:lnTo>
                <a:lnTo>
                  <a:pt x="43" y="86"/>
                </a:lnTo>
                <a:lnTo>
                  <a:pt x="50" y="78"/>
                </a:lnTo>
                <a:lnTo>
                  <a:pt x="57" y="71"/>
                </a:lnTo>
                <a:lnTo>
                  <a:pt x="64" y="64"/>
                </a:lnTo>
                <a:lnTo>
                  <a:pt x="71" y="57"/>
                </a:lnTo>
                <a:lnTo>
                  <a:pt x="78" y="50"/>
                </a:lnTo>
                <a:lnTo>
                  <a:pt x="85" y="43"/>
                </a:lnTo>
                <a:lnTo>
                  <a:pt x="92" y="43"/>
                </a:lnTo>
                <a:lnTo>
                  <a:pt x="99" y="36"/>
                </a:lnTo>
                <a:lnTo>
                  <a:pt x="107" y="36"/>
                </a:lnTo>
                <a:lnTo>
                  <a:pt x="114" y="29"/>
                </a:lnTo>
                <a:lnTo>
                  <a:pt x="121" y="22"/>
                </a:lnTo>
                <a:lnTo>
                  <a:pt x="128" y="22"/>
                </a:lnTo>
                <a:lnTo>
                  <a:pt x="135" y="15"/>
                </a:lnTo>
                <a:lnTo>
                  <a:pt x="142" y="15"/>
                </a:lnTo>
                <a:lnTo>
                  <a:pt x="149" y="15"/>
                </a:lnTo>
                <a:lnTo>
                  <a:pt x="156" y="8"/>
                </a:lnTo>
                <a:lnTo>
                  <a:pt x="163" y="8"/>
                </a:lnTo>
                <a:lnTo>
                  <a:pt x="170" y="8"/>
                </a:lnTo>
                <a:lnTo>
                  <a:pt x="177" y="8"/>
                </a:lnTo>
                <a:lnTo>
                  <a:pt x="185" y="0"/>
                </a:lnTo>
                <a:lnTo>
                  <a:pt x="192" y="0"/>
                </a:lnTo>
                <a:lnTo>
                  <a:pt x="199" y="0"/>
                </a:lnTo>
                <a:lnTo>
                  <a:pt x="206" y="0"/>
                </a:lnTo>
                <a:lnTo>
                  <a:pt x="213" y="0"/>
                </a:lnTo>
                <a:lnTo>
                  <a:pt x="220" y="0"/>
                </a:lnTo>
                <a:lnTo>
                  <a:pt x="227" y="0"/>
                </a:lnTo>
                <a:lnTo>
                  <a:pt x="234" y="0"/>
                </a:lnTo>
                <a:lnTo>
                  <a:pt x="241" y="0"/>
                </a:lnTo>
                <a:lnTo>
                  <a:pt x="248" y="0"/>
                </a:lnTo>
                <a:lnTo>
                  <a:pt x="255" y="0"/>
                </a:lnTo>
                <a:lnTo>
                  <a:pt x="270" y="8"/>
                </a:lnTo>
                <a:lnTo>
                  <a:pt x="277" y="8"/>
                </a:lnTo>
                <a:lnTo>
                  <a:pt x="284" y="8"/>
                </a:lnTo>
                <a:lnTo>
                  <a:pt x="291" y="8"/>
                </a:lnTo>
                <a:lnTo>
                  <a:pt x="298" y="8"/>
                </a:lnTo>
                <a:lnTo>
                  <a:pt x="312" y="15"/>
                </a:lnTo>
                <a:lnTo>
                  <a:pt x="319" y="15"/>
                </a:lnTo>
                <a:lnTo>
                  <a:pt x="326" y="15"/>
                </a:lnTo>
                <a:lnTo>
                  <a:pt x="340" y="22"/>
                </a:lnTo>
                <a:lnTo>
                  <a:pt x="348" y="22"/>
                </a:lnTo>
                <a:lnTo>
                  <a:pt x="355" y="29"/>
                </a:lnTo>
                <a:lnTo>
                  <a:pt x="369" y="29"/>
                </a:lnTo>
                <a:lnTo>
                  <a:pt x="376" y="36"/>
                </a:lnTo>
                <a:lnTo>
                  <a:pt x="390" y="36"/>
                </a:lnTo>
                <a:lnTo>
                  <a:pt x="404" y="43"/>
                </a:lnTo>
                <a:lnTo>
                  <a:pt x="411" y="50"/>
                </a:lnTo>
                <a:lnTo>
                  <a:pt x="425" y="50"/>
                </a:lnTo>
                <a:lnTo>
                  <a:pt x="440" y="57"/>
                </a:lnTo>
                <a:lnTo>
                  <a:pt x="447" y="64"/>
                </a:lnTo>
                <a:lnTo>
                  <a:pt x="461" y="71"/>
                </a:lnTo>
                <a:lnTo>
                  <a:pt x="475" y="78"/>
                </a:lnTo>
                <a:lnTo>
                  <a:pt x="489" y="86"/>
                </a:lnTo>
                <a:lnTo>
                  <a:pt x="503" y="93"/>
                </a:lnTo>
                <a:lnTo>
                  <a:pt x="518" y="100"/>
                </a:lnTo>
                <a:lnTo>
                  <a:pt x="532" y="107"/>
                </a:lnTo>
                <a:lnTo>
                  <a:pt x="546" y="114"/>
                </a:lnTo>
                <a:lnTo>
                  <a:pt x="560" y="121"/>
                </a:lnTo>
                <a:lnTo>
                  <a:pt x="581" y="135"/>
                </a:lnTo>
                <a:lnTo>
                  <a:pt x="596" y="142"/>
                </a:lnTo>
                <a:lnTo>
                  <a:pt x="610" y="156"/>
                </a:lnTo>
                <a:lnTo>
                  <a:pt x="631" y="163"/>
                </a:lnTo>
                <a:lnTo>
                  <a:pt x="645" y="178"/>
                </a:lnTo>
                <a:lnTo>
                  <a:pt x="666" y="185"/>
                </a:lnTo>
                <a:lnTo>
                  <a:pt x="688" y="199"/>
                </a:lnTo>
                <a:lnTo>
                  <a:pt x="709" y="213"/>
                </a:lnTo>
                <a:lnTo>
                  <a:pt x="723" y="227"/>
                </a:lnTo>
                <a:lnTo>
                  <a:pt x="744" y="241"/>
                </a:lnTo>
                <a:lnTo>
                  <a:pt x="773" y="256"/>
                </a:lnTo>
                <a:lnTo>
                  <a:pt x="794" y="270"/>
                </a:lnTo>
                <a:lnTo>
                  <a:pt x="815" y="284"/>
                </a:lnTo>
                <a:lnTo>
                  <a:pt x="837" y="305"/>
                </a:lnTo>
                <a:lnTo>
                  <a:pt x="865" y="319"/>
                </a:lnTo>
                <a:lnTo>
                  <a:pt x="893" y="341"/>
                </a:lnTo>
                <a:lnTo>
                  <a:pt x="915" y="355"/>
                </a:lnTo>
                <a:lnTo>
                  <a:pt x="943" y="376"/>
                </a:lnTo>
                <a:lnTo>
                  <a:pt x="971" y="397"/>
                </a:lnTo>
                <a:lnTo>
                  <a:pt x="1007" y="419"/>
                </a:lnTo>
                <a:lnTo>
                  <a:pt x="1035" y="440"/>
                </a:lnTo>
                <a:lnTo>
                  <a:pt x="1063" y="461"/>
                </a:lnTo>
                <a:lnTo>
                  <a:pt x="1099" y="489"/>
                </a:lnTo>
                <a:lnTo>
                  <a:pt x="1134" y="511"/>
                </a:lnTo>
                <a:lnTo>
                  <a:pt x="1163" y="539"/>
                </a:lnTo>
                <a:lnTo>
                  <a:pt x="1198" y="560"/>
                </a:lnTo>
                <a:lnTo>
                  <a:pt x="1241" y="589"/>
                </a:lnTo>
                <a:lnTo>
                  <a:pt x="1276" y="617"/>
                </a:lnTo>
                <a:lnTo>
                  <a:pt x="1311" y="652"/>
                </a:lnTo>
                <a:lnTo>
                  <a:pt x="1354" y="681"/>
                </a:lnTo>
                <a:lnTo>
                  <a:pt x="1389" y="709"/>
                </a:lnTo>
                <a:lnTo>
                  <a:pt x="1432" y="744"/>
                </a:lnTo>
                <a:lnTo>
                  <a:pt x="1474" y="780"/>
                </a:lnTo>
                <a:lnTo>
                  <a:pt x="1517" y="815"/>
                </a:lnTo>
                <a:lnTo>
                  <a:pt x="1559" y="851"/>
                </a:lnTo>
                <a:lnTo>
                  <a:pt x="1602" y="886"/>
                </a:lnTo>
                <a:lnTo>
                  <a:pt x="1645" y="922"/>
                </a:lnTo>
                <a:lnTo>
                  <a:pt x="1680" y="964"/>
                </a:lnTo>
                <a:lnTo>
                  <a:pt x="1723" y="1000"/>
                </a:lnTo>
                <a:lnTo>
                  <a:pt x="1765" y="1042"/>
                </a:lnTo>
                <a:lnTo>
                  <a:pt x="1800" y="1078"/>
                </a:lnTo>
                <a:lnTo>
                  <a:pt x="1836" y="1120"/>
                </a:lnTo>
                <a:lnTo>
                  <a:pt x="1871" y="1163"/>
                </a:lnTo>
                <a:lnTo>
                  <a:pt x="1907" y="1205"/>
                </a:lnTo>
                <a:lnTo>
                  <a:pt x="1935" y="1240"/>
                </a:lnTo>
                <a:lnTo>
                  <a:pt x="1956" y="1283"/>
                </a:lnTo>
                <a:lnTo>
                  <a:pt x="1978" y="1326"/>
                </a:lnTo>
                <a:lnTo>
                  <a:pt x="1992" y="1361"/>
                </a:lnTo>
                <a:lnTo>
                  <a:pt x="2006" y="1403"/>
                </a:lnTo>
                <a:lnTo>
                  <a:pt x="2013" y="1439"/>
                </a:lnTo>
                <a:lnTo>
                  <a:pt x="2013" y="1517"/>
                </a:lnTo>
                <a:lnTo>
                  <a:pt x="1999" y="1552"/>
                </a:lnTo>
                <a:lnTo>
                  <a:pt x="1985" y="1581"/>
                </a:lnTo>
                <a:lnTo>
                  <a:pt x="1963" y="1616"/>
                </a:lnTo>
                <a:lnTo>
                  <a:pt x="1935" y="1644"/>
                </a:lnTo>
                <a:lnTo>
                  <a:pt x="1907" y="1673"/>
                </a:lnTo>
                <a:lnTo>
                  <a:pt x="1871" y="1701"/>
                </a:lnTo>
                <a:lnTo>
                  <a:pt x="1829" y="1722"/>
                </a:lnTo>
                <a:lnTo>
                  <a:pt x="1779" y="1744"/>
                </a:lnTo>
                <a:lnTo>
                  <a:pt x="1730" y="1765"/>
                </a:lnTo>
                <a:lnTo>
                  <a:pt x="1680" y="1786"/>
                </a:lnTo>
                <a:lnTo>
                  <a:pt x="1623" y="1800"/>
                </a:lnTo>
                <a:lnTo>
                  <a:pt x="1567" y="1814"/>
                </a:lnTo>
                <a:lnTo>
                  <a:pt x="1503" y="1829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55" name="Freeform 83"/>
          <p:cNvSpPr>
            <a:spLocks/>
          </p:cNvSpPr>
          <p:nvPr/>
        </p:nvSpPr>
        <p:spPr bwMode="auto">
          <a:xfrm>
            <a:off x="5173663" y="2244725"/>
            <a:ext cx="2757487" cy="1304925"/>
          </a:xfrm>
          <a:custGeom>
            <a:avLst/>
            <a:gdLst/>
            <a:ahLst/>
            <a:cxnLst>
              <a:cxn ang="0">
                <a:pos x="1673" y="780"/>
              </a:cxn>
              <a:cxn ang="0">
                <a:pos x="1545" y="801"/>
              </a:cxn>
              <a:cxn ang="0">
                <a:pos x="1418" y="808"/>
              </a:cxn>
              <a:cxn ang="0">
                <a:pos x="1290" y="815"/>
              </a:cxn>
              <a:cxn ang="0">
                <a:pos x="1163" y="822"/>
              </a:cxn>
              <a:cxn ang="0">
                <a:pos x="1042" y="822"/>
              </a:cxn>
              <a:cxn ang="0">
                <a:pos x="936" y="815"/>
              </a:cxn>
              <a:cxn ang="0">
                <a:pos x="830" y="808"/>
              </a:cxn>
              <a:cxn ang="0">
                <a:pos x="737" y="801"/>
              </a:cxn>
              <a:cxn ang="0">
                <a:pos x="645" y="787"/>
              </a:cxn>
              <a:cxn ang="0">
                <a:pos x="567" y="773"/>
              </a:cxn>
              <a:cxn ang="0">
                <a:pos x="496" y="759"/>
              </a:cxn>
              <a:cxn ang="0">
                <a:pos x="433" y="744"/>
              </a:cxn>
              <a:cxn ang="0">
                <a:pos x="376" y="723"/>
              </a:cxn>
              <a:cxn ang="0">
                <a:pos x="319" y="702"/>
              </a:cxn>
              <a:cxn ang="0">
                <a:pos x="277" y="688"/>
              </a:cxn>
              <a:cxn ang="0">
                <a:pos x="234" y="666"/>
              </a:cxn>
              <a:cxn ang="0">
                <a:pos x="206" y="645"/>
              </a:cxn>
              <a:cxn ang="0">
                <a:pos x="170" y="624"/>
              </a:cxn>
              <a:cxn ang="0">
                <a:pos x="142" y="603"/>
              </a:cxn>
              <a:cxn ang="0">
                <a:pos x="121" y="581"/>
              </a:cxn>
              <a:cxn ang="0">
                <a:pos x="100" y="553"/>
              </a:cxn>
              <a:cxn ang="0">
                <a:pos x="85" y="532"/>
              </a:cxn>
              <a:cxn ang="0">
                <a:pos x="71" y="511"/>
              </a:cxn>
              <a:cxn ang="0">
                <a:pos x="57" y="489"/>
              </a:cxn>
              <a:cxn ang="0">
                <a:pos x="50" y="468"/>
              </a:cxn>
              <a:cxn ang="0">
                <a:pos x="36" y="440"/>
              </a:cxn>
              <a:cxn ang="0">
                <a:pos x="29" y="418"/>
              </a:cxn>
              <a:cxn ang="0">
                <a:pos x="22" y="397"/>
              </a:cxn>
              <a:cxn ang="0">
                <a:pos x="15" y="376"/>
              </a:cxn>
              <a:cxn ang="0">
                <a:pos x="7" y="326"/>
              </a:cxn>
              <a:cxn ang="0">
                <a:pos x="0" y="270"/>
              </a:cxn>
              <a:cxn ang="0">
                <a:pos x="7" y="78"/>
              </a:cxn>
            </a:cxnLst>
            <a:rect l="0" t="0" r="r" b="b"/>
            <a:pathLst>
              <a:path w="1737" h="822">
                <a:moveTo>
                  <a:pt x="1737" y="766"/>
                </a:moveTo>
                <a:lnTo>
                  <a:pt x="1673" y="780"/>
                </a:lnTo>
                <a:lnTo>
                  <a:pt x="1609" y="787"/>
                </a:lnTo>
                <a:lnTo>
                  <a:pt x="1545" y="801"/>
                </a:lnTo>
                <a:lnTo>
                  <a:pt x="1482" y="808"/>
                </a:lnTo>
                <a:lnTo>
                  <a:pt x="1418" y="808"/>
                </a:lnTo>
                <a:lnTo>
                  <a:pt x="1354" y="815"/>
                </a:lnTo>
                <a:lnTo>
                  <a:pt x="1290" y="815"/>
                </a:lnTo>
                <a:lnTo>
                  <a:pt x="1226" y="822"/>
                </a:lnTo>
                <a:lnTo>
                  <a:pt x="1163" y="822"/>
                </a:lnTo>
                <a:lnTo>
                  <a:pt x="1106" y="822"/>
                </a:lnTo>
                <a:lnTo>
                  <a:pt x="1042" y="822"/>
                </a:lnTo>
                <a:lnTo>
                  <a:pt x="986" y="822"/>
                </a:lnTo>
                <a:lnTo>
                  <a:pt x="936" y="815"/>
                </a:lnTo>
                <a:lnTo>
                  <a:pt x="879" y="815"/>
                </a:lnTo>
                <a:lnTo>
                  <a:pt x="830" y="808"/>
                </a:lnTo>
                <a:lnTo>
                  <a:pt x="780" y="808"/>
                </a:lnTo>
                <a:lnTo>
                  <a:pt x="737" y="801"/>
                </a:lnTo>
                <a:lnTo>
                  <a:pt x="688" y="794"/>
                </a:lnTo>
                <a:lnTo>
                  <a:pt x="645" y="787"/>
                </a:lnTo>
                <a:lnTo>
                  <a:pt x="603" y="780"/>
                </a:lnTo>
                <a:lnTo>
                  <a:pt x="567" y="773"/>
                </a:lnTo>
                <a:lnTo>
                  <a:pt x="532" y="766"/>
                </a:lnTo>
                <a:lnTo>
                  <a:pt x="496" y="759"/>
                </a:lnTo>
                <a:lnTo>
                  <a:pt x="461" y="751"/>
                </a:lnTo>
                <a:lnTo>
                  <a:pt x="433" y="744"/>
                </a:lnTo>
                <a:lnTo>
                  <a:pt x="404" y="730"/>
                </a:lnTo>
                <a:lnTo>
                  <a:pt x="376" y="723"/>
                </a:lnTo>
                <a:lnTo>
                  <a:pt x="348" y="716"/>
                </a:lnTo>
                <a:lnTo>
                  <a:pt x="319" y="702"/>
                </a:lnTo>
                <a:lnTo>
                  <a:pt x="298" y="695"/>
                </a:lnTo>
                <a:lnTo>
                  <a:pt x="277" y="688"/>
                </a:lnTo>
                <a:lnTo>
                  <a:pt x="256" y="673"/>
                </a:lnTo>
                <a:lnTo>
                  <a:pt x="234" y="666"/>
                </a:lnTo>
                <a:lnTo>
                  <a:pt x="220" y="652"/>
                </a:lnTo>
                <a:lnTo>
                  <a:pt x="206" y="645"/>
                </a:lnTo>
                <a:lnTo>
                  <a:pt x="185" y="631"/>
                </a:lnTo>
                <a:lnTo>
                  <a:pt x="170" y="624"/>
                </a:lnTo>
                <a:lnTo>
                  <a:pt x="156" y="610"/>
                </a:lnTo>
                <a:lnTo>
                  <a:pt x="142" y="603"/>
                </a:lnTo>
                <a:lnTo>
                  <a:pt x="135" y="588"/>
                </a:lnTo>
                <a:lnTo>
                  <a:pt x="121" y="581"/>
                </a:lnTo>
                <a:lnTo>
                  <a:pt x="114" y="567"/>
                </a:lnTo>
                <a:lnTo>
                  <a:pt x="100" y="553"/>
                </a:lnTo>
                <a:lnTo>
                  <a:pt x="92" y="546"/>
                </a:lnTo>
                <a:lnTo>
                  <a:pt x="85" y="532"/>
                </a:lnTo>
                <a:lnTo>
                  <a:pt x="78" y="525"/>
                </a:lnTo>
                <a:lnTo>
                  <a:pt x="71" y="511"/>
                </a:lnTo>
                <a:lnTo>
                  <a:pt x="64" y="496"/>
                </a:lnTo>
                <a:lnTo>
                  <a:pt x="57" y="489"/>
                </a:lnTo>
                <a:lnTo>
                  <a:pt x="50" y="475"/>
                </a:lnTo>
                <a:lnTo>
                  <a:pt x="50" y="468"/>
                </a:lnTo>
                <a:lnTo>
                  <a:pt x="43" y="454"/>
                </a:lnTo>
                <a:lnTo>
                  <a:pt x="36" y="440"/>
                </a:lnTo>
                <a:lnTo>
                  <a:pt x="36" y="433"/>
                </a:lnTo>
                <a:lnTo>
                  <a:pt x="29" y="418"/>
                </a:lnTo>
                <a:lnTo>
                  <a:pt x="29" y="411"/>
                </a:lnTo>
                <a:lnTo>
                  <a:pt x="22" y="397"/>
                </a:lnTo>
                <a:lnTo>
                  <a:pt x="22" y="383"/>
                </a:lnTo>
                <a:lnTo>
                  <a:pt x="15" y="376"/>
                </a:lnTo>
                <a:lnTo>
                  <a:pt x="15" y="340"/>
                </a:lnTo>
                <a:lnTo>
                  <a:pt x="7" y="326"/>
                </a:lnTo>
                <a:lnTo>
                  <a:pt x="7" y="284"/>
                </a:lnTo>
                <a:lnTo>
                  <a:pt x="0" y="270"/>
                </a:lnTo>
                <a:lnTo>
                  <a:pt x="0" y="85"/>
                </a:lnTo>
                <a:lnTo>
                  <a:pt x="7" y="78"/>
                </a:lnTo>
                <a:lnTo>
                  <a:pt x="7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56" name="Freeform 84"/>
          <p:cNvSpPr>
            <a:spLocks/>
          </p:cNvSpPr>
          <p:nvPr/>
        </p:nvSpPr>
        <p:spPr bwMode="auto">
          <a:xfrm>
            <a:off x="4114800" y="685800"/>
            <a:ext cx="1441450" cy="2990850"/>
          </a:xfrm>
          <a:custGeom>
            <a:avLst/>
            <a:gdLst/>
            <a:ahLst/>
            <a:cxnLst>
              <a:cxn ang="0">
                <a:pos x="71" y="1863"/>
              </a:cxn>
              <a:cxn ang="0">
                <a:pos x="185" y="1821"/>
              </a:cxn>
              <a:cxn ang="0">
                <a:pos x="277" y="1778"/>
              </a:cxn>
              <a:cxn ang="0">
                <a:pos x="341" y="1736"/>
              </a:cxn>
              <a:cxn ang="0">
                <a:pos x="390" y="1700"/>
              </a:cxn>
              <a:cxn ang="0">
                <a:pos x="433" y="1658"/>
              </a:cxn>
              <a:cxn ang="0">
                <a:pos x="468" y="1615"/>
              </a:cxn>
              <a:cxn ang="0">
                <a:pos x="489" y="1580"/>
              </a:cxn>
              <a:cxn ang="0">
                <a:pos x="511" y="1537"/>
              </a:cxn>
              <a:cxn ang="0">
                <a:pos x="532" y="1502"/>
              </a:cxn>
              <a:cxn ang="0">
                <a:pos x="546" y="1459"/>
              </a:cxn>
              <a:cxn ang="0">
                <a:pos x="560" y="1424"/>
              </a:cxn>
              <a:cxn ang="0">
                <a:pos x="567" y="1388"/>
              </a:cxn>
              <a:cxn ang="0">
                <a:pos x="582" y="1353"/>
              </a:cxn>
              <a:cxn ang="0">
                <a:pos x="589" y="1289"/>
              </a:cxn>
              <a:cxn ang="0">
                <a:pos x="603" y="1240"/>
              </a:cxn>
              <a:cxn ang="0">
                <a:pos x="610" y="1169"/>
              </a:cxn>
              <a:cxn ang="0">
                <a:pos x="624" y="1112"/>
              </a:cxn>
              <a:cxn ang="0">
                <a:pos x="631" y="1034"/>
              </a:cxn>
              <a:cxn ang="0">
                <a:pos x="645" y="963"/>
              </a:cxn>
              <a:cxn ang="0">
                <a:pos x="652" y="878"/>
              </a:cxn>
              <a:cxn ang="0">
                <a:pos x="667" y="821"/>
              </a:cxn>
              <a:cxn ang="0">
                <a:pos x="674" y="744"/>
              </a:cxn>
              <a:cxn ang="0">
                <a:pos x="688" y="687"/>
              </a:cxn>
              <a:cxn ang="0">
                <a:pos x="695" y="616"/>
              </a:cxn>
              <a:cxn ang="0">
                <a:pos x="709" y="573"/>
              </a:cxn>
              <a:cxn ang="0">
                <a:pos x="716" y="510"/>
              </a:cxn>
              <a:cxn ang="0">
                <a:pos x="730" y="467"/>
              </a:cxn>
              <a:cxn ang="0">
                <a:pos x="737" y="410"/>
              </a:cxn>
              <a:cxn ang="0">
                <a:pos x="752" y="375"/>
              </a:cxn>
              <a:cxn ang="0">
                <a:pos x="759" y="333"/>
              </a:cxn>
              <a:cxn ang="0">
                <a:pos x="773" y="304"/>
              </a:cxn>
              <a:cxn ang="0">
                <a:pos x="780" y="262"/>
              </a:cxn>
              <a:cxn ang="0">
                <a:pos x="794" y="226"/>
              </a:cxn>
              <a:cxn ang="0">
                <a:pos x="801" y="198"/>
              </a:cxn>
              <a:cxn ang="0">
                <a:pos x="815" y="170"/>
              </a:cxn>
              <a:cxn ang="0">
                <a:pos x="823" y="148"/>
              </a:cxn>
              <a:cxn ang="0">
                <a:pos x="837" y="120"/>
              </a:cxn>
              <a:cxn ang="0">
                <a:pos x="851" y="92"/>
              </a:cxn>
              <a:cxn ang="0">
                <a:pos x="865" y="70"/>
              </a:cxn>
              <a:cxn ang="0">
                <a:pos x="879" y="42"/>
              </a:cxn>
              <a:cxn ang="0">
                <a:pos x="901" y="14"/>
              </a:cxn>
            </a:cxnLst>
            <a:rect l="0" t="0" r="r" b="b"/>
            <a:pathLst>
              <a:path w="908" h="1884">
                <a:moveTo>
                  <a:pt x="0" y="1884"/>
                </a:moveTo>
                <a:lnTo>
                  <a:pt x="29" y="1877"/>
                </a:lnTo>
                <a:lnTo>
                  <a:pt x="71" y="1863"/>
                </a:lnTo>
                <a:lnTo>
                  <a:pt x="114" y="1849"/>
                </a:lnTo>
                <a:lnTo>
                  <a:pt x="156" y="1835"/>
                </a:lnTo>
                <a:lnTo>
                  <a:pt x="185" y="1821"/>
                </a:lnTo>
                <a:lnTo>
                  <a:pt x="220" y="1806"/>
                </a:lnTo>
                <a:lnTo>
                  <a:pt x="248" y="1792"/>
                </a:lnTo>
                <a:lnTo>
                  <a:pt x="277" y="1778"/>
                </a:lnTo>
                <a:lnTo>
                  <a:pt x="298" y="1764"/>
                </a:lnTo>
                <a:lnTo>
                  <a:pt x="319" y="1750"/>
                </a:lnTo>
                <a:lnTo>
                  <a:pt x="341" y="1736"/>
                </a:lnTo>
                <a:lnTo>
                  <a:pt x="362" y="1721"/>
                </a:lnTo>
                <a:lnTo>
                  <a:pt x="376" y="1707"/>
                </a:lnTo>
                <a:lnTo>
                  <a:pt x="390" y="1700"/>
                </a:lnTo>
                <a:lnTo>
                  <a:pt x="404" y="1686"/>
                </a:lnTo>
                <a:lnTo>
                  <a:pt x="419" y="1672"/>
                </a:lnTo>
                <a:lnTo>
                  <a:pt x="433" y="1658"/>
                </a:lnTo>
                <a:lnTo>
                  <a:pt x="447" y="1643"/>
                </a:lnTo>
                <a:lnTo>
                  <a:pt x="454" y="1629"/>
                </a:lnTo>
                <a:lnTo>
                  <a:pt x="468" y="1615"/>
                </a:lnTo>
                <a:lnTo>
                  <a:pt x="475" y="1601"/>
                </a:lnTo>
                <a:lnTo>
                  <a:pt x="482" y="1587"/>
                </a:lnTo>
                <a:lnTo>
                  <a:pt x="489" y="1580"/>
                </a:lnTo>
                <a:lnTo>
                  <a:pt x="497" y="1565"/>
                </a:lnTo>
                <a:lnTo>
                  <a:pt x="504" y="1551"/>
                </a:lnTo>
                <a:lnTo>
                  <a:pt x="511" y="1537"/>
                </a:lnTo>
                <a:lnTo>
                  <a:pt x="518" y="1523"/>
                </a:lnTo>
                <a:lnTo>
                  <a:pt x="525" y="1516"/>
                </a:lnTo>
                <a:lnTo>
                  <a:pt x="532" y="1502"/>
                </a:lnTo>
                <a:lnTo>
                  <a:pt x="539" y="1488"/>
                </a:lnTo>
                <a:lnTo>
                  <a:pt x="539" y="1473"/>
                </a:lnTo>
                <a:lnTo>
                  <a:pt x="546" y="1459"/>
                </a:lnTo>
                <a:lnTo>
                  <a:pt x="553" y="1452"/>
                </a:lnTo>
                <a:lnTo>
                  <a:pt x="553" y="1438"/>
                </a:lnTo>
                <a:lnTo>
                  <a:pt x="560" y="1424"/>
                </a:lnTo>
                <a:lnTo>
                  <a:pt x="560" y="1410"/>
                </a:lnTo>
                <a:lnTo>
                  <a:pt x="567" y="1402"/>
                </a:lnTo>
                <a:lnTo>
                  <a:pt x="567" y="1388"/>
                </a:lnTo>
                <a:lnTo>
                  <a:pt x="574" y="1374"/>
                </a:lnTo>
                <a:lnTo>
                  <a:pt x="574" y="1360"/>
                </a:lnTo>
                <a:lnTo>
                  <a:pt x="582" y="1353"/>
                </a:lnTo>
                <a:lnTo>
                  <a:pt x="582" y="1325"/>
                </a:lnTo>
                <a:lnTo>
                  <a:pt x="589" y="1317"/>
                </a:lnTo>
                <a:lnTo>
                  <a:pt x="589" y="1289"/>
                </a:lnTo>
                <a:lnTo>
                  <a:pt x="596" y="1275"/>
                </a:lnTo>
                <a:lnTo>
                  <a:pt x="596" y="1254"/>
                </a:lnTo>
                <a:lnTo>
                  <a:pt x="603" y="1240"/>
                </a:lnTo>
                <a:lnTo>
                  <a:pt x="603" y="1218"/>
                </a:lnTo>
                <a:lnTo>
                  <a:pt x="610" y="1204"/>
                </a:lnTo>
                <a:lnTo>
                  <a:pt x="610" y="1169"/>
                </a:lnTo>
                <a:lnTo>
                  <a:pt x="617" y="1162"/>
                </a:lnTo>
                <a:lnTo>
                  <a:pt x="617" y="1126"/>
                </a:lnTo>
                <a:lnTo>
                  <a:pt x="624" y="1112"/>
                </a:lnTo>
                <a:lnTo>
                  <a:pt x="624" y="1077"/>
                </a:lnTo>
                <a:lnTo>
                  <a:pt x="631" y="1069"/>
                </a:lnTo>
                <a:lnTo>
                  <a:pt x="631" y="1034"/>
                </a:lnTo>
                <a:lnTo>
                  <a:pt x="638" y="1020"/>
                </a:lnTo>
                <a:lnTo>
                  <a:pt x="638" y="977"/>
                </a:lnTo>
                <a:lnTo>
                  <a:pt x="645" y="963"/>
                </a:lnTo>
                <a:lnTo>
                  <a:pt x="645" y="935"/>
                </a:lnTo>
                <a:lnTo>
                  <a:pt x="652" y="921"/>
                </a:lnTo>
                <a:lnTo>
                  <a:pt x="652" y="878"/>
                </a:lnTo>
                <a:lnTo>
                  <a:pt x="660" y="871"/>
                </a:lnTo>
                <a:lnTo>
                  <a:pt x="660" y="836"/>
                </a:lnTo>
                <a:lnTo>
                  <a:pt x="667" y="821"/>
                </a:lnTo>
                <a:lnTo>
                  <a:pt x="667" y="793"/>
                </a:lnTo>
                <a:lnTo>
                  <a:pt x="674" y="779"/>
                </a:lnTo>
                <a:lnTo>
                  <a:pt x="674" y="744"/>
                </a:lnTo>
                <a:lnTo>
                  <a:pt x="681" y="729"/>
                </a:lnTo>
                <a:lnTo>
                  <a:pt x="681" y="701"/>
                </a:lnTo>
                <a:lnTo>
                  <a:pt x="688" y="687"/>
                </a:lnTo>
                <a:lnTo>
                  <a:pt x="688" y="658"/>
                </a:lnTo>
                <a:lnTo>
                  <a:pt x="695" y="651"/>
                </a:lnTo>
                <a:lnTo>
                  <a:pt x="695" y="616"/>
                </a:lnTo>
                <a:lnTo>
                  <a:pt x="702" y="609"/>
                </a:lnTo>
                <a:lnTo>
                  <a:pt x="702" y="581"/>
                </a:lnTo>
                <a:lnTo>
                  <a:pt x="709" y="573"/>
                </a:lnTo>
                <a:lnTo>
                  <a:pt x="709" y="538"/>
                </a:lnTo>
                <a:lnTo>
                  <a:pt x="716" y="531"/>
                </a:lnTo>
                <a:lnTo>
                  <a:pt x="716" y="510"/>
                </a:lnTo>
                <a:lnTo>
                  <a:pt x="723" y="503"/>
                </a:lnTo>
                <a:lnTo>
                  <a:pt x="723" y="474"/>
                </a:lnTo>
                <a:lnTo>
                  <a:pt x="730" y="467"/>
                </a:lnTo>
                <a:lnTo>
                  <a:pt x="730" y="446"/>
                </a:lnTo>
                <a:lnTo>
                  <a:pt x="737" y="439"/>
                </a:lnTo>
                <a:lnTo>
                  <a:pt x="737" y="410"/>
                </a:lnTo>
                <a:lnTo>
                  <a:pt x="745" y="403"/>
                </a:lnTo>
                <a:lnTo>
                  <a:pt x="745" y="382"/>
                </a:lnTo>
                <a:lnTo>
                  <a:pt x="752" y="375"/>
                </a:lnTo>
                <a:lnTo>
                  <a:pt x="752" y="361"/>
                </a:lnTo>
                <a:lnTo>
                  <a:pt x="759" y="354"/>
                </a:lnTo>
                <a:lnTo>
                  <a:pt x="759" y="333"/>
                </a:lnTo>
                <a:lnTo>
                  <a:pt x="766" y="325"/>
                </a:lnTo>
                <a:lnTo>
                  <a:pt x="766" y="311"/>
                </a:lnTo>
                <a:lnTo>
                  <a:pt x="773" y="304"/>
                </a:lnTo>
                <a:lnTo>
                  <a:pt x="773" y="283"/>
                </a:lnTo>
                <a:lnTo>
                  <a:pt x="780" y="276"/>
                </a:lnTo>
                <a:lnTo>
                  <a:pt x="780" y="262"/>
                </a:lnTo>
                <a:lnTo>
                  <a:pt x="787" y="255"/>
                </a:lnTo>
                <a:lnTo>
                  <a:pt x="787" y="240"/>
                </a:lnTo>
                <a:lnTo>
                  <a:pt x="794" y="226"/>
                </a:lnTo>
                <a:lnTo>
                  <a:pt x="794" y="219"/>
                </a:lnTo>
                <a:lnTo>
                  <a:pt x="801" y="212"/>
                </a:lnTo>
                <a:lnTo>
                  <a:pt x="801" y="198"/>
                </a:lnTo>
                <a:lnTo>
                  <a:pt x="808" y="191"/>
                </a:lnTo>
                <a:lnTo>
                  <a:pt x="808" y="177"/>
                </a:lnTo>
                <a:lnTo>
                  <a:pt x="815" y="170"/>
                </a:lnTo>
                <a:lnTo>
                  <a:pt x="815" y="162"/>
                </a:lnTo>
                <a:lnTo>
                  <a:pt x="823" y="155"/>
                </a:lnTo>
                <a:lnTo>
                  <a:pt x="823" y="148"/>
                </a:lnTo>
                <a:lnTo>
                  <a:pt x="830" y="141"/>
                </a:lnTo>
                <a:lnTo>
                  <a:pt x="830" y="127"/>
                </a:lnTo>
                <a:lnTo>
                  <a:pt x="837" y="120"/>
                </a:lnTo>
                <a:lnTo>
                  <a:pt x="837" y="113"/>
                </a:lnTo>
                <a:lnTo>
                  <a:pt x="851" y="99"/>
                </a:lnTo>
                <a:lnTo>
                  <a:pt x="851" y="92"/>
                </a:lnTo>
                <a:lnTo>
                  <a:pt x="858" y="85"/>
                </a:lnTo>
                <a:lnTo>
                  <a:pt x="858" y="77"/>
                </a:lnTo>
                <a:lnTo>
                  <a:pt x="865" y="70"/>
                </a:lnTo>
                <a:lnTo>
                  <a:pt x="865" y="56"/>
                </a:lnTo>
                <a:lnTo>
                  <a:pt x="872" y="49"/>
                </a:lnTo>
                <a:lnTo>
                  <a:pt x="879" y="42"/>
                </a:lnTo>
                <a:lnTo>
                  <a:pt x="893" y="28"/>
                </a:lnTo>
                <a:lnTo>
                  <a:pt x="893" y="21"/>
                </a:lnTo>
                <a:lnTo>
                  <a:pt x="901" y="14"/>
                </a:lnTo>
                <a:lnTo>
                  <a:pt x="908" y="7"/>
                </a:lnTo>
                <a:lnTo>
                  <a:pt x="908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57" name="Freeform 85"/>
          <p:cNvSpPr>
            <a:spLocks/>
          </p:cNvSpPr>
          <p:nvPr/>
        </p:nvSpPr>
        <p:spPr bwMode="auto">
          <a:xfrm>
            <a:off x="5591175" y="546100"/>
            <a:ext cx="3284538" cy="3049588"/>
          </a:xfrm>
          <a:custGeom>
            <a:avLst/>
            <a:gdLst/>
            <a:ahLst/>
            <a:cxnLst>
              <a:cxn ang="0">
                <a:pos x="14" y="78"/>
              </a:cxn>
              <a:cxn ang="0">
                <a:pos x="35" y="57"/>
              </a:cxn>
              <a:cxn ang="0">
                <a:pos x="56" y="43"/>
              </a:cxn>
              <a:cxn ang="0">
                <a:pos x="78" y="29"/>
              </a:cxn>
              <a:cxn ang="0">
                <a:pos x="99" y="22"/>
              </a:cxn>
              <a:cxn ang="0">
                <a:pos x="120" y="7"/>
              </a:cxn>
              <a:cxn ang="0">
                <a:pos x="141" y="7"/>
              </a:cxn>
              <a:cxn ang="0">
                <a:pos x="163" y="0"/>
              </a:cxn>
              <a:cxn ang="0">
                <a:pos x="184" y="0"/>
              </a:cxn>
              <a:cxn ang="0">
                <a:pos x="212" y="0"/>
              </a:cxn>
              <a:cxn ang="0">
                <a:pos x="233" y="0"/>
              </a:cxn>
              <a:cxn ang="0">
                <a:pos x="262" y="7"/>
              </a:cxn>
              <a:cxn ang="0">
                <a:pos x="283" y="15"/>
              </a:cxn>
              <a:cxn ang="0">
                <a:pos x="319" y="22"/>
              </a:cxn>
              <a:cxn ang="0">
                <a:pos x="347" y="29"/>
              </a:cxn>
              <a:cxn ang="0">
                <a:pos x="382" y="43"/>
              </a:cxn>
              <a:cxn ang="0">
                <a:pos x="418" y="64"/>
              </a:cxn>
              <a:cxn ang="0">
                <a:pos x="460" y="78"/>
              </a:cxn>
              <a:cxn ang="0">
                <a:pos x="503" y="107"/>
              </a:cxn>
              <a:cxn ang="0">
                <a:pos x="552" y="128"/>
              </a:cxn>
              <a:cxn ang="0">
                <a:pos x="602" y="163"/>
              </a:cxn>
              <a:cxn ang="0">
                <a:pos x="659" y="199"/>
              </a:cxn>
              <a:cxn ang="0">
                <a:pos x="723" y="241"/>
              </a:cxn>
              <a:cxn ang="0">
                <a:pos x="793" y="284"/>
              </a:cxn>
              <a:cxn ang="0">
                <a:pos x="871" y="341"/>
              </a:cxn>
              <a:cxn ang="0">
                <a:pos x="956" y="397"/>
              </a:cxn>
              <a:cxn ang="0">
                <a:pos x="1056" y="468"/>
              </a:cxn>
              <a:cxn ang="0">
                <a:pos x="1162" y="546"/>
              </a:cxn>
              <a:cxn ang="0">
                <a:pos x="1275" y="631"/>
              </a:cxn>
              <a:cxn ang="0">
                <a:pos x="1403" y="730"/>
              </a:cxn>
              <a:cxn ang="0">
                <a:pos x="1538" y="837"/>
              </a:cxn>
              <a:cxn ang="0">
                <a:pos x="1672" y="950"/>
              </a:cxn>
              <a:cxn ang="0">
                <a:pos x="1807" y="1070"/>
              </a:cxn>
              <a:cxn ang="0">
                <a:pos x="1920" y="1198"/>
              </a:cxn>
              <a:cxn ang="0">
                <a:pos x="2012" y="1325"/>
              </a:cxn>
              <a:cxn ang="0">
                <a:pos x="2062" y="1453"/>
              </a:cxn>
              <a:cxn ang="0">
                <a:pos x="2062" y="1573"/>
              </a:cxn>
              <a:cxn ang="0">
                <a:pos x="2005" y="1673"/>
              </a:cxn>
              <a:cxn ang="0">
                <a:pos x="1899" y="1758"/>
              </a:cxn>
              <a:cxn ang="0">
                <a:pos x="1743" y="1821"/>
              </a:cxn>
              <a:cxn ang="0">
                <a:pos x="1559" y="1871"/>
              </a:cxn>
              <a:cxn ang="0">
                <a:pos x="1353" y="1906"/>
              </a:cxn>
            </a:cxnLst>
            <a:rect l="0" t="0" r="r" b="b"/>
            <a:pathLst>
              <a:path w="2069" h="1921">
                <a:moveTo>
                  <a:pt x="0" y="93"/>
                </a:moveTo>
                <a:lnTo>
                  <a:pt x="14" y="85"/>
                </a:lnTo>
                <a:lnTo>
                  <a:pt x="14" y="78"/>
                </a:lnTo>
                <a:lnTo>
                  <a:pt x="21" y="71"/>
                </a:lnTo>
                <a:lnTo>
                  <a:pt x="42" y="57"/>
                </a:lnTo>
                <a:lnTo>
                  <a:pt x="35" y="57"/>
                </a:lnTo>
                <a:lnTo>
                  <a:pt x="42" y="57"/>
                </a:lnTo>
                <a:lnTo>
                  <a:pt x="49" y="50"/>
                </a:lnTo>
                <a:lnTo>
                  <a:pt x="56" y="43"/>
                </a:lnTo>
                <a:lnTo>
                  <a:pt x="63" y="36"/>
                </a:lnTo>
                <a:lnTo>
                  <a:pt x="70" y="36"/>
                </a:lnTo>
                <a:lnTo>
                  <a:pt x="78" y="29"/>
                </a:lnTo>
                <a:lnTo>
                  <a:pt x="85" y="22"/>
                </a:lnTo>
                <a:lnTo>
                  <a:pt x="92" y="22"/>
                </a:lnTo>
                <a:lnTo>
                  <a:pt x="99" y="22"/>
                </a:lnTo>
                <a:lnTo>
                  <a:pt x="106" y="15"/>
                </a:lnTo>
                <a:lnTo>
                  <a:pt x="113" y="15"/>
                </a:lnTo>
                <a:lnTo>
                  <a:pt x="120" y="7"/>
                </a:lnTo>
                <a:lnTo>
                  <a:pt x="127" y="7"/>
                </a:lnTo>
                <a:lnTo>
                  <a:pt x="134" y="7"/>
                </a:lnTo>
                <a:lnTo>
                  <a:pt x="141" y="7"/>
                </a:lnTo>
                <a:lnTo>
                  <a:pt x="148" y="7"/>
                </a:lnTo>
                <a:lnTo>
                  <a:pt x="156" y="0"/>
                </a:lnTo>
                <a:lnTo>
                  <a:pt x="163" y="0"/>
                </a:lnTo>
                <a:lnTo>
                  <a:pt x="170" y="0"/>
                </a:lnTo>
                <a:lnTo>
                  <a:pt x="177" y="0"/>
                </a:lnTo>
                <a:lnTo>
                  <a:pt x="184" y="0"/>
                </a:lnTo>
                <a:lnTo>
                  <a:pt x="191" y="0"/>
                </a:lnTo>
                <a:lnTo>
                  <a:pt x="198" y="0"/>
                </a:lnTo>
                <a:lnTo>
                  <a:pt x="212" y="0"/>
                </a:lnTo>
                <a:lnTo>
                  <a:pt x="219" y="0"/>
                </a:lnTo>
                <a:lnTo>
                  <a:pt x="226" y="0"/>
                </a:lnTo>
                <a:lnTo>
                  <a:pt x="233" y="0"/>
                </a:lnTo>
                <a:lnTo>
                  <a:pt x="241" y="0"/>
                </a:lnTo>
                <a:lnTo>
                  <a:pt x="248" y="7"/>
                </a:lnTo>
                <a:lnTo>
                  <a:pt x="262" y="7"/>
                </a:lnTo>
                <a:lnTo>
                  <a:pt x="269" y="7"/>
                </a:lnTo>
                <a:lnTo>
                  <a:pt x="276" y="7"/>
                </a:lnTo>
                <a:lnTo>
                  <a:pt x="283" y="15"/>
                </a:lnTo>
                <a:lnTo>
                  <a:pt x="297" y="15"/>
                </a:lnTo>
                <a:lnTo>
                  <a:pt x="304" y="15"/>
                </a:lnTo>
                <a:lnTo>
                  <a:pt x="319" y="22"/>
                </a:lnTo>
                <a:lnTo>
                  <a:pt x="326" y="22"/>
                </a:lnTo>
                <a:lnTo>
                  <a:pt x="333" y="29"/>
                </a:lnTo>
                <a:lnTo>
                  <a:pt x="347" y="29"/>
                </a:lnTo>
                <a:lnTo>
                  <a:pt x="361" y="36"/>
                </a:lnTo>
                <a:lnTo>
                  <a:pt x="368" y="43"/>
                </a:lnTo>
                <a:lnTo>
                  <a:pt x="382" y="43"/>
                </a:lnTo>
                <a:lnTo>
                  <a:pt x="396" y="50"/>
                </a:lnTo>
                <a:lnTo>
                  <a:pt x="404" y="57"/>
                </a:lnTo>
                <a:lnTo>
                  <a:pt x="418" y="64"/>
                </a:lnTo>
                <a:lnTo>
                  <a:pt x="432" y="64"/>
                </a:lnTo>
                <a:lnTo>
                  <a:pt x="446" y="71"/>
                </a:lnTo>
                <a:lnTo>
                  <a:pt x="460" y="78"/>
                </a:lnTo>
                <a:lnTo>
                  <a:pt x="474" y="85"/>
                </a:lnTo>
                <a:lnTo>
                  <a:pt x="489" y="93"/>
                </a:lnTo>
                <a:lnTo>
                  <a:pt x="503" y="107"/>
                </a:lnTo>
                <a:lnTo>
                  <a:pt x="517" y="114"/>
                </a:lnTo>
                <a:lnTo>
                  <a:pt x="531" y="121"/>
                </a:lnTo>
                <a:lnTo>
                  <a:pt x="552" y="128"/>
                </a:lnTo>
                <a:lnTo>
                  <a:pt x="567" y="142"/>
                </a:lnTo>
                <a:lnTo>
                  <a:pt x="588" y="149"/>
                </a:lnTo>
                <a:lnTo>
                  <a:pt x="602" y="163"/>
                </a:lnTo>
                <a:lnTo>
                  <a:pt x="623" y="170"/>
                </a:lnTo>
                <a:lnTo>
                  <a:pt x="637" y="185"/>
                </a:lnTo>
                <a:lnTo>
                  <a:pt x="659" y="199"/>
                </a:lnTo>
                <a:lnTo>
                  <a:pt x="680" y="213"/>
                </a:lnTo>
                <a:lnTo>
                  <a:pt x="701" y="227"/>
                </a:lnTo>
                <a:lnTo>
                  <a:pt x="723" y="241"/>
                </a:lnTo>
                <a:lnTo>
                  <a:pt x="744" y="255"/>
                </a:lnTo>
                <a:lnTo>
                  <a:pt x="772" y="270"/>
                </a:lnTo>
                <a:lnTo>
                  <a:pt x="793" y="284"/>
                </a:lnTo>
                <a:lnTo>
                  <a:pt x="822" y="305"/>
                </a:lnTo>
                <a:lnTo>
                  <a:pt x="843" y="319"/>
                </a:lnTo>
                <a:lnTo>
                  <a:pt x="871" y="341"/>
                </a:lnTo>
                <a:lnTo>
                  <a:pt x="900" y="362"/>
                </a:lnTo>
                <a:lnTo>
                  <a:pt x="928" y="376"/>
                </a:lnTo>
                <a:lnTo>
                  <a:pt x="956" y="397"/>
                </a:lnTo>
                <a:lnTo>
                  <a:pt x="992" y="418"/>
                </a:lnTo>
                <a:lnTo>
                  <a:pt x="1020" y="447"/>
                </a:lnTo>
                <a:lnTo>
                  <a:pt x="1056" y="468"/>
                </a:lnTo>
                <a:lnTo>
                  <a:pt x="1091" y="489"/>
                </a:lnTo>
                <a:lnTo>
                  <a:pt x="1127" y="518"/>
                </a:lnTo>
                <a:lnTo>
                  <a:pt x="1162" y="546"/>
                </a:lnTo>
                <a:lnTo>
                  <a:pt x="1197" y="574"/>
                </a:lnTo>
                <a:lnTo>
                  <a:pt x="1240" y="603"/>
                </a:lnTo>
                <a:lnTo>
                  <a:pt x="1275" y="631"/>
                </a:lnTo>
                <a:lnTo>
                  <a:pt x="1318" y="659"/>
                </a:lnTo>
                <a:lnTo>
                  <a:pt x="1360" y="695"/>
                </a:lnTo>
                <a:lnTo>
                  <a:pt x="1403" y="730"/>
                </a:lnTo>
                <a:lnTo>
                  <a:pt x="1445" y="759"/>
                </a:lnTo>
                <a:lnTo>
                  <a:pt x="1495" y="794"/>
                </a:lnTo>
                <a:lnTo>
                  <a:pt x="1538" y="837"/>
                </a:lnTo>
                <a:lnTo>
                  <a:pt x="1580" y="872"/>
                </a:lnTo>
                <a:lnTo>
                  <a:pt x="1630" y="907"/>
                </a:lnTo>
                <a:lnTo>
                  <a:pt x="1672" y="950"/>
                </a:lnTo>
                <a:lnTo>
                  <a:pt x="1715" y="985"/>
                </a:lnTo>
                <a:lnTo>
                  <a:pt x="1764" y="1028"/>
                </a:lnTo>
                <a:lnTo>
                  <a:pt x="1807" y="1070"/>
                </a:lnTo>
                <a:lnTo>
                  <a:pt x="1842" y="1113"/>
                </a:lnTo>
                <a:lnTo>
                  <a:pt x="1885" y="1155"/>
                </a:lnTo>
                <a:lnTo>
                  <a:pt x="1920" y="1198"/>
                </a:lnTo>
                <a:lnTo>
                  <a:pt x="1956" y="1240"/>
                </a:lnTo>
                <a:lnTo>
                  <a:pt x="1984" y="1283"/>
                </a:lnTo>
                <a:lnTo>
                  <a:pt x="2012" y="1325"/>
                </a:lnTo>
                <a:lnTo>
                  <a:pt x="2034" y="1368"/>
                </a:lnTo>
                <a:lnTo>
                  <a:pt x="2048" y="1410"/>
                </a:lnTo>
                <a:lnTo>
                  <a:pt x="2062" y="1453"/>
                </a:lnTo>
                <a:lnTo>
                  <a:pt x="2069" y="1495"/>
                </a:lnTo>
                <a:lnTo>
                  <a:pt x="2069" y="1531"/>
                </a:lnTo>
                <a:lnTo>
                  <a:pt x="2062" y="1573"/>
                </a:lnTo>
                <a:lnTo>
                  <a:pt x="2048" y="1609"/>
                </a:lnTo>
                <a:lnTo>
                  <a:pt x="2034" y="1637"/>
                </a:lnTo>
                <a:lnTo>
                  <a:pt x="2005" y="1673"/>
                </a:lnTo>
                <a:lnTo>
                  <a:pt x="1977" y="1701"/>
                </a:lnTo>
                <a:lnTo>
                  <a:pt x="1942" y="1729"/>
                </a:lnTo>
                <a:lnTo>
                  <a:pt x="1899" y="1758"/>
                </a:lnTo>
                <a:lnTo>
                  <a:pt x="1849" y="1779"/>
                </a:lnTo>
                <a:lnTo>
                  <a:pt x="1800" y="1807"/>
                </a:lnTo>
                <a:lnTo>
                  <a:pt x="1743" y="1821"/>
                </a:lnTo>
                <a:lnTo>
                  <a:pt x="1686" y="1843"/>
                </a:lnTo>
                <a:lnTo>
                  <a:pt x="1623" y="1857"/>
                </a:lnTo>
                <a:lnTo>
                  <a:pt x="1559" y="1871"/>
                </a:lnTo>
                <a:lnTo>
                  <a:pt x="1488" y="1885"/>
                </a:lnTo>
                <a:lnTo>
                  <a:pt x="1424" y="1899"/>
                </a:lnTo>
                <a:lnTo>
                  <a:pt x="1353" y="1906"/>
                </a:lnTo>
                <a:lnTo>
                  <a:pt x="1290" y="1914"/>
                </a:lnTo>
                <a:lnTo>
                  <a:pt x="1219" y="1921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58" name="Freeform 86"/>
          <p:cNvSpPr>
            <a:spLocks/>
          </p:cNvSpPr>
          <p:nvPr/>
        </p:nvSpPr>
        <p:spPr bwMode="auto">
          <a:xfrm>
            <a:off x="5162550" y="715963"/>
            <a:ext cx="2363788" cy="2901950"/>
          </a:xfrm>
          <a:custGeom>
            <a:avLst/>
            <a:gdLst/>
            <a:ahLst/>
            <a:cxnLst>
              <a:cxn ang="0">
                <a:pos x="1354" y="1821"/>
              </a:cxn>
              <a:cxn ang="0">
                <a:pos x="1156" y="1828"/>
              </a:cxn>
              <a:cxn ang="0">
                <a:pos x="978" y="1821"/>
              </a:cxn>
              <a:cxn ang="0">
                <a:pos x="815" y="1814"/>
              </a:cxn>
              <a:cxn ang="0">
                <a:pos x="674" y="1792"/>
              </a:cxn>
              <a:cxn ang="0">
                <a:pos x="553" y="1771"/>
              </a:cxn>
              <a:cxn ang="0">
                <a:pos x="447" y="1750"/>
              </a:cxn>
              <a:cxn ang="0">
                <a:pos x="362" y="1722"/>
              </a:cxn>
              <a:cxn ang="0">
                <a:pos x="284" y="1693"/>
              </a:cxn>
              <a:cxn ang="0">
                <a:pos x="227" y="1658"/>
              </a:cxn>
              <a:cxn ang="0">
                <a:pos x="177" y="1629"/>
              </a:cxn>
              <a:cxn ang="0">
                <a:pos x="142" y="1594"/>
              </a:cxn>
              <a:cxn ang="0">
                <a:pos x="107" y="1559"/>
              </a:cxn>
              <a:cxn ang="0">
                <a:pos x="78" y="1523"/>
              </a:cxn>
              <a:cxn ang="0">
                <a:pos x="57" y="1481"/>
              </a:cxn>
              <a:cxn ang="0">
                <a:pos x="43" y="1445"/>
              </a:cxn>
              <a:cxn ang="0">
                <a:pos x="29" y="1410"/>
              </a:cxn>
              <a:cxn ang="0">
                <a:pos x="22" y="1360"/>
              </a:cxn>
              <a:cxn ang="0">
                <a:pos x="7" y="1318"/>
              </a:cxn>
              <a:cxn ang="0">
                <a:pos x="0" y="1140"/>
              </a:cxn>
              <a:cxn ang="0">
                <a:pos x="14" y="1006"/>
              </a:cxn>
              <a:cxn ang="0">
                <a:pos x="22" y="864"/>
              </a:cxn>
              <a:cxn ang="0">
                <a:pos x="36" y="800"/>
              </a:cxn>
              <a:cxn ang="0">
                <a:pos x="43" y="708"/>
              </a:cxn>
              <a:cxn ang="0">
                <a:pos x="57" y="644"/>
              </a:cxn>
              <a:cxn ang="0">
                <a:pos x="64" y="581"/>
              </a:cxn>
              <a:cxn ang="0">
                <a:pos x="78" y="531"/>
              </a:cxn>
              <a:cxn ang="0">
                <a:pos x="85" y="474"/>
              </a:cxn>
              <a:cxn ang="0">
                <a:pos x="99" y="425"/>
              </a:cxn>
              <a:cxn ang="0">
                <a:pos x="107" y="375"/>
              </a:cxn>
              <a:cxn ang="0">
                <a:pos x="121" y="340"/>
              </a:cxn>
              <a:cxn ang="0">
                <a:pos x="128" y="297"/>
              </a:cxn>
              <a:cxn ang="0">
                <a:pos x="142" y="262"/>
              </a:cxn>
              <a:cxn ang="0">
                <a:pos x="149" y="226"/>
              </a:cxn>
              <a:cxn ang="0">
                <a:pos x="163" y="205"/>
              </a:cxn>
              <a:cxn ang="0">
                <a:pos x="170" y="163"/>
              </a:cxn>
              <a:cxn ang="0">
                <a:pos x="185" y="141"/>
              </a:cxn>
              <a:cxn ang="0">
                <a:pos x="199" y="113"/>
              </a:cxn>
              <a:cxn ang="0">
                <a:pos x="206" y="92"/>
              </a:cxn>
              <a:cxn ang="0">
                <a:pos x="227" y="56"/>
              </a:cxn>
              <a:cxn ang="0">
                <a:pos x="234" y="35"/>
              </a:cxn>
              <a:cxn ang="0">
                <a:pos x="248" y="14"/>
              </a:cxn>
            </a:cxnLst>
            <a:rect l="0" t="0" r="r" b="b"/>
            <a:pathLst>
              <a:path w="1489" h="1828">
                <a:moveTo>
                  <a:pt x="1489" y="1814"/>
                </a:moveTo>
                <a:lnTo>
                  <a:pt x="1418" y="1821"/>
                </a:lnTo>
                <a:lnTo>
                  <a:pt x="1354" y="1821"/>
                </a:lnTo>
                <a:lnTo>
                  <a:pt x="1283" y="1828"/>
                </a:lnTo>
                <a:lnTo>
                  <a:pt x="1219" y="1828"/>
                </a:lnTo>
                <a:lnTo>
                  <a:pt x="1156" y="1828"/>
                </a:lnTo>
                <a:lnTo>
                  <a:pt x="1092" y="1828"/>
                </a:lnTo>
                <a:lnTo>
                  <a:pt x="1035" y="1828"/>
                </a:lnTo>
                <a:lnTo>
                  <a:pt x="978" y="1821"/>
                </a:lnTo>
                <a:lnTo>
                  <a:pt x="922" y="1821"/>
                </a:lnTo>
                <a:lnTo>
                  <a:pt x="865" y="1814"/>
                </a:lnTo>
                <a:lnTo>
                  <a:pt x="815" y="1814"/>
                </a:lnTo>
                <a:lnTo>
                  <a:pt x="766" y="1807"/>
                </a:lnTo>
                <a:lnTo>
                  <a:pt x="716" y="1799"/>
                </a:lnTo>
                <a:lnTo>
                  <a:pt x="674" y="1792"/>
                </a:lnTo>
                <a:lnTo>
                  <a:pt x="631" y="1785"/>
                </a:lnTo>
                <a:lnTo>
                  <a:pt x="589" y="1778"/>
                </a:lnTo>
                <a:lnTo>
                  <a:pt x="553" y="1771"/>
                </a:lnTo>
                <a:lnTo>
                  <a:pt x="511" y="1764"/>
                </a:lnTo>
                <a:lnTo>
                  <a:pt x="482" y="1757"/>
                </a:lnTo>
                <a:lnTo>
                  <a:pt x="447" y="1750"/>
                </a:lnTo>
                <a:lnTo>
                  <a:pt x="418" y="1736"/>
                </a:lnTo>
                <a:lnTo>
                  <a:pt x="390" y="1729"/>
                </a:lnTo>
                <a:lnTo>
                  <a:pt x="362" y="1722"/>
                </a:lnTo>
                <a:lnTo>
                  <a:pt x="333" y="1707"/>
                </a:lnTo>
                <a:lnTo>
                  <a:pt x="312" y="1700"/>
                </a:lnTo>
                <a:lnTo>
                  <a:pt x="284" y="1693"/>
                </a:lnTo>
                <a:lnTo>
                  <a:pt x="263" y="1679"/>
                </a:lnTo>
                <a:lnTo>
                  <a:pt x="248" y="1672"/>
                </a:lnTo>
                <a:lnTo>
                  <a:pt x="227" y="1658"/>
                </a:lnTo>
                <a:lnTo>
                  <a:pt x="213" y="1651"/>
                </a:lnTo>
                <a:lnTo>
                  <a:pt x="192" y="1636"/>
                </a:lnTo>
                <a:lnTo>
                  <a:pt x="177" y="1629"/>
                </a:lnTo>
                <a:lnTo>
                  <a:pt x="163" y="1615"/>
                </a:lnTo>
                <a:lnTo>
                  <a:pt x="149" y="1601"/>
                </a:lnTo>
                <a:lnTo>
                  <a:pt x="142" y="1594"/>
                </a:lnTo>
                <a:lnTo>
                  <a:pt x="128" y="1580"/>
                </a:lnTo>
                <a:lnTo>
                  <a:pt x="114" y="1573"/>
                </a:lnTo>
                <a:lnTo>
                  <a:pt x="107" y="1559"/>
                </a:lnTo>
                <a:lnTo>
                  <a:pt x="99" y="1551"/>
                </a:lnTo>
                <a:lnTo>
                  <a:pt x="92" y="1537"/>
                </a:lnTo>
                <a:lnTo>
                  <a:pt x="78" y="1523"/>
                </a:lnTo>
                <a:lnTo>
                  <a:pt x="71" y="1516"/>
                </a:lnTo>
                <a:lnTo>
                  <a:pt x="64" y="1495"/>
                </a:lnTo>
                <a:lnTo>
                  <a:pt x="57" y="1481"/>
                </a:lnTo>
                <a:lnTo>
                  <a:pt x="50" y="1466"/>
                </a:lnTo>
                <a:lnTo>
                  <a:pt x="43" y="1459"/>
                </a:lnTo>
                <a:lnTo>
                  <a:pt x="43" y="1445"/>
                </a:lnTo>
                <a:lnTo>
                  <a:pt x="36" y="1431"/>
                </a:lnTo>
                <a:lnTo>
                  <a:pt x="36" y="1424"/>
                </a:lnTo>
                <a:lnTo>
                  <a:pt x="29" y="1410"/>
                </a:lnTo>
                <a:lnTo>
                  <a:pt x="29" y="1396"/>
                </a:lnTo>
                <a:lnTo>
                  <a:pt x="22" y="1388"/>
                </a:lnTo>
                <a:lnTo>
                  <a:pt x="22" y="1360"/>
                </a:lnTo>
                <a:lnTo>
                  <a:pt x="14" y="1353"/>
                </a:lnTo>
                <a:lnTo>
                  <a:pt x="14" y="1332"/>
                </a:lnTo>
                <a:lnTo>
                  <a:pt x="7" y="1318"/>
                </a:lnTo>
                <a:lnTo>
                  <a:pt x="7" y="1226"/>
                </a:lnTo>
                <a:lnTo>
                  <a:pt x="0" y="1211"/>
                </a:lnTo>
                <a:lnTo>
                  <a:pt x="0" y="1140"/>
                </a:lnTo>
                <a:lnTo>
                  <a:pt x="7" y="1133"/>
                </a:lnTo>
                <a:lnTo>
                  <a:pt x="7" y="1020"/>
                </a:lnTo>
                <a:lnTo>
                  <a:pt x="14" y="1006"/>
                </a:lnTo>
                <a:lnTo>
                  <a:pt x="14" y="928"/>
                </a:lnTo>
                <a:lnTo>
                  <a:pt x="22" y="921"/>
                </a:lnTo>
                <a:lnTo>
                  <a:pt x="22" y="864"/>
                </a:lnTo>
                <a:lnTo>
                  <a:pt x="29" y="857"/>
                </a:lnTo>
                <a:lnTo>
                  <a:pt x="29" y="815"/>
                </a:lnTo>
                <a:lnTo>
                  <a:pt x="36" y="800"/>
                </a:lnTo>
                <a:lnTo>
                  <a:pt x="36" y="758"/>
                </a:lnTo>
                <a:lnTo>
                  <a:pt x="43" y="751"/>
                </a:lnTo>
                <a:lnTo>
                  <a:pt x="43" y="708"/>
                </a:lnTo>
                <a:lnTo>
                  <a:pt x="50" y="701"/>
                </a:lnTo>
                <a:lnTo>
                  <a:pt x="50" y="659"/>
                </a:lnTo>
                <a:lnTo>
                  <a:pt x="57" y="644"/>
                </a:lnTo>
                <a:lnTo>
                  <a:pt x="57" y="616"/>
                </a:lnTo>
                <a:lnTo>
                  <a:pt x="64" y="609"/>
                </a:lnTo>
                <a:lnTo>
                  <a:pt x="64" y="581"/>
                </a:lnTo>
                <a:lnTo>
                  <a:pt x="71" y="567"/>
                </a:lnTo>
                <a:lnTo>
                  <a:pt x="71" y="538"/>
                </a:lnTo>
                <a:lnTo>
                  <a:pt x="78" y="531"/>
                </a:lnTo>
                <a:lnTo>
                  <a:pt x="78" y="503"/>
                </a:lnTo>
                <a:lnTo>
                  <a:pt x="85" y="489"/>
                </a:lnTo>
                <a:lnTo>
                  <a:pt x="85" y="474"/>
                </a:lnTo>
                <a:lnTo>
                  <a:pt x="92" y="467"/>
                </a:lnTo>
                <a:lnTo>
                  <a:pt x="92" y="439"/>
                </a:lnTo>
                <a:lnTo>
                  <a:pt x="99" y="425"/>
                </a:lnTo>
                <a:lnTo>
                  <a:pt x="99" y="411"/>
                </a:lnTo>
                <a:lnTo>
                  <a:pt x="107" y="404"/>
                </a:lnTo>
                <a:lnTo>
                  <a:pt x="107" y="375"/>
                </a:lnTo>
                <a:lnTo>
                  <a:pt x="114" y="368"/>
                </a:lnTo>
                <a:lnTo>
                  <a:pt x="114" y="347"/>
                </a:lnTo>
                <a:lnTo>
                  <a:pt x="121" y="340"/>
                </a:lnTo>
                <a:lnTo>
                  <a:pt x="121" y="326"/>
                </a:lnTo>
                <a:lnTo>
                  <a:pt x="128" y="311"/>
                </a:lnTo>
                <a:lnTo>
                  <a:pt x="128" y="297"/>
                </a:lnTo>
                <a:lnTo>
                  <a:pt x="135" y="290"/>
                </a:lnTo>
                <a:lnTo>
                  <a:pt x="135" y="276"/>
                </a:lnTo>
                <a:lnTo>
                  <a:pt x="142" y="262"/>
                </a:lnTo>
                <a:lnTo>
                  <a:pt x="142" y="248"/>
                </a:lnTo>
                <a:lnTo>
                  <a:pt x="149" y="241"/>
                </a:lnTo>
                <a:lnTo>
                  <a:pt x="149" y="226"/>
                </a:lnTo>
                <a:lnTo>
                  <a:pt x="156" y="219"/>
                </a:lnTo>
                <a:lnTo>
                  <a:pt x="156" y="212"/>
                </a:lnTo>
                <a:lnTo>
                  <a:pt x="163" y="205"/>
                </a:lnTo>
                <a:lnTo>
                  <a:pt x="163" y="191"/>
                </a:lnTo>
                <a:lnTo>
                  <a:pt x="170" y="177"/>
                </a:lnTo>
                <a:lnTo>
                  <a:pt x="170" y="163"/>
                </a:lnTo>
                <a:lnTo>
                  <a:pt x="177" y="156"/>
                </a:lnTo>
                <a:lnTo>
                  <a:pt x="177" y="148"/>
                </a:lnTo>
                <a:lnTo>
                  <a:pt x="185" y="141"/>
                </a:lnTo>
                <a:lnTo>
                  <a:pt x="185" y="127"/>
                </a:lnTo>
                <a:lnTo>
                  <a:pt x="192" y="120"/>
                </a:lnTo>
                <a:lnTo>
                  <a:pt x="199" y="113"/>
                </a:lnTo>
                <a:lnTo>
                  <a:pt x="199" y="106"/>
                </a:lnTo>
                <a:lnTo>
                  <a:pt x="206" y="99"/>
                </a:lnTo>
                <a:lnTo>
                  <a:pt x="206" y="92"/>
                </a:lnTo>
                <a:lnTo>
                  <a:pt x="213" y="85"/>
                </a:lnTo>
                <a:lnTo>
                  <a:pt x="213" y="71"/>
                </a:lnTo>
                <a:lnTo>
                  <a:pt x="227" y="56"/>
                </a:lnTo>
                <a:lnTo>
                  <a:pt x="227" y="49"/>
                </a:lnTo>
                <a:lnTo>
                  <a:pt x="234" y="42"/>
                </a:lnTo>
                <a:lnTo>
                  <a:pt x="234" y="35"/>
                </a:lnTo>
                <a:lnTo>
                  <a:pt x="241" y="28"/>
                </a:lnTo>
                <a:lnTo>
                  <a:pt x="248" y="21"/>
                </a:lnTo>
                <a:lnTo>
                  <a:pt x="248" y="14"/>
                </a:lnTo>
                <a:lnTo>
                  <a:pt x="255" y="7"/>
                </a:lnTo>
                <a:lnTo>
                  <a:pt x="263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59" name="Freeform 87"/>
          <p:cNvSpPr>
            <a:spLocks/>
          </p:cNvSpPr>
          <p:nvPr/>
        </p:nvSpPr>
        <p:spPr bwMode="auto">
          <a:xfrm>
            <a:off x="5580063" y="546100"/>
            <a:ext cx="3284537" cy="3038475"/>
          </a:xfrm>
          <a:custGeom>
            <a:avLst/>
            <a:gdLst/>
            <a:ahLst/>
            <a:cxnLst>
              <a:cxn ang="0">
                <a:pos x="14" y="85"/>
              </a:cxn>
              <a:cxn ang="0">
                <a:pos x="35" y="64"/>
              </a:cxn>
              <a:cxn ang="0">
                <a:pos x="56" y="50"/>
              </a:cxn>
              <a:cxn ang="0">
                <a:pos x="77" y="36"/>
              </a:cxn>
              <a:cxn ang="0">
                <a:pos x="99" y="22"/>
              </a:cxn>
              <a:cxn ang="0">
                <a:pos x="120" y="15"/>
              </a:cxn>
              <a:cxn ang="0">
                <a:pos x="141" y="7"/>
              </a:cxn>
              <a:cxn ang="0">
                <a:pos x="163" y="0"/>
              </a:cxn>
              <a:cxn ang="0">
                <a:pos x="184" y="0"/>
              </a:cxn>
              <a:cxn ang="0">
                <a:pos x="205" y="0"/>
              </a:cxn>
              <a:cxn ang="0">
                <a:pos x="226" y="0"/>
              </a:cxn>
              <a:cxn ang="0">
                <a:pos x="255" y="7"/>
              </a:cxn>
              <a:cxn ang="0">
                <a:pos x="283" y="7"/>
              </a:cxn>
              <a:cxn ang="0">
                <a:pos x="311" y="15"/>
              </a:cxn>
              <a:cxn ang="0">
                <a:pos x="340" y="29"/>
              </a:cxn>
              <a:cxn ang="0">
                <a:pos x="375" y="36"/>
              </a:cxn>
              <a:cxn ang="0">
                <a:pos x="411" y="57"/>
              </a:cxn>
              <a:cxn ang="0">
                <a:pos x="446" y="71"/>
              </a:cxn>
              <a:cxn ang="0">
                <a:pos x="489" y="93"/>
              </a:cxn>
              <a:cxn ang="0">
                <a:pos x="538" y="121"/>
              </a:cxn>
              <a:cxn ang="0">
                <a:pos x="588" y="149"/>
              </a:cxn>
              <a:cxn ang="0">
                <a:pos x="644" y="185"/>
              </a:cxn>
              <a:cxn ang="0">
                <a:pos x="701" y="220"/>
              </a:cxn>
              <a:cxn ang="0">
                <a:pos x="772" y="263"/>
              </a:cxn>
              <a:cxn ang="0">
                <a:pos x="843" y="312"/>
              </a:cxn>
              <a:cxn ang="0">
                <a:pos x="928" y="369"/>
              </a:cxn>
              <a:cxn ang="0">
                <a:pos x="1020" y="440"/>
              </a:cxn>
              <a:cxn ang="0">
                <a:pos x="1119" y="511"/>
              </a:cxn>
              <a:cxn ang="0">
                <a:pos x="1233" y="589"/>
              </a:cxn>
              <a:cxn ang="0">
                <a:pos x="1353" y="681"/>
              </a:cxn>
              <a:cxn ang="0">
                <a:pos x="1481" y="787"/>
              </a:cxn>
              <a:cxn ang="0">
                <a:pos x="1615" y="893"/>
              </a:cxn>
              <a:cxn ang="0">
                <a:pos x="1750" y="1014"/>
              </a:cxn>
              <a:cxn ang="0">
                <a:pos x="1878" y="1141"/>
              </a:cxn>
              <a:cxn ang="0">
                <a:pos x="1977" y="1269"/>
              </a:cxn>
              <a:cxn ang="0">
                <a:pos x="2048" y="1396"/>
              </a:cxn>
              <a:cxn ang="0">
                <a:pos x="2069" y="1552"/>
              </a:cxn>
              <a:cxn ang="0">
                <a:pos x="2019" y="1658"/>
              </a:cxn>
              <a:cxn ang="0">
                <a:pos x="1913" y="1743"/>
              </a:cxn>
              <a:cxn ang="0">
                <a:pos x="1764" y="1814"/>
              </a:cxn>
              <a:cxn ang="0">
                <a:pos x="1587" y="1864"/>
              </a:cxn>
              <a:cxn ang="0">
                <a:pos x="1382" y="1899"/>
              </a:cxn>
            </a:cxnLst>
            <a:rect l="0" t="0" r="r" b="b"/>
            <a:pathLst>
              <a:path w="2069" h="1914">
                <a:moveTo>
                  <a:pt x="0" y="107"/>
                </a:moveTo>
                <a:lnTo>
                  <a:pt x="14" y="93"/>
                </a:lnTo>
                <a:lnTo>
                  <a:pt x="14" y="85"/>
                </a:lnTo>
                <a:lnTo>
                  <a:pt x="21" y="78"/>
                </a:lnTo>
                <a:lnTo>
                  <a:pt x="28" y="71"/>
                </a:lnTo>
                <a:lnTo>
                  <a:pt x="35" y="64"/>
                </a:lnTo>
                <a:lnTo>
                  <a:pt x="42" y="57"/>
                </a:lnTo>
                <a:lnTo>
                  <a:pt x="49" y="50"/>
                </a:lnTo>
                <a:lnTo>
                  <a:pt x="56" y="50"/>
                </a:lnTo>
                <a:lnTo>
                  <a:pt x="63" y="43"/>
                </a:lnTo>
                <a:lnTo>
                  <a:pt x="70" y="36"/>
                </a:lnTo>
                <a:lnTo>
                  <a:pt x="77" y="36"/>
                </a:lnTo>
                <a:lnTo>
                  <a:pt x="85" y="29"/>
                </a:lnTo>
                <a:lnTo>
                  <a:pt x="92" y="29"/>
                </a:lnTo>
                <a:lnTo>
                  <a:pt x="99" y="22"/>
                </a:lnTo>
                <a:lnTo>
                  <a:pt x="106" y="15"/>
                </a:lnTo>
                <a:lnTo>
                  <a:pt x="113" y="15"/>
                </a:lnTo>
                <a:lnTo>
                  <a:pt x="120" y="15"/>
                </a:lnTo>
                <a:lnTo>
                  <a:pt x="127" y="15"/>
                </a:lnTo>
                <a:lnTo>
                  <a:pt x="134" y="7"/>
                </a:lnTo>
                <a:lnTo>
                  <a:pt x="141" y="7"/>
                </a:lnTo>
                <a:lnTo>
                  <a:pt x="148" y="7"/>
                </a:lnTo>
                <a:lnTo>
                  <a:pt x="155" y="0"/>
                </a:lnTo>
                <a:lnTo>
                  <a:pt x="163" y="0"/>
                </a:lnTo>
                <a:lnTo>
                  <a:pt x="170" y="0"/>
                </a:lnTo>
                <a:lnTo>
                  <a:pt x="177" y="0"/>
                </a:lnTo>
                <a:lnTo>
                  <a:pt x="184" y="0"/>
                </a:lnTo>
                <a:lnTo>
                  <a:pt x="191" y="0"/>
                </a:lnTo>
                <a:lnTo>
                  <a:pt x="198" y="0"/>
                </a:lnTo>
                <a:lnTo>
                  <a:pt x="205" y="0"/>
                </a:lnTo>
                <a:lnTo>
                  <a:pt x="212" y="0"/>
                </a:lnTo>
                <a:lnTo>
                  <a:pt x="219" y="0"/>
                </a:lnTo>
                <a:lnTo>
                  <a:pt x="226" y="0"/>
                </a:lnTo>
                <a:lnTo>
                  <a:pt x="240" y="0"/>
                </a:lnTo>
                <a:lnTo>
                  <a:pt x="248" y="0"/>
                </a:lnTo>
                <a:lnTo>
                  <a:pt x="255" y="7"/>
                </a:lnTo>
                <a:lnTo>
                  <a:pt x="262" y="7"/>
                </a:lnTo>
                <a:lnTo>
                  <a:pt x="269" y="7"/>
                </a:lnTo>
                <a:lnTo>
                  <a:pt x="283" y="7"/>
                </a:lnTo>
                <a:lnTo>
                  <a:pt x="290" y="15"/>
                </a:lnTo>
                <a:lnTo>
                  <a:pt x="297" y="15"/>
                </a:lnTo>
                <a:lnTo>
                  <a:pt x="311" y="15"/>
                </a:lnTo>
                <a:lnTo>
                  <a:pt x="318" y="22"/>
                </a:lnTo>
                <a:lnTo>
                  <a:pt x="333" y="22"/>
                </a:lnTo>
                <a:lnTo>
                  <a:pt x="340" y="29"/>
                </a:lnTo>
                <a:lnTo>
                  <a:pt x="354" y="29"/>
                </a:lnTo>
                <a:lnTo>
                  <a:pt x="361" y="36"/>
                </a:lnTo>
                <a:lnTo>
                  <a:pt x="375" y="36"/>
                </a:lnTo>
                <a:lnTo>
                  <a:pt x="382" y="43"/>
                </a:lnTo>
                <a:lnTo>
                  <a:pt x="396" y="50"/>
                </a:lnTo>
                <a:lnTo>
                  <a:pt x="411" y="57"/>
                </a:lnTo>
                <a:lnTo>
                  <a:pt x="418" y="57"/>
                </a:lnTo>
                <a:lnTo>
                  <a:pt x="432" y="64"/>
                </a:lnTo>
                <a:lnTo>
                  <a:pt x="446" y="71"/>
                </a:lnTo>
                <a:lnTo>
                  <a:pt x="460" y="78"/>
                </a:lnTo>
                <a:lnTo>
                  <a:pt x="474" y="85"/>
                </a:lnTo>
                <a:lnTo>
                  <a:pt x="489" y="93"/>
                </a:lnTo>
                <a:lnTo>
                  <a:pt x="503" y="100"/>
                </a:lnTo>
                <a:lnTo>
                  <a:pt x="517" y="114"/>
                </a:lnTo>
                <a:lnTo>
                  <a:pt x="538" y="121"/>
                </a:lnTo>
                <a:lnTo>
                  <a:pt x="552" y="128"/>
                </a:lnTo>
                <a:lnTo>
                  <a:pt x="567" y="135"/>
                </a:lnTo>
                <a:lnTo>
                  <a:pt x="588" y="149"/>
                </a:lnTo>
                <a:lnTo>
                  <a:pt x="602" y="156"/>
                </a:lnTo>
                <a:lnTo>
                  <a:pt x="623" y="170"/>
                </a:lnTo>
                <a:lnTo>
                  <a:pt x="644" y="185"/>
                </a:lnTo>
                <a:lnTo>
                  <a:pt x="659" y="192"/>
                </a:lnTo>
                <a:lnTo>
                  <a:pt x="680" y="206"/>
                </a:lnTo>
                <a:lnTo>
                  <a:pt x="701" y="220"/>
                </a:lnTo>
                <a:lnTo>
                  <a:pt x="722" y="234"/>
                </a:lnTo>
                <a:lnTo>
                  <a:pt x="744" y="248"/>
                </a:lnTo>
                <a:lnTo>
                  <a:pt x="772" y="263"/>
                </a:lnTo>
                <a:lnTo>
                  <a:pt x="793" y="284"/>
                </a:lnTo>
                <a:lnTo>
                  <a:pt x="822" y="298"/>
                </a:lnTo>
                <a:lnTo>
                  <a:pt x="843" y="312"/>
                </a:lnTo>
                <a:lnTo>
                  <a:pt x="871" y="333"/>
                </a:lnTo>
                <a:lnTo>
                  <a:pt x="900" y="355"/>
                </a:lnTo>
                <a:lnTo>
                  <a:pt x="928" y="369"/>
                </a:lnTo>
                <a:lnTo>
                  <a:pt x="956" y="390"/>
                </a:lnTo>
                <a:lnTo>
                  <a:pt x="985" y="411"/>
                </a:lnTo>
                <a:lnTo>
                  <a:pt x="1020" y="440"/>
                </a:lnTo>
                <a:lnTo>
                  <a:pt x="1048" y="461"/>
                </a:lnTo>
                <a:lnTo>
                  <a:pt x="1084" y="482"/>
                </a:lnTo>
                <a:lnTo>
                  <a:pt x="1119" y="511"/>
                </a:lnTo>
                <a:lnTo>
                  <a:pt x="1155" y="539"/>
                </a:lnTo>
                <a:lnTo>
                  <a:pt x="1190" y="560"/>
                </a:lnTo>
                <a:lnTo>
                  <a:pt x="1233" y="589"/>
                </a:lnTo>
                <a:lnTo>
                  <a:pt x="1268" y="624"/>
                </a:lnTo>
                <a:lnTo>
                  <a:pt x="1311" y="652"/>
                </a:lnTo>
                <a:lnTo>
                  <a:pt x="1353" y="681"/>
                </a:lnTo>
                <a:lnTo>
                  <a:pt x="1396" y="716"/>
                </a:lnTo>
                <a:lnTo>
                  <a:pt x="1438" y="751"/>
                </a:lnTo>
                <a:lnTo>
                  <a:pt x="1481" y="787"/>
                </a:lnTo>
                <a:lnTo>
                  <a:pt x="1523" y="822"/>
                </a:lnTo>
                <a:lnTo>
                  <a:pt x="1573" y="858"/>
                </a:lnTo>
                <a:lnTo>
                  <a:pt x="1615" y="893"/>
                </a:lnTo>
                <a:lnTo>
                  <a:pt x="1658" y="936"/>
                </a:lnTo>
                <a:lnTo>
                  <a:pt x="1708" y="971"/>
                </a:lnTo>
                <a:lnTo>
                  <a:pt x="1750" y="1014"/>
                </a:lnTo>
                <a:lnTo>
                  <a:pt x="1793" y="1056"/>
                </a:lnTo>
                <a:lnTo>
                  <a:pt x="1835" y="1099"/>
                </a:lnTo>
                <a:lnTo>
                  <a:pt x="1878" y="1141"/>
                </a:lnTo>
                <a:lnTo>
                  <a:pt x="1913" y="1184"/>
                </a:lnTo>
                <a:lnTo>
                  <a:pt x="1949" y="1226"/>
                </a:lnTo>
                <a:lnTo>
                  <a:pt x="1977" y="1269"/>
                </a:lnTo>
                <a:lnTo>
                  <a:pt x="2005" y="1311"/>
                </a:lnTo>
                <a:lnTo>
                  <a:pt x="2027" y="1354"/>
                </a:lnTo>
                <a:lnTo>
                  <a:pt x="2048" y="1396"/>
                </a:lnTo>
                <a:lnTo>
                  <a:pt x="2062" y="1439"/>
                </a:lnTo>
                <a:lnTo>
                  <a:pt x="2069" y="1481"/>
                </a:lnTo>
                <a:lnTo>
                  <a:pt x="2069" y="1552"/>
                </a:lnTo>
                <a:lnTo>
                  <a:pt x="2055" y="1595"/>
                </a:lnTo>
                <a:lnTo>
                  <a:pt x="2041" y="1623"/>
                </a:lnTo>
                <a:lnTo>
                  <a:pt x="2019" y="1658"/>
                </a:lnTo>
                <a:lnTo>
                  <a:pt x="1991" y="1687"/>
                </a:lnTo>
                <a:lnTo>
                  <a:pt x="1956" y="1722"/>
                </a:lnTo>
                <a:lnTo>
                  <a:pt x="1913" y="1743"/>
                </a:lnTo>
                <a:lnTo>
                  <a:pt x="1871" y="1772"/>
                </a:lnTo>
                <a:lnTo>
                  <a:pt x="1821" y="1793"/>
                </a:lnTo>
                <a:lnTo>
                  <a:pt x="1764" y="1814"/>
                </a:lnTo>
                <a:lnTo>
                  <a:pt x="1708" y="1836"/>
                </a:lnTo>
                <a:lnTo>
                  <a:pt x="1651" y="1850"/>
                </a:lnTo>
                <a:lnTo>
                  <a:pt x="1587" y="1864"/>
                </a:lnTo>
                <a:lnTo>
                  <a:pt x="1516" y="1878"/>
                </a:lnTo>
                <a:lnTo>
                  <a:pt x="1452" y="1892"/>
                </a:lnTo>
                <a:lnTo>
                  <a:pt x="1382" y="1899"/>
                </a:lnTo>
                <a:lnTo>
                  <a:pt x="1318" y="1914"/>
                </a:lnTo>
                <a:lnTo>
                  <a:pt x="1247" y="1914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60" name="Freeform 88"/>
          <p:cNvSpPr>
            <a:spLocks/>
          </p:cNvSpPr>
          <p:nvPr/>
        </p:nvSpPr>
        <p:spPr bwMode="auto">
          <a:xfrm>
            <a:off x="5162550" y="749300"/>
            <a:ext cx="2397125" cy="2868613"/>
          </a:xfrm>
          <a:custGeom>
            <a:avLst/>
            <a:gdLst/>
            <a:ahLst/>
            <a:cxnLst>
              <a:cxn ang="0">
                <a:pos x="1375" y="1800"/>
              </a:cxn>
              <a:cxn ang="0">
                <a:pos x="1177" y="1807"/>
              </a:cxn>
              <a:cxn ang="0">
                <a:pos x="1000" y="1800"/>
              </a:cxn>
              <a:cxn ang="0">
                <a:pos x="837" y="1793"/>
              </a:cxn>
              <a:cxn ang="0">
                <a:pos x="688" y="1771"/>
              </a:cxn>
              <a:cxn ang="0">
                <a:pos x="567" y="1750"/>
              </a:cxn>
              <a:cxn ang="0">
                <a:pos x="461" y="1729"/>
              </a:cxn>
              <a:cxn ang="0">
                <a:pos x="369" y="1701"/>
              </a:cxn>
              <a:cxn ang="0">
                <a:pos x="298" y="1672"/>
              </a:cxn>
              <a:cxn ang="0">
                <a:pos x="234" y="1637"/>
              </a:cxn>
              <a:cxn ang="0">
                <a:pos x="185" y="1608"/>
              </a:cxn>
              <a:cxn ang="0">
                <a:pos x="142" y="1573"/>
              </a:cxn>
              <a:cxn ang="0">
                <a:pos x="114" y="1538"/>
              </a:cxn>
              <a:cxn ang="0">
                <a:pos x="85" y="1509"/>
              </a:cxn>
              <a:cxn ang="0">
                <a:pos x="64" y="1474"/>
              </a:cxn>
              <a:cxn ang="0">
                <a:pos x="50" y="1438"/>
              </a:cxn>
              <a:cxn ang="0">
                <a:pos x="36" y="1403"/>
              </a:cxn>
              <a:cxn ang="0">
                <a:pos x="22" y="1367"/>
              </a:cxn>
              <a:cxn ang="0">
                <a:pos x="14" y="1297"/>
              </a:cxn>
              <a:cxn ang="0">
                <a:pos x="0" y="1183"/>
              </a:cxn>
              <a:cxn ang="0">
                <a:pos x="7" y="992"/>
              </a:cxn>
              <a:cxn ang="0">
                <a:pos x="22" y="900"/>
              </a:cxn>
              <a:cxn ang="0">
                <a:pos x="29" y="794"/>
              </a:cxn>
              <a:cxn ang="0">
                <a:pos x="43" y="730"/>
              </a:cxn>
              <a:cxn ang="0">
                <a:pos x="50" y="638"/>
              </a:cxn>
              <a:cxn ang="0">
                <a:pos x="64" y="588"/>
              </a:cxn>
              <a:cxn ang="0">
                <a:pos x="71" y="517"/>
              </a:cxn>
              <a:cxn ang="0">
                <a:pos x="85" y="475"/>
              </a:cxn>
              <a:cxn ang="0">
                <a:pos x="92" y="418"/>
              </a:cxn>
              <a:cxn ang="0">
                <a:pos x="107" y="375"/>
              </a:cxn>
              <a:cxn ang="0">
                <a:pos x="114" y="326"/>
              </a:cxn>
              <a:cxn ang="0">
                <a:pos x="128" y="298"/>
              </a:cxn>
              <a:cxn ang="0">
                <a:pos x="135" y="255"/>
              </a:cxn>
              <a:cxn ang="0">
                <a:pos x="149" y="220"/>
              </a:cxn>
              <a:cxn ang="0">
                <a:pos x="156" y="184"/>
              </a:cxn>
              <a:cxn ang="0">
                <a:pos x="170" y="163"/>
              </a:cxn>
              <a:cxn ang="0">
                <a:pos x="177" y="135"/>
              </a:cxn>
              <a:cxn ang="0">
                <a:pos x="192" y="106"/>
              </a:cxn>
              <a:cxn ang="0">
                <a:pos x="199" y="85"/>
              </a:cxn>
              <a:cxn ang="0">
                <a:pos x="213" y="57"/>
              </a:cxn>
              <a:cxn ang="0">
                <a:pos x="227" y="35"/>
              </a:cxn>
              <a:cxn ang="0">
                <a:pos x="234" y="14"/>
              </a:cxn>
            </a:cxnLst>
            <a:rect l="0" t="0" r="r" b="b"/>
            <a:pathLst>
              <a:path w="1510" h="1807">
                <a:moveTo>
                  <a:pt x="1510" y="1786"/>
                </a:moveTo>
                <a:lnTo>
                  <a:pt x="1446" y="1793"/>
                </a:lnTo>
                <a:lnTo>
                  <a:pt x="1375" y="1800"/>
                </a:lnTo>
                <a:lnTo>
                  <a:pt x="1311" y="1800"/>
                </a:lnTo>
                <a:lnTo>
                  <a:pt x="1241" y="1807"/>
                </a:lnTo>
                <a:lnTo>
                  <a:pt x="1177" y="1807"/>
                </a:lnTo>
                <a:lnTo>
                  <a:pt x="1113" y="1807"/>
                </a:lnTo>
                <a:lnTo>
                  <a:pt x="1056" y="1800"/>
                </a:lnTo>
                <a:lnTo>
                  <a:pt x="1000" y="1800"/>
                </a:lnTo>
                <a:lnTo>
                  <a:pt x="943" y="1800"/>
                </a:lnTo>
                <a:lnTo>
                  <a:pt x="886" y="1793"/>
                </a:lnTo>
                <a:lnTo>
                  <a:pt x="837" y="1793"/>
                </a:lnTo>
                <a:lnTo>
                  <a:pt x="780" y="1786"/>
                </a:lnTo>
                <a:lnTo>
                  <a:pt x="737" y="1778"/>
                </a:lnTo>
                <a:lnTo>
                  <a:pt x="688" y="1771"/>
                </a:lnTo>
                <a:lnTo>
                  <a:pt x="645" y="1764"/>
                </a:lnTo>
                <a:lnTo>
                  <a:pt x="603" y="1757"/>
                </a:lnTo>
                <a:lnTo>
                  <a:pt x="567" y="1750"/>
                </a:lnTo>
                <a:lnTo>
                  <a:pt x="525" y="1743"/>
                </a:lnTo>
                <a:lnTo>
                  <a:pt x="489" y="1736"/>
                </a:lnTo>
                <a:lnTo>
                  <a:pt x="461" y="1729"/>
                </a:lnTo>
                <a:lnTo>
                  <a:pt x="426" y="1715"/>
                </a:lnTo>
                <a:lnTo>
                  <a:pt x="397" y="1708"/>
                </a:lnTo>
                <a:lnTo>
                  <a:pt x="369" y="1701"/>
                </a:lnTo>
                <a:lnTo>
                  <a:pt x="340" y="1693"/>
                </a:lnTo>
                <a:lnTo>
                  <a:pt x="319" y="1679"/>
                </a:lnTo>
                <a:lnTo>
                  <a:pt x="298" y="1672"/>
                </a:lnTo>
                <a:lnTo>
                  <a:pt x="277" y="1658"/>
                </a:lnTo>
                <a:lnTo>
                  <a:pt x="255" y="1651"/>
                </a:lnTo>
                <a:lnTo>
                  <a:pt x="234" y="1637"/>
                </a:lnTo>
                <a:lnTo>
                  <a:pt x="213" y="1630"/>
                </a:lnTo>
                <a:lnTo>
                  <a:pt x="199" y="1615"/>
                </a:lnTo>
                <a:lnTo>
                  <a:pt x="185" y="1608"/>
                </a:lnTo>
                <a:lnTo>
                  <a:pt x="170" y="1594"/>
                </a:lnTo>
                <a:lnTo>
                  <a:pt x="156" y="1587"/>
                </a:lnTo>
                <a:lnTo>
                  <a:pt x="142" y="1573"/>
                </a:lnTo>
                <a:lnTo>
                  <a:pt x="135" y="1566"/>
                </a:lnTo>
                <a:lnTo>
                  <a:pt x="121" y="1552"/>
                </a:lnTo>
                <a:lnTo>
                  <a:pt x="114" y="1538"/>
                </a:lnTo>
                <a:lnTo>
                  <a:pt x="99" y="1530"/>
                </a:lnTo>
                <a:lnTo>
                  <a:pt x="92" y="1516"/>
                </a:lnTo>
                <a:lnTo>
                  <a:pt x="85" y="1509"/>
                </a:lnTo>
                <a:lnTo>
                  <a:pt x="78" y="1495"/>
                </a:lnTo>
                <a:lnTo>
                  <a:pt x="71" y="1481"/>
                </a:lnTo>
                <a:lnTo>
                  <a:pt x="64" y="1474"/>
                </a:lnTo>
                <a:lnTo>
                  <a:pt x="57" y="1460"/>
                </a:lnTo>
                <a:lnTo>
                  <a:pt x="50" y="1453"/>
                </a:lnTo>
                <a:lnTo>
                  <a:pt x="50" y="1438"/>
                </a:lnTo>
                <a:lnTo>
                  <a:pt x="43" y="1424"/>
                </a:lnTo>
                <a:lnTo>
                  <a:pt x="36" y="1417"/>
                </a:lnTo>
                <a:lnTo>
                  <a:pt x="36" y="1403"/>
                </a:lnTo>
                <a:lnTo>
                  <a:pt x="29" y="1389"/>
                </a:lnTo>
                <a:lnTo>
                  <a:pt x="29" y="1382"/>
                </a:lnTo>
                <a:lnTo>
                  <a:pt x="22" y="1367"/>
                </a:lnTo>
                <a:lnTo>
                  <a:pt x="22" y="1346"/>
                </a:lnTo>
                <a:lnTo>
                  <a:pt x="14" y="1332"/>
                </a:lnTo>
                <a:lnTo>
                  <a:pt x="14" y="1297"/>
                </a:lnTo>
                <a:lnTo>
                  <a:pt x="7" y="1290"/>
                </a:lnTo>
                <a:lnTo>
                  <a:pt x="7" y="1197"/>
                </a:lnTo>
                <a:lnTo>
                  <a:pt x="0" y="1183"/>
                </a:lnTo>
                <a:lnTo>
                  <a:pt x="0" y="1134"/>
                </a:lnTo>
                <a:lnTo>
                  <a:pt x="7" y="1127"/>
                </a:lnTo>
                <a:lnTo>
                  <a:pt x="7" y="992"/>
                </a:lnTo>
                <a:lnTo>
                  <a:pt x="14" y="978"/>
                </a:lnTo>
                <a:lnTo>
                  <a:pt x="14" y="914"/>
                </a:lnTo>
                <a:lnTo>
                  <a:pt x="22" y="900"/>
                </a:lnTo>
                <a:lnTo>
                  <a:pt x="22" y="850"/>
                </a:lnTo>
                <a:lnTo>
                  <a:pt x="29" y="836"/>
                </a:lnTo>
                <a:lnTo>
                  <a:pt x="29" y="794"/>
                </a:lnTo>
                <a:lnTo>
                  <a:pt x="36" y="786"/>
                </a:lnTo>
                <a:lnTo>
                  <a:pt x="36" y="744"/>
                </a:lnTo>
                <a:lnTo>
                  <a:pt x="43" y="730"/>
                </a:lnTo>
                <a:lnTo>
                  <a:pt x="43" y="687"/>
                </a:lnTo>
                <a:lnTo>
                  <a:pt x="50" y="680"/>
                </a:lnTo>
                <a:lnTo>
                  <a:pt x="50" y="638"/>
                </a:lnTo>
                <a:lnTo>
                  <a:pt x="57" y="631"/>
                </a:lnTo>
                <a:lnTo>
                  <a:pt x="57" y="595"/>
                </a:lnTo>
                <a:lnTo>
                  <a:pt x="64" y="588"/>
                </a:lnTo>
                <a:lnTo>
                  <a:pt x="64" y="560"/>
                </a:lnTo>
                <a:lnTo>
                  <a:pt x="71" y="553"/>
                </a:lnTo>
                <a:lnTo>
                  <a:pt x="71" y="517"/>
                </a:lnTo>
                <a:lnTo>
                  <a:pt x="78" y="510"/>
                </a:lnTo>
                <a:lnTo>
                  <a:pt x="78" y="482"/>
                </a:lnTo>
                <a:lnTo>
                  <a:pt x="85" y="475"/>
                </a:lnTo>
                <a:lnTo>
                  <a:pt x="85" y="446"/>
                </a:lnTo>
                <a:lnTo>
                  <a:pt x="92" y="439"/>
                </a:lnTo>
                <a:lnTo>
                  <a:pt x="92" y="418"/>
                </a:lnTo>
                <a:lnTo>
                  <a:pt x="99" y="411"/>
                </a:lnTo>
                <a:lnTo>
                  <a:pt x="99" y="383"/>
                </a:lnTo>
                <a:lnTo>
                  <a:pt x="107" y="375"/>
                </a:lnTo>
                <a:lnTo>
                  <a:pt x="107" y="354"/>
                </a:lnTo>
                <a:lnTo>
                  <a:pt x="114" y="347"/>
                </a:lnTo>
                <a:lnTo>
                  <a:pt x="114" y="326"/>
                </a:lnTo>
                <a:lnTo>
                  <a:pt x="121" y="319"/>
                </a:lnTo>
                <a:lnTo>
                  <a:pt x="121" y="305"/>
                </a:lnTo>
                <a:lnTo>
                  <a:pt x="128" y="298"/>
                </a:lnTo>
                <a:lnTo>
                  <a:pt x="128" y="276"/>
                </a:lnTo>
                <a:lnTo>
                  <a:pt x="135" y="269"/>
                </a:lnTo>
                <a:lnTo>
                  <a:pt x="135" y="255"/>
                </a:lnTo>
                <a:lnTo>
                  <a:pt x="142" y="248"/>
                </a:lnTo>
                <a:lnTo>
                  <a:pt x="142" y="227"/>
                </a:lnTo>
                <a:lnTo>
                  <a:pt x="149" y="220"/>
                </a:lnTo>
                <a:lnTo>
                  <a:pt x="149" y="205"/>
                </a:lnTo>
                <a:lnTo>
                  <a:pt x="156" y="198"/>
                </a:lnTo>
                <a:lnTo>
                  <a:pt x="156" y="184"/>
                </a:lnTo>
                <a:lnTo>
                  <a:pt x="163" y="177"/>
                </a:lnTo>
                <a:lnTo>
                  <a:pt x="163" y="170"/>
                </a:lnTo>
                <a:lnTo>
                  <a:pt x="170" y="163"/>
                </a:lnTo>
                <a:lnTo>
                  <a:pt x="170" y="149"/>
                </a:lnTo>
                <a:lnTo>
                  <a:pt x="177" y="142"/>
                </a:lnTo>
                <a:lnTo>
                  <a:pt x="177" y="135"/>
                </a:lnTo>
                <a:lnTo>
                  <a:pt x="185" y="127"/>
                </a:lnTo>
                <a:lnTo>
                  <a:pt x="185" y="113"/>
                </a:lnTo>
                <a:lnTo>
                  <a:pt x="192" y="106"/>
                </a:lnTo>
                <a:lnTo>
                  <a:pt x="192" y="99"/>
                </a:lnTo>
                <a:lnTo>
                  <a:pt x="199" y="92"/>
                </a:lnTo>
                <a:lnTo>
                  <a:pt x="199" y="85"/>
                </a:lnTo>
                <a:lnTo>
                  <a:pt x="206" y="78"/>
                </a:lnTo>
                <a:lnTo>
                  <a:pt x="206" y="64"/>
                </a:lnTo>
                <a:lnTo>
                  <a:pt x="213" y="57"/>
                </a:lnTo>
                <a:lnTo>
                  <a:pt x="213" y="50"/>
                </a:lnTo>
                <a:lnTo>
                  <a:pt x="220" y="42"/>
                </a:lnTo>
                <a:lnTo>
                  <a:pt x="227" y="35"/>
                </a:lnTo>
                <a:lnTo>
                  <a:pt x="227" y="28"/>
                </a:lnTo>
                <a:lnTo>
                  <a:pt x="234" y="21"/>
                </a:lnTo>
                <a:lnTo>
                  <a:pt x="234" y="14"/>
                </a:lnTo>
                <a:lnTo>
                  <a:pt x="241" y="7"/>
                </a:lnTo>
                <a:lnTo>
                  <a:pt x="248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61" name="Freeform 89"/>
          <p:cNvSpPr>
            <a:spLocks/>
          </p:cNvSpPr>
          <p:nvPr/>
        </p:nvSpPr>
        <p:spPr bwMode="auto">
          <a:xfrm>
            <a:off x="5556250" y="546100"/>
            <a:ext cx="3308350" cy="3003550"/>
          </a:xfrm>
          <a:custGeom>
            <a:avLst/>
            <a:gdLst/>
            <a:ahLst/>
            <a:cxnLst>
              <a:cxn ang="0">
                <a:pos x="7" y="114"/>
              </a:cxn>
              <a:cxn ang="0">
                <a:pos x="36" y="85"/>
              </a:cxn>
              <a:cxn ang="0">
                <a:pos x="50" y="64"/>
              </a:cxn>
              <a:cxn ang="0">
                <a:pos x="71" y="50"/>
              </a:cxn>
              <a:cxn ang="0">
                <a:pos x="92" y="29"/>
              </a:cxn>
              <a:cxn ang="0">
                <a:pos x="114" y="22"/>
              </a:cxn>
              <a:cxn ang="0">
                <a:pos x="135" y="15"/>
              </a:cxn>
              <a:cxn ang="0">
                <a:pos x="156" y="7"/>
              </a:cxn>
              <a:cxn ang="0">
                <a:pos x="178" y="0"/>
              </a:cxn>
              <a:cxn ang="0">
                <a:pos x="199" y="0"/>
              </a:cxn>
              <a:cxn ang="0">
                <a:pos x="220" y="0"/>
              </a:cxn>
              <a:cxn ang="0">
                <a:pos x="241" y="0"/>
              </a:cxn>
              <a:cxn ang="0">
                <a:pos x="270" y="7"/>
              </a:cxn>
              <a:cxn ang="0">
                <a:pos x="291" y="7"/>
              </a:cxn>
              <a:cxn ang="0">
                <a:pos x="319" y="15"/>
              </a:cxn>
              <a:cxn ang="0">
                <a:pos x="355" y="29"/>
              </a:cxn>
              <a:cxn ang="0">
                <a:pos x="383" y="36"/>
              </a:cxn>
              <a:cxn ang="0">
                <a:pos x="418" y="50"/>
              </a:cxn>
              <a:cxn ang="0">
                <a:pos x="461" y="71"/>
              </a:cxn>
              <a:cxn ang="0">
                <a:pos x="504" y="93"/>
              </a:cxn>
              <a:cxn ang="0">
                <a:pos x="546" y="114"/>
              </a:cxn>
              <a:cxn ang="0">
                <a:pos x="596" y="149"/>
              </a:cxn>
              <a:cxn ang="0">
                <a:pos x="652" y="178"/>
              </a:cxn>
              <a:cxn ang="0">
                <a:pos x="709" y="220"/>
              </a:cxn>
              <a:cxn ang="0">
                <a:pos x="780" y="263"/>
              </a:cxn>
              <a:cxn ang="0">
                <a:pos x="851" y="312"/>
              </a:cxn>
              <a:cxn ang="0">
                <a:pos x="936" y="369"/>
              </a:cxn>
              <a:cxn ang="0">
                <a:pos x="1028" y="433"/>
              </a:cxn>
              <a:cxn ang="0">
                <a:pos x="1127" y="503"/>
              </a:cxn>
              <a:cxn ang="0">
                <a:pos x="1241" y="589"/>
              </a:cxn>
              <a:cxn ang="0">
                <a:pos x="1361" y="674"/>
              </a:cxn>
              <a:cxn ang="0">
                <a:pos x="1489" y="780"/>
              </a:cxn>
              <a:cxn ang="0">
                <a:pos x="1623" y="886"/>
              </a:cxn>
              <a:cxn ang="0">
                <a:pos x="1758" y="1007"/>
              </a:cxn>
              <a:cxn ang="0">
                <a:pos x="1879" y="1134"/>
              </a:cxn>
              <a:cxn ang="0">
                <a:pos x="1985" y="1262"/>
              </a:cxn>
              <a:cxn ang="0">
                <a:pos x="2063" y="1389"/>
              </a:cxn>
              <a:cxn ang="0">
                <a:pos x="2084" y="1545"/>
              </a:cxn>
              <a:cxn ang="0">
                <a:pos x="2042" y="1651"/>
              </a:cxn>
              <a:cxn ang="0">
                <a:pos x="1942" y="1743"/>
              </a:cxn>
              <a:cxn ang="0">
                <a:pos x="1793" y="1807"/>
              </a:cxn>
              <a:cxn ang="0">
                <a:pos x="1616" y="1864"/>
              </a:cxn>
            </a:cxnLst>
            <a:rect l="0" t="0" r="r" b="b"/>
            <a:pathLst>
              <a:path w="2084" h="1892">
                <a:moveTo>
                  <a:pt x="0" y="128"/>
                </a:moveTo>
                <a:lnTo>
                  <a:pt x="0" y="121"/>
                </a:lnTo>
                <a:lnTo>
                  <a:pt x="7" y="114"/>
                </a:lnTo>
                <a:lnTo>
                  <a:pt x="15" y="107"/>
                </a:lnTo>
                <a:lnTo>
                  <a:pt x="22" y="100"/>
                </a:lnTo>
                <a:lnTo>
                  <a:pt x="36" y="85"/>
                </a:lnTo>
                <a:lnTo>
                  <a:pt x="36" y="78"/>
                </a:lnTo>
                <a:lnTo>
                  <a:pt x="43" y="71"/>
                </a:lnTo>
                <a:lnTo>
                  <a:pt x="50" y="64"/>
                </a:lnTo>
                <a:lnTo>
                  <a:pt x="57" y="57"/>
                </a:lnTo>
                <a:lnTo>
                  <a:pt x="64" y="50"/>
                </a:lnTo>
                <a:lnTo>
                  <a:pt x="71" y="50"/>
                </a:lnTo>
                <a:lnTo>
                  <a:pt x="78" y="43"/>
                </a:lnTo>
                <a:lnTo>
                  <a:pt x="85" y="36"/>
                </a:lnTo>
                <a:lnTo>
                  <a:pt x="92" y="29"/>
                </a:lnTo>
                <a:lnTo>
                  <a:pt x="100" y="29"/>
                </a:lnTo>
                <a:lnTo>
                  <a:pt x="107" y="29"/>
                </a:lnTo>
                <a:lnTo>
                  <a:pt x="114" y="22"/>
                </a:lnTo>
                <a:lnTo>
                  <a:pt x="121" y="22"/>
                </a:lnTo>
                <a:lnTo>
                  <a:pt x="128" y="15"/>
                </a:lnTo>
                <a:lnTo>
                  <a:pt x="135" y="15"/>
                </a:lnTo>
                <a:lnTo>
                  <a:pt x="142" y="15"/>
                </a:lnTo>
                <a:lnTo>
                  <a:pt x="149" y="7"/>
                </a:lnTo>
                <a:lnTo>
                  <a:pt x="156" y="7"/>
                </a:lnTo>
                <a:lnTo>
                  <a:pt x="163" y="7"/>
                </a:lnTo>
                <a:lnTo>
                  <a:pt x="170" y="0"/>
                </a:lnTo>
                <a:lnTo>
                  <a:pt x="178" y="0"/>
                </a:lnTo>
                <a:lnTo>
                  <a:pt x="185" y="0"/>
                </a:lnTo>
                <a:lnTo>
                  <a:pt x="192" y="0"/>
                </a:lnTo>
                <a:lnTo>
                  <a:pt x="199" y="0"/>
                </a:lnTo>
                <a:lnTo>
                  <a:pt x="206" y="0"/>
                </a:lnTo>
                <a:lnTo>
                  <a:pt x="213" y="0"/>
                </a:lnTo>
                <a:lnTo>
                  <a:pt x="220" y="0"/>
                </a:lnTo>
                <a:lnTo>
                  <a:pt x="227" y="0"/>
                </a:lnTo>
                <a:lnTo>
                  <a:pt x="234" y="0"/>
                </a:lnTo>
                <a:lnTo>
                  <a:pt x="241" y="0"/>
                </a:lnTo>
                <a:lnTo>
                  <a:pt x="248" y="0"/>
                </a:lnTo>
                <a:lnTo>
                  <a:pt x="255" y="0"/>
                </a:lnTo>
                <a:lnTo>
                  <a:pt x="270" y="7"/>
                </a:lnTo>
                <a:lnTo>
                  <a:pt x="277" y="7"/>
                </a:lnTo>
                <a:lnTo>
                  <a:pt x="284" y="7"/>
                </a:lnTo>
                <a:lnTo>
                  <a:pt x="291" y="7"/>
                </a:lnTo>
                <a:lnTo>
                  <a:pt x="305" y="15"/>
                </a:lnTo>
                <a:lnTo>
                  <a:pt x="312" y="15"/>
                </a:lnTo>
                <a:lnTo>
                  <a:pt x="319" y="15"/>
                </a:lnTo>
                <a:lnTo>
                  <a:pt x="333" y="22"/>
                </a:lnTo>
                <a:lnTo>
                  <a:pt x="341" y="22"/>
                </a:lnTo>
                <a:lnTo>
                  <a:pt x="355" y="29"/>
                </a:lnTo>
                <a:lnTo>
                  <a:pt x="362" y="29"/>
                </a:lnTo>
                <a:lnTo>
                  <a:pt x="376" y="36"/>
                </a:lnTo>
                <a:lnTo>
                  <a:pt x="383" y="36"/>
                </a:lnTo>
                <a:lnTo>
                  <a:pt x="397" y="43"/>
                </a:lnTo>
                <a:lnTo>
                  <a:pt x="411" y="50"/>
                </a:lnTo>
                <a:lnTo>
                  <a:pt x="418" y="50"/>
                </a:lnTo>
                <a:lnTo>
                  <a:pt x="433" y="57"/>
                </a:lnTo>
                <a:lnTo>
                  <a:pt x="447" y="64"/>
                </a:lnTo>
                <a:lnTo>
                  <a:pt x="461" y="71"/>
                </a:lnTo>
                <a:lnTo>
                  <a:pt x="475" y="78"/>
                </a:lnTo>
                <a:lnTo>
                  <a:pt x="489" y="85"/>
                </a:lnTo>
                <a:lnTo>
                  <a:pt x="504" y="93"/>
                </a:lnTo>
                <a:lnTo>
                  <a:pt x="518" y="100"/>
                </a:lnTo>
                <a:lnTo>
                  <a:pt x="532" y="107"/>
                </a:lnTo>
                <a:lnTo>
                  <a:pt x="546" y="114"/>
                </a:lnTo>
                <a:lnTo>
                  <a:pt x="560" y="128"/>
                </a:lnTo>
                <a:lnTo>
                  <a:pt x="582" y="135"/>
                </a:lnTo>
                <a:lnTo>
                  <a:pt x="596" y="149"/>
                </a:lnTo>
                <a:lnTo>
                  <a:pt x="617" y="156"/>
                </a:lnTo>
                <a:lnTo>
                  <a:pt x="631" y="170"/>
                </a:lnTo>
                <a:lnTo>
                  <a:pt x="652" y="178"/>
                </a:lnTo>
                <a:lnTo>
                  <a:pt x="674" y="192"/>
                </a:lnTo>
                <a:lnTo>
                  <a:pt x="695" y="206"/>
                </a:lnTo>
                <a:lnTo>
                  <a:pt x="709" y="220"/>
                </a:lnTo>
                <a:lnTo>
                  <a:pt x="730" y="234"/>
                </a:lnTo>
                <a:lnTo>
                  <a:pt x="759" y="248"/>
                </a:lnTo>
                <a:lnTo>
                  <a:pt x="780" y="263"/>
                </a:lnTo>
                <a:lnTo>
                  <a:pt x="801" y="277"/>
                </a:lnTo>
                <a:lnTo>
                  <a:pt x="830" y="291"/>
                </a:lnTo>
                <a:lnTo>
                  <a:pt x="851" y="312"/>
                </a:lnTo>
                <a:lnTo>
                  <a:pt x="879" y="326"/>
                </a:lnTo>
                <a:lnTo>
                  <a:pt x="908" y="348"/>
                </a:lnTo>
                <a:lnTo>
                  <a:pt x="936" y="369"/>
                </a:lnTo>
                <a:lnTo>
                  <a:pt x="964" y="390"/>
                </a:lnTo>
                <a:lnTo>
                  <a:pt x="993" y="411"/>
                </a:lnTo>
                <a:lnTo>
                  <a:pt x="1028" y="433"/>
                </a:lnTo>
                <a:lnTo>
                  <a:pt x="1056" y="454"/>
                </a:lnTo>
                <a:lnTo>
                  <a:pt x="1092" y="482"/>
                </a:lnTo>
                <a:lnTo>
                  <a:pt x="1127" y="503"/>
                </a:lnTo>
                <a:lnTo>
                  <a:pt x="1163" y="532"/>
                </a:lnTo>
                <a:lnTo>
                  <a:pt x="1198" y="560"/>
                </a:lnTo>
                <a:lnTo>
                  <a:pt x="1241" y="589"/>
                </a:lnTo>
                <a:lnTo>
                  <a:pt x="1276" y="617"/>
                </a:lnTo>
                <a:lnTo>
                  <a:pt x="1319" y="645"/>
                </a:lnTo>
                <a:lnTo>
                  <a:pt x="1361" y="674"/>
                </a:lnTo>
                <a:lnTo>
                  <a:pt x="1404" y="709"/>
                </a:lnTo>
                <a:lnTo>
                  <a:pt x="1446" y="744"/>
                </a:lnTo>
                <a:lnTo>
                  <a:pt x="1489" y="780"/>
                </a:lnTo>
                <a:lnTo>
                  <a:pt x="1531" y="815"/>
                </a:lnTo>
                <a:lnTo>
                  <a:pt x="1574" y="851"/>
                </a:lnTo>
                <a:lnTo>
                  <a:pt x="1623" y="886"/>
                </a:lnTo>
                <a:lnTo>
                  <a:pt x="1666" y="929"/>
                </a:lnTo>
                <a:lnTo>
                  <a:pt x="1708" y="964"/>
                </a:lnTo>
                <a:lnTo>
                  <a:pt x="1758" y="1007"/>
                </a:lnTo>
                <a:lnTo>
                  <a:pt x="1801" y="1049"/>
                </a:lnTo>
                <a:lnTo>
                  <a:pt x="1843" y="1092"/>
                </a:lnTo>
                <a:lnTo>
                  <a:pt x="1879" y="1134"/>
                </a:lnTo>
                <a:lnTo>
                  <a:pt x="1921" y="1177"/>
                </a:lnTo>
                <a:lnTo>
                  <a:pt x="1956" y="1219"/>
                </a:lnTo>
                <a:lnTo>
                  <a:pt x="1985" y="1262"/>
                </a:lnTo>
                <a:lnTo>
                  <a:pt x="2013" y="1304"/>
                </a:lnTo>
                <a:lnTo>
                  <a:pt x="2042" y="1347"/>
                </a:lnTo>
                <a:lnTo>
                  <a:pt x="2063" y="1389"/>
                </a:lnTo>
                <a:lnTo>
                  <a:pt x="2077" y="1432"/>
                </a:lnTo>
                <a:lnTo>
                  <a:pt x="2084" y="1467"/>
                </a:lnTo>
                <a:lnTo>
                  <a:pt x="2084" y="1545"/>
                </a:lnTo>
                <a:lnTo>
                  <a:pt x="2077" y="1581"/>
                </a:lnTo>
                <a:lnTo>
                  <a:pt x="2063" y="1616"/>
                </a:lnTo>
                <a:lnTo>
                  <a:pt x="2042" y="1651"/>
                </a:lnTo>
                <a:lnTo>
                  <a:pt x="2013" y="1680"/>
                </a:lnTo>
                <a:lnTo>
                  <a:pt x="1978" y="1715"/>
                </a:lnTo>
                <a:lnTo>
                  <a:pt x="1942" y="1743"/>
                </a:lnTo>
                <a:lnTo>
                  <a:pt x="1893" y="1765"/>
                </a:lnTo>
                <a:lnTo>
                  <a:pt x="1843" y="1786"/>
                </a:lnTo>
                <a:lnTo>
                  <a:pt x="1793" y="1807"/>
                </a:lnTo>
                <a:lnTo>
                  <a:pt x="1737" y="1829"/>
                </a:lnTo>
                <a:lnTo>
                  <a:pt x="1673" y="1850"/>
                </a:lnTo>
                <a:lnTo>
                  <a:pt x="1616" y="1864"/>
                </a:lnTo>
                <a:lnTo>
                  <a:pt x="1545" y="1878"/>
                </a:lnTo>
                <a:lnTo>
                  <a:pt x="1482" y="1892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62" name="Freeform 90"/>
          <p:cNvSpPr>
            <a:spLocks/>
          </p:cNvSpPr>
          <p:nvPr/>
        </p:nvSpPr>
        <p:spPr bwMode="auto">
          <a:xfrm>
            <a:off x="7548563" y="3549650"/>
            <a:ext cx="360362" cy="46038"/>
          </a:xfrm>
          <a:custGeom>
            <a:avLst/>
            <a:gdLst/>
            <a:ahLst/>
            <a:cxnLst>
              <a:cxn ang="0">
                <a:pos x="227" y="0"/>
              </a:cxn>
              <a:cxn ang="0">
                <a:pos x="163" y="7"/>
              </a:cxn>
              <a:cxn ang="0">
                <a:pos x="92" y="14"/>
              </a:cxn>
              <a:cxn ang="0">
                <a:pos x="21" y="22"/>
              </a:cxn>
              <a:cxn ang="0">
                <a:pos x="0" y="29"/>
              </a:cxn>
            </a:cxnLst>
            <a:rect l="0" t="0" r="r" b="b"/>
            <a:pathLst>
              <a:path w="227" h="29">
                <a:moveTo>
                  <a:pt x="227" y="0"/>
                </a:moveTo>
                <a:lnTo>
                  <a:pt x="163" y="7"/>
                </a:lnTo>
                <a:lnTo>
                  <a:pt x="92" y="14"/>
                </a:lnTo>
                <a:lnTo>
                  <a:pt x="21" y="22"/>
                </a:lnTo>
                <a:lnTo>
                  <a:pt x="0" y="29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63" name="Freeform 91"/>
          <p:cNvSpPr>
            <a:spLocks/>
          </p:cNvSpPr>
          <p:nvPr/>
        </p:nvSpPr>
        <p:spPr bwMode="auto">
          <a:xfrm>
            <a:off x="4149725" y="603250"/>
            <a:ext cx="1530350" cy="2216150"/>
          </a:xfrm>
          <a:custGeom>
            <a:avLst/>
            <a:gdLst/>
            <a:ahLst/>
            <a:cxnLst>
              <a:cxn ang="0">
                <a:pos x="29" y="1382"/>
              </a:cxn>
              <a:cxn ang="0">
                <a:pos x="156" y="1339"/>
              </a:cxn>
              <a:cxn ang="0">
                <a:pos x="248" y="1297"/>
              </a:cxn>
              <a:cxn ang="0">
                <a:pos x="326" y="1261"/>
              </a:cxn>
              <a:cxn ang="0">
                <a:pos x="383" y="1219"/>
              </a:cxn>
              <a:cxn ang="0">
                <a:pos x="433" y="1176"/>
              </a:cxn>
              <a:cxn ang="0">
                <a:pos x="468" y="1141"/>
              </a:cxn>
              <a:cxn ang="0">
                <a:pos x="504" y="1105"/>
              </a:cxn>
              <a:cxn ang="0">
                <a:pos x="525" y="1063"/>
              </a:cxn>
              <a:cxn ang="0">
                <a:pos x="546" y="1027"/>
              </a:cxn>
              <a:cxn ang="0">
                <a:pos x="567" y="992"/>
              </a:cxn>
              <a:cxn ang="0">
                <a:pos x="589" y="956"/>
              </a:cxn>
              <a:cxn ang="0">
                <a:pos x="603" y="921"/>
              </a:cxn>
              <a:cxn ang="0">
                <a:pos x="610" y="893"/>
              </a:cxn>
              <a:cxn ang="0">
                <a:pos x="624" y="857"/>
              </a:cxn>
              <a:cxn ang="0">
                <a:pos x="638" y="822"/>
              </a:cxn>
              <a:cxn ang="0">
                <a:pos x="645" y="779"/>
              </a:cxn>
              <a:cxn ang="0">
                <a:pos x="660" y="751"/>
              </a:cxn>
              <a:cxn ang="0">
                <a:pos x="667" y="708"/>
              </a:cxn>
              <a:cxn ang="0">
                <a:pos x="681" y="680"/>
              </a:cxn>
              <a:cxn ang="0">
                <a:pos x="688" y="630"/>
              </a:cxn>
              <a:cxn ang="0">
                <a:pos x="702" y="588"/>
              </a:cxn>
              <a:cxn ang="0">
                <a:pos x="709" y="538"/>
              </a:cxn>
              <a:cxn ang="0">
                <a:pos x="723" y="503"/>
              </a:cxn>
              <a:cxn ang="0">
                <a:pos x="730" y="467"/>
              </a:cxn>
              <a:cxn ang="0">
                <a:pos x="745" y="432"/>
              </a:cxn>
              <a:cxn ang="0">
                <a:pos x="752" y="390"/>
              </a:cxn>
              <a:cxn ang="0">
                <a:pos x="766" y="354"/>
              </a:cxn>
              <a:cxn ang="0">
                <a:pos x="773" y="319"/>
              </a:cxn>
              <a:cxn ang="0">
                <a:pos x="787" y="290"/>
              </a:cxn>
              <a:cxn ang="0">
                <a:pos x="794" y="262"/>
              </a:cxn>
              <a:cxn ang="0">
                <a:pos x="808" y="234"/>
              </a:cxn>
              <a:cxn ang="0">
                <a:pos x="815" y="205"/>
              </a:cxn>
              <a:cxn ang="0">
                <a:pos x="830" y="184"/>
              </a:cxn>
              <a:cxn ang="0">
                <a:pos x="837" y="163"/>
              </a:cxn>
              <a:cxn ang="0">
                <a:pos x="851" y="142"/>
              </a:cxn>
              <a:cxn ang="0">
                <a:pos x="858" y="120"/>
              </a:cxn>
              <a:cxn ang="0">
                <a:pos x="872" y="99"/>
              </a:cxn>
              <a:cxn ang="0">
                <a:pos x="893" y="71"/>
              </a:cxn>
              <a:cxn ang="0">
                <a:pos x="908" y="49"/>
              </a:cxn>
              <a:cxn ang="0">
                <a:pos x="929" y="28"/>
              </a:cxn>
              <a:cxn ang="0">
                <a:pos x="950" y="14"/>
              </a:cxn>
            </a:cxnLst>
            <a:rect l="0" t="0" r="r" b="b"/>
            <a:pathLst>
              <a:path w="964" h="1396">
                <a:moveTo>
                  <a:pt x="0" y="1396"/>
                </a:moveTo>
                <a:lnTo>
                  <a:pt x="0" y="1389"/>
                </a:lnTo>
                <a:lnTo>
                  <a:pt x="29" y="1382"/>
                </a:lnTo>
                <a:lnTo>
                  <a:pt x="71" y="1367"/>
                </a:lnTo>
                <a:lnTo>
                  <a:pt x="114" y="1353"/>
                </a:lnTo>
                <a:lnTo>
                  <a:pt x="156" y="1339"/>
                </a:lnTo>
                <a:lnTo>
                  <a:pt x="192" y="1325"/>
                </a:lnTo>
                <a:lnTo>
                  <a:pt x="220" y="1311"/>
                </a:lnTo>
                <a:lnTo>
                  <a:pt x="248" y="1297"/>
                </a:lnTo>
                <a:lnTo>
                  <a:pt x="277" y="1282"/>
                </a:lnTo>
                <a:lnTo>
                  <a:pt x="298" y="1275"/>
                </a:lnTo>
                <a:lnTo>
                  <a:pt x="326" y="1261"/>
                </a:lnTo>
                <a:lnTo>
                  <a:pt x="348" y="1247"/>
                </a:lnTo>
                <a:lnTo>
                  <a:pt x="362" y="1233"/>
                </a:lnTo>
                <a:lnTo>
                  <a:pt x="383" y="1219"/>
                </a:lnTo>
                <a:lnTo>
                  <a:pt x="397" y="1204"/>
                </a:lnTo>
                <a:lnTo>
                  <a:pt x="419" y="1190"/>
                </a:lnTo>
                <a:lnTo>
                  <a:pt x="433" y="1176"/>
                </a:lnTo>
                <a:lnTo>
                  <a:pt x="447" y="1169"/>
                </a:lnTo>
                <a:lnTo>
                  <a:pt x="454" y="1155"/>
                </a:lnTo>
                <a:lnTo>
                  <a:pt x="468" y="1141"/>
                </a:lnTo>
                <a:lnTo>
                  <a:pt x="482" y="1126"/>
                </a:lnTo>
                <a:lnTo>
                  <a:pt x="489" y="1112"/>
                </a:lnTo>
                <a:lnTo>
                  <a:pt x="504" y="1105"/>
                </a:lnTo>
                <a:lnTo>
                  <a:pt x="511" y="1091"/>
                </a:lnTo>
                <a:lnTo>
                  <a:pt x="518" y="1077"/>
                </a:lnTo>
                <a:lnTo>
                  <a:pt x="525" y="1063"/>
                </a:lnTo>
                <a:lnTo>
                  <a:pt x="532" y="1056"/>
                </a:lnTo>
                <a:lnTo>
                  <a:pt x="539" y="1041"/>
                </a:lnTo>
                <a:lnTo>
                  <a:pt x="546" y="1027"/>
                </a:lnTo>
                <a:lnTo>
                  <a:pt x="553" y="1020"/>
                </a:lnTo>
                <a:lnTo>
                  <a:pt x="560" y="1006"/>
                </a:lnTo>
                <a:lnTo>
                  <a:pt x="567" y="992"/>
                </a:lnTo>
                <a:lnTo>
                  <a:pt x="574" y="985"/>
                </a:lnTo>
                <a:lnTo>
                  <a:pt x="582" y="971"/>
                </a:lnTo>
                <a:lnTo>
                  <a:pt x="589" y="956"/>
                </a:lnTo>
                <a:lnTo>
                  <a:pt x="589" y="949"/>
                </a:lnTo>
                <a:lnTo>
                  <a:pt x="596" y="935"/>
                </a:lnTo>
                <a:lnTo>
                  <a:pt x="603" y="921"/>
                </a:lnTo>
                <a:lnTo>
                  <a:pt x="603" y="914"/>
                </a:lnTo>
                <a:lnTo>
                  <a:pt x="610" y="900"/>
                </a:lnTo>
                <a:lnTo>
                  <a:pt x="610" y="893"/>
                </a:lnTo>
                <a:lnTo>
                  <a:pt x="617" y="878"/>
                </a:lnTo>
                <a:lnTo>
                  <a:pt x="624" y="871"/>
                </a:lnTo>
                <a:lnTo>
                  <a:pt x="624" y="857"/>
                </a:lnTo>
                <a:lnTo>
                  <a:pt x="631" y="843"/>
                </a:lnTo>
                <a:lnTo>
                  <a:pt x="631" y="836"/>
                </a:lnTo>
                <a:lnTo>
                  <a:pt x="638" y="822"/>
                </a:lnTo>
                <a:lnTo>
                  <a:pt x="638" y="815"/>
                </a:lnTo>
                <a:lnTo>
                  <a:pt x="645" y="801"/>
                </a:lnTo>
                <a:lnTo>
                  <a:pt x="645" y="779"/>
                </a:lnTo>
                <a:lnTo>
                  <a:pt x="652" y="772"/>
                </a:lnTo>
                <a:lnTo>
                  <a:pt x="652" y="758"/>
                </a:lnTo>
                <a:lnTo>
                  <a:pt x="660" y="751"/>
                </a:lnTo>
                <a:lnTo>
                  <a:pt x="660" y="737"/>
                </a:lnTo>
                <a:lnTo>
                  <a:pt x="667" y="730"/>
                </a:lnTo>
                <a:lnTo>
                  <a:pt x="667" y="708"/>
                </a:lnTo>
                <a:lnTo>
                  <a:pt x="674" y="694"/>
                </a:lnTo>
                <a:lnTo>
                  <a:pt x="674" y="687"/>
                </a:lnTo>
                <a:lnTo>
                  <a:pt x="681" y="680"/>
                </a:lnTo>
                <a:lnTo>
                  <a:pt x="681" y="659"/>
                </a:lnTo>
                <a:lnTo>
                  <a:pt x="688" y="645"/>
                </a:lnTo>
                <a:lnTo>
                  <a:pt x="688" y="630"/>
                </a:lnTo>
                <a:lnTo>
                  <a:pt x="695" y="616"/>
                </a:lnTo>
                <a:lnTo>
                  <a:pt x="695" y="595"/>
                </a:lnTo>
                <a:lnTo>
                  <a:pt x="702" y="588"/>
                </a:lnTo>
                <a:lnTo>
                  <a:pt x="702" y="567"/>
                </a:lnTo>
                <a:lnTo>
                  <a:pt x="709" y="560"/>
                </a:lnTo>
                <a:lnTo>
                  <a:pt x="709" y="538"/>
                </a:lnTo>
                <a:lnTo>
                  <a:pt x="716" y="531"/>
                </a:lnTo>
                <a:lnTo>
                  <a:pt x="716" y="510"/>
                </a:lnTo>
                <a:lnTo>
                  <a:pt x="723" y="503"/>
                </a:lnTo>
                <a:lnTo>
                  <a:pt x="723" y="496"/>
                </a:lnTo>
                <a:lnTo>
                  <a:pt x="730" y="482"/>
                </a:lnTo>
                <a:lnTo>
                  <a:pt x="730" y="467"/>
                </a:lnTo>
                <a:lnTo>
                  <a:pt x="737" y="460"/>
                </a:lnTo>
                <a:lnTo>
                  <a:pt x="737" y="439"/>
                </a:lnTo>
                <a:lnTo>
                  <a:pt x="745" y="432"/>
                </a:lnTo>
                <a:lnTo>
                  <a:pt x="745" y="411"/>
                </a:lnTo>
                <a:lnTo>
                  <a:pt x="752" y="404"/>
                </a:lnTo>
                <a:lnTo>
                  <a:pt x="752" y="390"/>
                </a:lnTo>
                <a:lnTo>
                  <a:pt x="759" y="375"/>
                </a:lnTo>
                <a:lnTo>
                  <a:pt x="759" y="361"/>
                </a:lnTo>
                <a:lnTo>
                  <a:pt x="766" y="354"/>
                </a:lnTo>
                <a:lnTo>
                  <a:pt x="766" y="347"/>
                </a:lnTo>
                <a:lnTo>
                  <a:pt x="773" y="340"/>
                </a:lnTo>
                <a:lnTo>
                  <a:pt x="773" y="319"/>
                </a:lnTo>
                <a:lnTo>
                  <a:pt x="780" y="312"/>
                </a:lnTo>
                <a:lnTo>
                  <a:pt x="780" y="297"/>
                </a:lnTo>
                <a:lnTo>
                  <a:pt x="787" y="290"/>
                </a:lnTo>
                <a:lnTo>
                  <a:pt x="787" y="283"/>
                </a:lnTo>
                <a:lnTo>
                  <a:pt x="794" y="276"/>
                </a:lnTo>
                <a:lnTo>
                  <a:pt x="794" y="262"/>
                </a:lnTo>
                <a:lnTo>
                  <a:pt x="801" y="248"/>
                </a:lnTo>
                <a:lnTo>
                  <a:pt x="801" y="241"/>
                </a:lnTo>
                <a:lnTo>
                  <a:pt x="808" y="234"/>
                </a:lnTo>
                <a:lnTo>
                  <a:pt x="808" y="219"/>
                </a:lnTo>
                <a:lnTo>
                  <a:pt x="815" y="212"/>
                </a:lnTo>
                <a:lnTo>
                  <a:pt x="815" y="205"/>
                </a:lnTo>
                <a:lnTo>
                  <a:pt x="823" y="198"/>
                </a:lnTo>
                <a:lnTo>
                  <a:pt x="823" y="191"/>
                </a:lnTo>
                <a:lnTo>
                  <a:pt x="830" y="184"/>
                </a:lnTo>
                <a:lnTo>
                  <a:pt x="830" y="177"/>
                </a:lnTo>
                <a:lnTo>
                  <a:pt x="837" y="170"/>
                </a:lnTo>
                <a:lnTo>
                  <a:pt x="837" y="163"/>
                </a:lnTo>
                <a:lnTo>
                  <a:pt x="844" y="156"/>
                </a:lnTo>
                <a:lnTo>
                  <a:pt x="844" y="149"/>
                </a:lnTo>
                <a:lnTo>
                  <a:pt x="851" y="142"/>
                </a:lnTo>
                <a:lnTo>
                  <a:pt x="851" y="134"/>
                </a:lnTo>
                <a:lnTo>
                  <a:pt x="858" y="127"/>
                </a:lnTo>
                <a:lnTo>
                  <a:pt x="858" y="120"/>
                </a:lnTo>
                <a:lnTo>
                  <a:pt x="865" y="113"/>
                </a:lnTo>
                <a:lnTo>
                  <a:pt x="872" y="106"/>
                </a:lnTo>
                <a:lnTo>
                  <a:pt x="872" y="99"/>
                </a:lnTo>
                <a:lnTo>
                  <a:pt x="886" y="85"/>
                </a:lnTo>
                <a:lnTo>
                  <a:pt x="886" y="78"/>
                </a:lnTo>
                <a:lnTo>
                  <a:pt x="893" y="71"/>
                </a:lnTo>
                <a:lnTo>
                  <a:pt x="901" y="64"/>
                </a:lnTo>
                <a:lnTo>
                  <a:pt x="915" y="49"/>
                </a:lnTo>
                <a:lnTo>
                  <a:pt x="908" y="49"/>
                </a:lnTo>
                <a:lnTo>
                  <a:pt x="915" y="49"/>
                </a:lnTo>
                <a:lnTo>
                  <a:pt x="929" y="35"/>
                </a:lnTo>
                <a:lnTo>
                  <a:pt x="929" y="28"/>
                </a:lnTo>
                <a:lnTo>
                  <a:pt x="936" y="21"/>
                </a:lnTo>
                <a:lnTo>
                  <a:pt x="943" y="14"/>
                </a:lnTo>
                <a:lnTo>
                  <a:pt x="950" y="14"/>
                </a:lnTo>
                <a:lnTo>
                  <a:pt x="957" y="7"/>
                </a:lnTo>
                <a:lnTo>
                  <a:pt x="964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64" name="Freeform 92"/>
          <p:cNvSpPr>
            <a:spLocks/>
          </p:cNvSpPr>
          <p:nvPr/>
        </p:nvSpPr>
        <p:spPr bwMode="auto">
          <a:xfrm>
            <a:off x="5680075" y="534988"/>
            <a:ext cx="3252788" cy="3116262"/>
          </a:xfrm>
          <a:custGeom>
            <a:avLst/>
            <a:gdLst/>
            <a:ahLst/>
            <a:cxnLst>
              <a:cxn ang="0">
                <a:pos x="14" y="36"/>
              </a:cxn>
              <a:cxn ang="0">
                <a:pos x="36" y="22"/>
              </a:cxn>
              <a:cxn ang="0">
                <a:pos x="57" y="14"/>
              </a:cxn>
              <a:cxn ang="0">
                <a:pos x="78" y="7"/>
              </a:cxn>
              <a:cxn ang="0">
                <a:pos x="100" y="7"/>
              </a:cxn>
              <a:cxn ang="0">
                <a:pos x="121" y="0"/>
              </a:cxn>
              <a:cxn ang="0">
                <a:pos x="142" y="0"/>
              </a:cxn>
              <a:cxn ang="0">
                <a:pos x="163" y="7"/>
              </a:cxn>
              <a:cxn ang="0">
                <a:pos x="192" y="7"/>
              </a:cxn>
              <a:cxn ang="0">
                <a:pos x="220" y="14"/>
              </a:cxn>
              <a:cxn ang="0">
                <a:pos x="248" y="22"/>
              </a:cxn>
              <a:cxn ang="0">
                <a:pos x="277" y="29"/>
              </a:cxn>
              <a:cxn ang="0">
                <a:pos x="312" y="43"/>
              </a:cxn>
              <a:cxn ang="0">
                <a:pos x="348" y="57"/>
              </a:cxn>
              <a:cxn ang="0">
                <a:pos x="383" y="78"/>
              </a:cxn>
              <a:cxn ang="0">
                <a:pos x="426" y="100"/>
              </a:cxn>
              <a:cxn ang="0">
                <a:pos x="475" y="121"/>
              </a:cxn>
              <a:cxn ang="0">
                <a:pos x="525" y="149"/>
              </a:cxn>
              <a:cxn ang="0">
                <a:pos x="581" y="185"/>
              </a:cxn>
              <a:cxn ang="0">
                <a:pos x="645" y="227"/>
              </a:cxn>
              <a:cxn ang="0">
                <a:pos x="709" y="270"/>
              </a:cxn>
              <a:cxn ang="0">
                <a:pos x="787" y="319"/>
              </a:cxn>
              <a:cxn ang="0">
                <a:pos x="872" y="376"/>
              </a:cxn>
              <a:cxn ang="0">
                <a:pos x="964" y="447"/>
              </a:cxn>
              <a:cxn ang="0">
                <a:pos x="1071" y="518"/>
              </a:cxn>
              <a:cxn ang="0">
                <a:pos x="1184" y="603"/>
              </a:cxn>
              <a:cxn ang="0">
                <a:pos x="1311" y="695"/>
              </a:cxn>
              <a:cxn ang="0">
                <a:pos x="1446" y="801"/>
              </a:cxn>
              <a:cxn ang="0">
                <a:pos x="1588" y="914"/>
              </a:cxn>
              <a:cxn ang="0">
                <a:pos x="1723" y="1035"/>
              </a:cxn>
              <a:cxn ang="0">
                <a:pos x="1857" y="1169"/>
              </a:cxn>
              <a:cxn ang="0">
                <a:pos x="1964" y="1297"/>
              </a:cxn>
              <a:cxn ang="0">
                <a:pos x="2027" y="1432"/>
              </a:cxn>
              <a:cxn ang="0">
                <a:pos x="2049" y="1552"/>
              </a:cxn>
              <a:cxn ang="0">
                <a:pos x="2013" y="1658"/>
              </a:cxn>
              <a:cxn ang="0">
                <a:pos x="1921" y="1758"/>
              </a:cxn>
              <a:cxn ang="0">
                <a:pos x="1772" y="1828"/>
              </a:cxn>
              <a:cxn ang="0">
                <a:pos x="1595" y="1885"/>
              </a:cxn>
              <a:cxn ang="0">
                <a:pos x="1389" y="1921"/>
              </a:cxn>
              <a:cxn ang="0">
                <a:pos x="1177" y="1949"/>
              </a:cxn>
              <a:cxn ang="0">
                <a:pos x="971" y="1956"/>
              </a:cxn>
              <a:cxn ang="0">
                <a:pos x="773" y="1956"/>
              </a:cxn>
            </a:cxnLst>
            <a:rect l="0" t="0" r="r" b="b"/>
            <a:pathLst>
              <a:path w="2049" h="1963">
                <a:moveTo>
                  <a:pt x="0" y="43"/>
                </a:moveTo>
                <a:lnTo>
                  <a:pt x="7" y="36"/>
                </a:lnTo>
                <a:lnTo>
                  <a:pt x="14" y="36"/>
                </a:lnTo>
                <a:lnTo>
                  <a:pt x="22" y="29"/>
                </a:lnTo>
                <a:lnTo>
                  <a:pt x="29" y="29"/>
                </a:lnTo>
                <a:lnTo>
                  <a:pt x="36" y="22"/>
                </a:lnTo>
                <a:lnTo>
                  <a:pt x="43" y="22"/>
                </a:lnTo>
                <a:lnTo>
                  <a:pt x="50" y="22"/>
                </a:lnTo>
                <a:lnTo>
                  <a:pt x="57" y="14"/>
                </a:lnTo>
                <a:lnTo>
                  <a:pt x="64" y="14"/>
                </a:lnTo>
                <a:lnTo>
                  <a:pt x="71" y="7"/>
                </a:lnTo>
                <a:lnTo>
                  <a:pt x="78" y="7"/>
                </a:lnTo>
                <a:lnTo>
                  <a:pt x="85" y="7"/>
                </a:lnTo>
                <a:lnTo>
                  <a:pt x="92" y="7"/>
                </a:lnTo>
                <a:lnTo>
                  <a:pt x="100" y="7"/>
                </a:lnTo>
                <a:lnTo>
                  <a:pt x="107" y="7"/>
                </a:lnTo>
                <a:lnTo>
                  <a:pt x="114" y="0"/>
                </a:lnTo>
                <a:lnTo>
                  <a:pt x="121" y="0"/>
                </a:lnTo>
                <a:lnTo>
                  <a:pt x="128" y="0"/>
                </a:lnTo>
                <a:lnTo>
                  <a:pt x="135" y="0"/>
                </a:lnTo>
                <a:lnTo>
                  <a:pt x="142" y="0"/>
                </a:lnTo>
                <a:lnTo>
                  <a:pt x="149" y="0"/>
                </a:lnTo>
                <a:lnTo>
                  <a:pt x="156" y="0"/>
                </a:lnTo>
                <a:lnTo>
                  <a:pt x="163" y="7"/>
                </a:lnTo>
                <a:lnTo>
                  <a:pt x="170" y="7"/>
                </a:lnTo>
                <a:lnTo>
                  <a:pt x="185" y="7"/>
                </a:lnTo>
                <a:lnTo>
                  <a:pt x="192" y="7"/>
                </a:lnTo>
                <a:lnTo>
                  <a:pt x="199" y="7"/>
                </a:lnTo>
                <a:lnTo>
                  <a:pt x="206" y="7"/>
                </a:lnTo>
                <a:lnTo>
                  <a:pt x="220" y="14"/>
                </a:lnTo>
                <a:lnTo>
                  <a:pt x="227" y="14"/>
                </a:lnTo>
                <a:lnTo>
                  <a:pt x="234" y="14"/>
                </a:lnTo>
                <a:lnTo>
                  <a:pt x="248" y="22"/>
                </a:lnTo>
                <a:lnTo>
                  <a:pt x="255" y="22"/>
                </a:lnTo>
                <a:lnTo>
                  <a:pt x="263" y="29"/>
                </a:lnTo>
                <a:lnTo>
                  <a:pt x="277" y="29"/>
                </a:lnTo>
                <a:lnTo>
                  <a:pt x="284" y="36"/>
                </a:lnTo>
                <a:lnTo>
                  <a:pt x="298" y="36"/>
                </a:lnTo>
                <a:lnTo>
                  <a:pt x="312" y="43"/>
                </a:lnTo>
                <a:lnTo>
                  <a:pt x="319" y="50"/>
                </a:lnTo>
                <a:lnTo>
                  <a:pt x="333" y="50"/>
                </a:lnTo>
                <a:lnTo>
                  <a:pt x="348" y="57"/>
                </a:lnTo>
                <a:lnTo>
                  <a:pt x="355" y="64"/>
                </a:lnTo>
                <a:lnTo>
                  <a:pt x="369" y="71"/>
                </a:lnTo>
                <a:lnTo>
                  <a:pt x="383" y="78"/>
                </a:lnTo>
                <a:lnTo>
                  <a:pt x="397" y="85"/>
                </a:lnTo>
                <a:lnTo>
                  <a:pt x="411" y="92"/>
                </a:lnTo>
                <a:lnTo>
                  <a:pt x="426" y="100"/>
                </a:lnTo>
                <a:lnTo>
                  <a:pt x="440" y="107"/>
                </a:lnTo>
                <a:lnTo>
                  <a:pt x="461" y="114"/>
                </a:lnTo>
                <a:lnTo>
                  <a:pt x="475" y="121"/>
                </a:lnTo>
                <a:lnTo>
                  <a:pt x="489" y="135"/>
                </a:lnTo>
                <a:lnTo>
                  <a:pt x="511" y="142"/>
                </a:lnTo>
                <a:lnTo>
                  <a:pt x="525" y="149"/>
                </a:lnTo>
                <a:lnTo>
                  <a:pt x="546" y="163"/>
                </a:lnTo>
                <a:lnTo>
                  <a:pt x="560" y="170"/>
                </a:lnTo>
                <a:lnTo>
                  <a:pt x="581" y="185"/>
                </a:lnTo>
                <a:lnTo>
                  <a:pt x="603" y="199"/>
                </a:lnTo>
                <a:lnTo>
                  <a:pt x="624" y="213"/>
                </a:lnTo>
                <a:lnTo>
                  <a:pt x="645" y="227"/>
                </a:lnTo>
                <a:lnTo>
                  <a:pt x="667" y="241"/>
                </a:lnTo>
                <a:lnTo>
                  <a:pt x="688" y="255"/>
                </a:lnTo>
                <a:lnTo>
                  <a:pt x="709" y="270"/>
                </a:lnTo>
                <a:lnTo>
                  <a:pt x="737" y="284"/>
                </a:lnTo>
                <a:lnTo>
                  <a:pt x="759" y="305"/>
                </a:lnTo>
                <a:lnTo>
                  <a:pt x="787" y="319"/>
                </a:lnTo>
                <a:lnTo>
                  <a:pt x="815" y="340"/>
                </a:lnTo>
                <a:lnTo>
                  <a:pt x="844" y="362"/>
                </a:lnTo>
                <a:lnTo>
                  <a:pt x="872" y="376"/>
                </a:lnTo>
                <a:lnTo>
                  <a:pt x="900" y="397"/>
                </a:lnTo>
                <a:lnTo>
                  <a:pt x="936" y="418"/>
                </a:lnTo>
                <a:lnTo>
                  <a:pt x="964" y="447"/>
                </a:lnTo>
                <a:lnTo>
                  <a:pt x="1000" y="468"/>
                </a:lnTo>
                <a:lnTo>
                  <a:pt x="1035" y="496"/>
                </a:lnTo>
                <a:lnTo>
                  <a:pt x="1071" y="518"/>
                </a:lnTo>
                <a:lnTo>
                  <a:pt x="1106" y="546"/>
                </a:lnTo>
                <a:lnTo>
                  <a:pt x="1148" y="574"/>
                </a:lnTo>
                <a:lnTo>
                  <a:pt x="1184" y="603"/>
                </a:lnTo>
                <a:lnTo>
                  <a:pt x="1226" y="631"/>
                </a:lnTo>
                <a:lnTo>
                  <a:pt x="1269" y="666"/>
                </a:lnTo>
                <a:lnTo>
                  <a:pt x="1311" y="695"/>
                </a:lnTo>
                <a:lnTo>
                  <a:pt x="1354" y="730"/>
                </a:lnTo>
                <a:lnTo>
                  <a:pt x="1404" y="766"/>
                </a:lnTo>
                <a:lnTo>
                  <a:pt x="1446" y="801"/>
                </a:lnTo>
                <a:lnTo>
                  <a:pt x="1496" y="836"/>
                </a:lnTo>
                <a:lnTo>
                  <a:pt x="1538" y="872"/>
                </a:lnTo>
                <a:lnTo>
                  <a:pt x="1588" y="914"/>
                </a:lnTo>
                <a:lnTo>
                  <a:pt x="1630" y="957"/>
                </a:lnTo>
                <a:lnTo>
                  <a:pt x="1680" y="992"/>
                </a:lnTo>
                <a:lnTo>
                  <a:pt x="1723" y="1035"/>
                </a:lnTo>
                <a:lnTo>
                  <a:pt x="1772" y="1077"/>
                </a:lnTo>
                <a:lnTo>
                  <a:pt x="1815" y="1120"/>
                </a:lnTo>
                <a:lnTo>
                  <a:pt x="1857" y="1169"/>
                </a:lnTo>
                <a:lnTo>
                  <a:pt x="1893" y="1212"/>
                </a:lnTo>
                <a:lnTo>
                  <a:pt x="1928" y="1254"/>
                </a:lnTo>
                <a:lnTo>
                  <a:pt x="1964" y="1297"/>
                </a:lnTo>
                <a:lnTo>
                  <a:pt x="1992" y="1347"/>
                </a:lnTo>
                <a:lnTo>
                  <a:pt x="2013" y="1389"/>
                </a:lnTo>
                <a:lnTo>
                  <a:pt x="2027" y="1432"/>
                </a:lnTo>
                <a:lnTo>
                  <a:pt x="2041" y="1474"/>
                </a:lnTo>
                <a:lnTo>
                  <a:pt x="2049" y="1510"/>
                </a:lnTo>
                <a:lnTo>
                  <a:pt x="2049" y="1552"/>
                </a:lnTo>
                <a:lnTo>
                  <a:pt x="2041" y="1588"/>
                </a:lnTo>
                <a:lnTo>
                  <a:pt x="2034" y="1630"/>
                </a:lnTo>
                <a:lnTo>
                  <a:pt x="2013" y="1658"/>
                </a:lnTo>
                <a:lnTo>
                  <a:pt x="1985" y="1694"/>
                </a:lnTo>
                <a:lnTo>
                  <a:pt x="1956" y="1722"/>
                </a:lnTo>
                <a:lnTo>
                  <a:pt x="1921" y="1758"/>
                </a:lnTo>
                <a:lnTo>
                  <a:pt x="1871" y="1779"/>
                </a:lnTo>
                <a:lnTo>
                  <a:pt x="1829" y="1807"/>
                </a:lnTo>
                <a:lnTo>
                  <a:pt x="1772" y="1828"/>
                </a:lnTo>
                <a:lnTo>
                  <a:pt x="1715" y="1850"/>
                </a:lnTo>
                <a:lnTo>
                  <a:pt x="1659" y="1871"/>
                </a:lnTo>
                <a:lnTo>
                  <a:pt x="1595" y="1885"/>
                </a:lnTo>
                <a:lnTo>
                  <a:pt x="1524" y="1899"/>
                </a:lnTo>
                <a:lnTo>
                  <a:pt x="1460" y="1913"/>
                </a:lnTo>
                <a:lnTo>
                  <a:pt x="1389" y="1921"/>
                </a:lnTo>
                <a:lnTo>
                  <a:pt x="1319" y="1935"/>
                </a:lnTo>
                <a:lnTo>
                  <a:pt x="1248" y="1942"/>
                </a:lnTo>
                <a:lnTo>
                  <a:pt x="1177" y="1949"/>
                </a:lnTo>
                <a:lnTo>
                  <a:pt x="1106" y="1949"/>
                </a:lnTo>
                <a:lnTo>
                  <a:pt x="1035" y="1956"/>
                </a:lnTo>
                <a:lnTo>
                  <a:pt x="971" y="1956"/>
                </a:lnTo>
                <a:lnTo>
                  <a:pt x="900" y="1963"/>
                </a:lnTo>
                <a:lnTo>
                  <a:pt x="837" y="1963"/>
                </a:lnTo>
                <a:lnTo>
                  <a:pt x="773" y="1956"/>
                </a:lnTo>
                <a:lnTo>
                  <a:pt x="716" y="1956"/>
                </a:lnTo>
                <a:lnTo>
                  <a:pt x="652" y="1956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65" name="Freeform 93"/>
          <p:cNvSpPr>
            <a:spLocks/>
          </p:cNvSpPr>
          <p:nvPr/>
        </p:nvSpPr>
        <p:spPr bwMode="auto">
          <a:xfrm>
            <a:off x="5162550" y="636588"/>
            <a:ext cx="1552575" cy="3003550"/>
          </a:xfrm>
          <a:custGeom>
            <a:avLst/>
            <a:gdLst/>
            <a:ahLst/>
            <a:cxnLst>
              <a:cxn ang="0">
                <a:pos x="872" y="1885"/>
              </a:cxn>
              <a:cxn ang="0">
                <a:pos x="716" y="1871"/>
              </a:cxn>
              <a:cxn ang="0">
                <a:pos x="589" y="1849"/>
              </a:cxn>
              <a:cxn ang="0">
                <a:pos x="475" y="1821"/>
              </a:cxn>
              <a:cxn ang="0">
                <a:pos x="383" y="1793"/>
              </a:cxn>
              <a:cxn ang="0">
                <a:pos x="305" y="1764"/>
              </a:cxn>
              <a:cxn ang="0">
                <a:pos x="241" y="1736"/>
              </a:cxn>
              <a:cxn ang="0">
                <a:pos x="192" y="1701"/>
              </a:cxn>
              <a:cxn ang="0">
                <a:pos x="149" y="1672"/>
              </a:cxn>
              <a:cxn ang="0">
                <a:pos x="114" y="1637"/>
              </a:cxn>
              <a:cxn ang="0">
                <a:pos x="85" y="1601"/>
              </a:cxn>
              <a:cxn ang="0">
                <a:pos x="64" y="1566"/>
              </a:cxn>
              <a:cxn ang="0">
                <a:pos x="50" y="1531"/>
              </a:cxn>
              <a:cxn ang="0">
                <a:pos x="36" y="1495"/>
              </a:cxn>
              <a:cxn ang="0">
                <a:pos x="22" y="1453"/>
              </a:cxn>
              <a:cxn ang="0">
                <a:pos x="14" y="1403"/>
              </a:cxn>
              <a:cxn ang="0">
                <a:pos x="0" y="1325"/>
              </a:cxn>
              <a:cxn ang="0">
                <a:pos x="7" y="1049"/>
              </a:cxn>
              <a:cxn ang="0">
                <a:pos x="22" y="971"/>
              </a:cxn>
              <a:cxn ang="0">
                <a:pos x="29" y="850"/>
              </a:cxn>
              <a:cxn ang="0">
                <a:pos x="43" y="794"/>
              </a:cxn>
              <a:cxn ang="0">
                <a:pos x="50" y="709"/>
              </a:cxn>
              <a:cxn ang="0">
                <a:pos x="64" y="659"/>
              </a:cxn>
              <a:cxn ang="0">
                <a:pos x="71" y="588"/>
              </a:cxn>
              <a:cxn ang="0">
                <a:pos x="85" y="546"/>
              </a:cxn>
              <a:cxn ang="0">
                <a:pos x="92" y="489"/>
              </a:cxn>
              <a:cxn ang="0">
                <a:pos x="107" y="446"/>
              </a:cxn>
              <a:cxn ang="0">
                <a:pos x="114" y="397"/>
              </a:cxn>
              <a:cxn ang="0">
                <a:pos x="128" y="369"/>
              </a:cxn>
              <a:cxn ang="0">
                <a:pos x="135" y="326"/>
              </a:cxn>
              <a:cxn ang="0">
                <a:pos x="149" y="291"/>
              </a:cxn>
              <a:cxn ang="0">
                <a:pos x="156" y="255"/>
              </a:cxn>
              <a:cxn ang="0">
                <a:pos x="170" y="234"/>
              </a:cxn>
              <a:cxn ang="0">
                <a:pos x="177" y="206"/>
              </a:cxn>
              <a:cxn ang="0">
                <a:pos x="192" y="177"/>
              </a:cxn>
              <a:cxn ang="0">
                <a:pos x="199" y="156"/>
              </a:cxn>
              <a:cxn ang="0">
                <a:pos x="213" y="128"/>
              </a:cxn>
              <a:cxn ang="0">
                <a:pos x="227" y="106"/>
              </a:cxn>
              <a:cxn ang="0">
                <a:pos x="234" y="85"/>
              </a:cxn>
              <a:cxn ang="0">
                <a:pos x="248" y="64"/>
              </a:cxn>
              <a:cxn ang="0">
                <a:pos x="277" y="36"/>
              </a:cxn>
              <a:cxn ang="0">
                <a:pos x="291" y="14"/>
              </a:cxn>
            </a:cxnLst>
            <a:rect l="0" t="0" r="r" b="b"/>
            <a:pathLst>
              <a:path w="978" h="1892">
                <a:moveTo>
                  <a:pt x="978" y="1892"/>
                </a:moveTo>
                <a:lnTo>
                  <a:pt x="922" y="1885"/>
                </a:lnTo>
                <a:lnTo>
                  <a:pt x="872" y="1885"/>
                </a:lnTo>
                <a:lnTo>
                  <a:pt x="815" y="1878"/>
                </a:lnTo>
                <a:lnTo>
                  <a:pt x="766" y="1871"/>
                </a:lnTo>
                <a:lnTo>
                  <a:pt x="716" y="1871"/>
                </a:lnTo>
                <a:lnTo>
                  <a:pt x="674" y="1864"/>
                </a:lnTo>
                <a:lnTo>
                  <a:pt x="631" y="1857"/>
                </a:lnTo>
                <a:lnTo>
                  <a:pt x="589" y="1849"/>
                </a:lnTo>
                <a:lnTo>
                  <a:pt x="546" y="1842"/>
                </a:lnTo>
                <a:lnTo>
                  <a:pt x="511" y="1828"/>
                </a:lnTo>
                <a:lnTo>
                  <a:pt x="475" y="1821"/>
                </a:lnTo>
                <a:lnTo>
                  <a:pt x="447" y="1814"/>
                </a:lnTo>
                <a:lnTo>
                  <a:pt x="411" y="1807"/>
                </a:lnTo>
                <a:lnTo>
                  <a:pt x="383" y="1793"/>
                </a:lnTo>
                <a:lnTo>
                  <a:pt x="355" y="1786"/>
                </a:lnTo>
                <a:lnTo>
                  <a:pt x="333" y="1779"/>
                </a:lnTo>
                <a:lnTo>
                  <a:pt x="305" y="1764"/>
                </a:lnTo>
                <a:lnTo>
                  <a:pt x="284" y="1757"/>
                </a:lnTo>
                <a:lnTo>
                  <a:pt x="263" y="1743"/>
                </a:lnTo>
                <a:lnTo>
                  <a:pt x="241" y="1736"/>
                </a:lnTo>
                <a:lnTo>
                  <a:pt x="227" y="1722"/>
                </a:lnTo>
                <a:lnTo>
                  <a:pt x="206" y="1715"/>
                </a:lnTo>
                <a:lnTo>
                  <a:pt x="192" y="1701"/>
                </a:lnTo>
                <a:lnTo>
                  <a:pt x="177" y="1694"/>
                </a:lnTo>
                <a:lnTo>
                  <a:pt x="163" y="1679"/>
                </a:lnTo>
                <a:lnTo>
                  <a:pt x="149" y="1672"/>
                </a:lnTo>
                <a:lnTo>
                  <a:pt x="135" y="1658"/>
                </a:lnTo>
                <a:lnTo>
                  <a:pt x="121" y="1651"/>
                </a:lnTo>
                <a:lnTo>
                  <a:pt x="114" y="1637"/>
                </a:lnTo>
                <a:lnTo>
                  <a:pt x="107" y="1623"/>
                </a:lnTo>
                <a:lnTo>
                  <a:pt x="92" y="1616"/>
                </a:lnTo>
                <a:lnTo>
                  <a:pt x="85" y="1601"/>
                </a:lnTo>
                <a:lnTo>
                  <a:pt x="78" y="1594"/>
                </a:lnTo>
                <a:lnTo>
                  <a:pt x="71" y="1580"/>
                </a:lnTo>
                <a:lnTo>
                  <a:pt x="64" y="1566"/>
                </a:lnTo>
                <a:lnTo>
                  <a:pt x="57" y="1559"/>
                </a:lnTo>
                <a:lnTo>
                  <a:pt x="50" y="1545"/>
                </a:lnTo>
                <a:lnTo>
                  <a:pt x="50" y="1531"/>
                </a:lnTo>
                <a:lnTo>
                  <a:pt x="43" y="1524"/>
                </a:lnTo>
                <a:lnTo>
                  <a:pt x="36" y="1509"/>
                </a:lnTo>
                <a:lnTo>
                  <a:pt x="36" y="1495"/>
                </a:lnTo>
                <a:lnTo>
                  <a:pt x="29" y="1488"/>
                </a:lnTo>
                <a:lnTo>
                  <a:pt x="29" y="1474"/>
                </a:lnTo>
                <a:lnTo>
                  <a:pt x="22" y="1453"/>
                </a:lnTo>
                <a:lnTo>
                  <a:pt x="22" y="1438"/>
                </a:lnTo>
                <a:lnTo>
                  <a:pt x="14" y="1431"/>
                </a:lnTo>
                <a:lnTo>
                  <a:pt x="14" y="1403"/>
                </a:lnTo>
                <a:lnTo>
                  <a:pt x="7" y="1396"/>
                </a:lnTo>
                <a:lnTo>
                  <a:pt x="7" y="1332"/>
                </a:lnTo>
                <a:lnTo>
                  <a:pt x="0" y="1325"/>
                </a:lnTo>
                <a:lnTo>
                  <a:pt x="0" y="1162"/>
                </a:lnTo>
                <a:lnTo>
                  <a:pt x="7" y="1148"/>
                </a:lnTo>
                <a:lnTo>
                  <a:pt x="7" y="1049"/>
                </a:lnTo>
                <a:lnTo>
                  <a:pt x="14" y="1035"/>
                </a:lnTo>
                <a:lnTo>
                  <a:pt x="14" y="985"/>
                </a:lnTo>
                <a:lnTo>
                  <a:pt x="22" y="971"/>
                </a:lnTo>
                <a:lnTo>
                  <a:pt x="22" y="921"/>
                </a:lnTo>
                <a:lnTo>
                  <a:pt x="29" y="907"/>
                </a:lnTo>
                <a:lnTo>
                  <a:pt x="29" y="850"/>
                </a:lnTo>
                <a:lnTo>
                  <a:pt x="36" y="843"/>
                </a:lnTo>
                <a:lnTo>
                  <a:pt x="36" y="801"/>
                </a:lnTo>
                <a:lnTo>
                  <a:pt x="43" y="794"/>
                </a:lnTo>
                <a:lnTo>
                  <a:pt x="43" y="758"/>
                </a:lnTo>
                <a:lnTo>
                  <a:pt x="50" y="751"/>
                </a:lnTo>
                <a:lnTo>
                  <a:pt x="50" y="709"/>
                </a:lnTo>
                <a:lnTo>
                  <a:pt x="57" y="702"/>
                </a:lnTo>
                <a:lnTo>
                  <a:pt x="57" y="666"/>
                </a:lnTo>
                <a:lnTo>
                  <a:pt x="64" y="659"/>
                </a:lnTo>
                <a:lnTo>
                  <a:pt x="64" y="631"/>
                </a:lnTo>
                <a:lnTo>
                  <a:pt x="71" y="617"/>
                </a:lnTo>
                <a:lnTo>
                  <a:pt x="71" y="588"/>
                </a:lnTo>
                <a:lnTo>
                  <a:pt x="78" y="581"/>
                </a:lnTo>
                <a:lnTo>
                  <a:pt x="78" y="553"/>
                </a:lnTo>
                <a:lnTo>
                  <a:pt x="85" y="546"/>
                </a:lnTo>
                <a:lnTo>
                  <a:pt x="85" y="517"/>
                </a:lnTo>
                <a:lnTo>
                  <a:pt x="92" y="503"/>
                </a:lnTo>
                <a:lnTo>
                  <a:pt x="92" y="489"/>
                </a:lnTo>
                <a:lnTo>
                  <a:pt x="99" y="482"/>
                </a:lnTo>
                <a:lnTo>
                  <a:pt x="99" y="454"/>
                </a:lnTo>
                <a:lnTo>
                  <a:pt x="107" y="446"/>
                </a:lnTo>
                <a:lnTo>
                  <a:pt x="107" y="425"/>
                </a:lnTo>
                <a:lnTo>
                  <a:pt x="114" y="418"/>
                </a:lnTo>
                <a:lnTo>
                  <a:pt x="114" y="397"/>
                </a:lnTo>
                <a:lnTo>
                  <a:pt x="121" y="390"/>
                </a:lnTo>
                <a:lnTo>
                  <a:pt x="121" y="376"/>
                </a:lnTo>
                <a:lnTo>
                  <a:pt x="128" y="369"/>
                </a:lnTo>
                <a:lnTo>
                  <a:pt x="128" y="347"/>
                </a:lnTo>
                <a:lnTo>
                  <a:pt x="135" y="340"/>
                </a:lnTo>
                <a:lnTo>
                  <a:pt x="135" y="326"/>
                </a:lnTo>
                <a:lnTo>
                  <a:pt x="142" y="319"/>
                </a:lnTo>
                <a:lnTo>
                  <a:pt x="142" y="298"/>
                </a:lnTo>
                <a:lnTo>
                  <a:pt x="149" y="291"/>
                </a:lnTo>
                <a:lnTo>
                  <a:pt x="149" y="276"/>
                </a:lnTo>
                <a:lnTo>
                  <a:pt x="156" y="269"/>
                </a:lnTo>
                <a:lnTo>
                  <a:pt x="156" y="255"/>
                </a:lnTo>
                <a:lnTo>
                  <a:pt x="163" y="248"/>
                </a:lnTo>
                <a:lnTo>
                  <a:pt x="163" y="241"/>
                </a:lnTo>
                <a:lnTo>
                  <a:pt x="170" y="234"/>
                </a:lnTo>
                <a:lnTo>
                  <a:pt x="170" y="220"/>
                </a:lnTo>
                <a:lnTo>
                  <a:pt x="177" y="213"/>
                </a:lnTo>
                <a:lnTo>
                  <a:pt x="177" y="206"/>
                </a:lnTo>
                <a:lnTo>
                  <a:pt x="185" y="198"/>
                </a:lnTo>
                <a:lnTo>
                  <a:pt x="185" y="184"/>
                </a:lnTo>
                <a:lnTo>
                  <a:pt x="192" y="177"/>
                </a:lnTo>
                <a:lnTo>
                  <a:pt x="192" y="170"/>
                </a:lnTo>
                <a:lnTo>
                  <a:pt x="199" y="163"/>
                </a:lnTo>
                <a:lnTo>
                  <a:pt x="199" y="156"/>
                </a:lnTo>
                <a:lnTo>
                  <a:pt x="206" y="149"/>
                </a:lnTo>
                <a:lnTo>
                  <a:pt x="206" y="135"/>
                </a:lnTo>
                <a:lnTo>
                  <a:pt x="213" y="128"/>
                </a:lnTo>
                <a:lnTo>
                  <a:pt x="213" y="121"/>
                </a:lnTo>
                <a:lnTo>
                  <a:pt x="220" y="113"/>
                </a:lnTo>
                <a:lnTo>
                  <a:pt x="227" y="106"/>
                </a:lnTo>
                <a:lnTo>
                  <a:pt x="227" y="99"/>
                </a:lnTo>
                <a:lnTo>
                  <a:pt x="234" y="92"/>
                </a:lnTo>
                <a:lnTo>
                  <a:pt x="234" y="85"/>
                </a:lnTo>
                <a:lnTo>
                  <a:pt x="241" y="78"/>
                </a:lnTo>
                <a:lnTo>
                  <a:pt x="248" y="71"/>
                </a:lnTo>
                <a:lnTo>
                  <a:pt x="248" y="64"/>
                </a:lnTo>
                <a:lnTo>
                  <a:pt x="255" y="57"/>
                </a:lnTo>
                <a:lnTo>
                  <a:pt x="263" y="50"/>
                </a:lnTo>
                <a:lnTo>
                  <a:pt x="277" y="36"/>
                </a:lnTo>
                <a:lnTo>
                  <a:pt x="277" y="28"/>
                </a:lnTo>
                <a:lnTo>
                  <a:pt x="284" y="21"/>
                </a:lnTo>
                <a:lnTo>
                  <a:pt x="291" y="14"/>
                </a:lnTo>
                <a:lnTo>
                  <a:pt x="298" y="7"/>
                </a:lnTo>
                <a:lnTo>
                  <a:pt x="305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66" name="Freeform 94"/>
          <p:cNvSpPr>
            <a:spLocks/>
          </p:cNvSpPr>
          <p:nvPr/>
        </p:nvSpPr>
        <p:spPr bwMode="auto">
          <a:xfrm>
            <a:off x="5646738" y="546100"/>
            <a:ext cx="3217862" cy="3071813"/>
          </a:xfrm>
          <a:custGeom>
            <a:avLst/>
            <a:gdLst/>
            <a:ahLst/>
            <a:cxnLst>
              <a:cxn ang="0">
                <a:pos x="14" y="50"/>
              </a:cxn>
              <a:cxn ang="0">
                <a:pos x="35" y="29"/>
              </a:cxn>
              <a:cxn ang="0">
                <a:pos x="57" y="22"/>
              </a:cxn>
              <a:cxn ang="0">
                <a:pos x="78" y="15"/>
              </a:cxn>
              <a:cxn ang="0">
                <a:pos x="99" y="7"/>
              </a:cxn>
              <a:cxn ang="0">
                <a:pos x="121" y="0"/>
              </a:cxn>
              <a:cxn ang="0">
                <a:pos x="142" y="0"/>
              </a:cxn>
              <a:cxn ang="0">
                <a:pos x="163" y="0"/>
              </a:cxn>
              <a:cxn ang="0">
                <a:pos x="184" y="0"/>
              </a:cxn>
              <a:cxn ang="0">
                <a:pos x="213" y="7"/>
              </a:cxn>
              <a:cxn ang="0">
                <a:pos x="234" y="7"/>
              </a:cxn>
              <a:cxn ang="0">
                <a:pos x="262" y="15"/>
              </a:cxn>
              <a:cxn ang="0">
                <a:pos x="298" y="29"/>
              </a:cxn>
              <a:cxn ang="0">
                <a:pos x="326" y="36"/>
              </a:cxn>
              <a:cxn ang="0">
                <a:pos x="361" y="50"/>
              </a:cxn>
              <a:cxn ang="0">
                <a:pos x="404" y="71"/>
              </a:cxn>
              <a:cxn ang="0">
                <a:pos x="447" y="93"/>
              </a:cxn>
              <a:cxn ang="0">
                <a:pos x="489" y="121"/>
              </a:cxn>
              <a:cxn ang="0">
                <a:pos x="539" y="149"/>
              </a:cxn>
              <a:cxn ang="0">
                <a:pos x="595" y="178"/>
              </a:cxn>
              <a:cxn ang="0">
                <a:pos x="659" y="220"/>
              </a:cxn>
              <a:cxn ang="0">
                <a:pos x="723" y="263"/>
              </a:cxn>
              <a:cxn ang="0">
                <a:pos x="794" y="312"/>
              </a:cxn>
              <a:cxn ang="0">
                <a:pos x="879" y="369"/>
              </a:cxn>
              <a:cxn ang="0">
                <a:pos x="971" y="433"/>
              </a:cxn>
              <a:cxn ang="0">
                <a:pos x="1070" y="503"/>
              </a:cxn>
              <a:cxn ang="0">
                <a:pos x="1184" y="589"/>
              </a:cxn>
              <a:cxn ang="0">
                <a:pos x="1304" y="681"/>
              </a:cxn>
              <a:cxn ang="0">
                <a:pos x="1432" y="780"/>
              </a:cxn>
              <a:cxn ang="0">
                <a:pos x="1566" y="886"/>
              </a:cxn>
              <a:cxn ang="0">
                <a:pos x="1701" y="1007"/>
              </a:cxn>
              <a:cxn ang="0">
                <a:pos x="1829" y="1134"/>
              </a:cxn>
              <a:cxn ang="0">
                <a:pos x="1935" y="1262"/>
              </a:cxn>
              <a:cxn ang="0">
                <a:pos x="2006" y="1389"/>
              </a:cxn>
              <a:cxn ang="0">
                <a:pos x="2027" y="1552"/>
              </a:cxn>
              <a:cxn ang="0">
                <a:pos x="1977" y="1651"/>
              </a:cxn>
              <a:cxn ang="0">
                <a:pos x="1878" y="1743"/>
              </a:cxn>
              <a:cxn ang="0">
                <a:pos x="1736" y="1814"/>
              </a:cxn>
              <a:cxn ang="0">
                <a:pos x="1552" y="1864"/>
              </a:cxn>
              <a:cxn ang="0">
                <a:pos x="1354" y="1899"/>
              </a:cxn>
              <a:cxn ang="0">
                <a:pos x="1148" y="1921"/>
              </a:cxn>
              <a:cxn ang="0">
                <a:pos x="950" y="1928"/>
              </a:cxn>
            </a:cxnLst>
            <a:rect l="0" t="0" r="r" b="b"/>
            <a:pathLst>
              <a:path w="2027" h="1935">
                <a:moveTo>
                  <a:pt x="0" y="57"/>
                </a:moveTo>
                <a:lnTo>
                  <a:pt x="7" y="50"/>
                </a:lnTo>
                <a:lnTo>
                  <a:pt x="14" y="50"/>
                </a:lnTo>
                <a:lnTo>
                  <a:pt x="21" y="43"/>
                </a:lnTo>
                <a:lnTo>
                  <a:pt x="28" y="36"/>
                </a:lnTo>
                <a:lnTo>
                  <a:pt x="35" y="29"/>
                </a:lnTo>
                <a:lnTo>
                  <a:pt x="43" y="29"/>
                </a:lnTo>
                <a:lnTo>
                  <a:pt x="50" y="29"/>
                </a:lnTo>
                <a:lnTo>
                  <a:pt x="57" y="22"/>
                </a:lnTo>
                <a:lnTo>
                  <a:pt x="64" y="22"/>
                </a:lnTo>
                <a:lnTo>
                  <a:pt x="71" y="15"/>
                </a:lnTo>
                <a:lnTo>
                  <a:pt x="78" y="15"/>
                </a:lnTo>
                <a:lnTo>
                  <a:pt x="85" y="15"/>
                </a:lnTo>
                <a:lnTo>
                  <a:pt x="92" y="7"/>
                </a:lnTo>
                <a:lnTo>
                  <a:pt x="99" y="7"/>
                </a:lnTo>
                <a:lnTo>
                  <a:pt x="106" y="7"/>
                </a:lnTo>
                <a:lnTo>
                  <a:pt x="113" y="0"/>
                </a:lnTo>
                <a:lnTo>
                  <a:pt x="121" y="0"/>
                </a:lnTo>
                <a:lnTo>
                  <a:pt x="128" y="0"/>
                </a:lnTo>
                <a:lnTo>
                  <a:pt x="135" y="0"/>
                </a:lnTo>
                <a:lnTo>
                  <a:pt x="142" y="0"/>
                </a:lnTo>
                <a:lnTo>
                  <a:pt x="149" y="0"/>
                </a:lnTo>
                <a:lnTo>
                  <a:pt x="156" y="0"/>
                </a:lnTo>
                <a:lnTo>
                  <a:pt x="163" y="0"/>
                </a:lnTo>
                <a:lnTo>
                  <a:pt x="170" y="0"/>
                </a:lnTo>
                <a:lnTo>
                  <a:pt x="177" y="0"/>
                </a:lnTo>
                <a:lnTo>
                  <a:pt x="184" y="0"/>
                </a:lnTo>
                <a:lnTo>
                  <a:pt x="191" y="0"/>
                </a:lnTo>
                <a:lnTo>
                  <a:pt x="206" y="0"/>
                </a:lnTo>
                <a:lnTo>
                  <a:pt x="213" y="7"/>
                </a:lnTo>
                <a:lnTo>
                  <a:pt x="220" y="7"/>
                </a:lnTo>
                <a:lnTo>
                  <a:pt x="227" y="7"/>
                </a:lnTo>
                <a:lnTo>
                  <a:pt x="234" y="7"/>
                </a:lnTo>
                <a:lnTo>
                  <a:pt x="248" y="15"/>
                </a:lnTo>
                <a:lnTo>
                  <a:pt x="255" y="15"/>
                </a:lnTo>
                <a:lnTo>
                  <a:pt x="262" y="15"/>
                </a:lnTo>
                <a:lnTo>
                  <a:pt x="276" y="22"/>
                </a:lnTo>
                <a:lnTo>
                  <a:pt x="284" y="22"/>
                </a:lnTo>
                <a:lnTo>
                  <a:pt x="298" y="29"/>
                </a:lnTo>
                <a:lnTo>
                  <a:pt x="305" y="29"/>
                </a:lnTo>
                <a:lnTo>
                  <a:pt x="319" y="36"/>
                </a:lnTo>
                <a:lnTo>
                  <a:pt x="326" y="36"/>
                </a:lnTo>
                <a:lnTo>
                  <a:pt x="340" y="43"/>
                </a:lnTo>
                <a:lnTo>
                  <a:pt x="354" y="50"/>
                </a:lnTo>
                <a:lnTo>
                  <a:pt x="361" y="50"/>
                </a:lnTo>
                <a:lnTo>
                  <a:pt x="376" y="57"/>
                </a:lnTo>
                <a:lnTo>
                  <a:pt x="390" y="64"/>
                </a:lnTo>
                <a:lnTo>
                  <a:pt x="404" y="71"/>
                </a:lnTo>
                <a:lnTo>
                  <a:pt x="418" y="78"/>
                </a:lnTo>
                <a:lnTo>
                  <a:pt x="432" y="85"/>
                </a:lnTo>
                <a:lnTo>
                  <a:pt x="447" y="93"/>
                </a:lnTo>
                <a:lnTo>
                  <a:pt x="461" y="100"/>
                </a:lnTo>
                <a:lnTo>
                  <a:pt x="475" y="107"/>
                </a:lnTo>
                <a:lnTo>
                  <a:pt x="489" y="121"/>
                </a:lnTo>
                <a:lnTo>
                  <a:pt x="503" y="128"/>
                </a:lnTo>
                <a:lnTo>
                  <a:pt x="525" y="135"/>
                </a:lnTo>
                <a:lnTo>
                  <a:pt x="539" y="149"/>
                </a:lnTo>
                <a:lnTo>
                  <a:pt x="560" y="156"/>
                </a:lnTo>
                <a:lnTo>
                  <a:pt x="574" y="170"/>
                </a:lnTo>
                <a:lnTo>
                  <a:pt x="595" y="178"/>
                </a:lnTo>
                <a:lnTo>
                  <a:pt x="617" y="192"/>
                </a:lnTo>
                <a:lnTo>
                  <a:pt x="638" y="206"/>
                </a:lnTo>
                <a:lnTo>
                  <a:pt x="659" y="220"/>
                </a:lnTo>
                <a:lnTo>
                  <a:pt x="680" y="234"/>
                </a:lnTo>
                <a:lnTo>
                  <a:pt x="702" y="248"/>
                </a:lnTo>
                <a:lnTo>
                  <a:pt x="723" y="263"/>
                </a:lnTo>
                <a:lnTo>
                  <a:pt x="744" y="277"/>
                </a:lnTo>
                <a:lnTo>
                  <a:pt x="773" y="291"/>
                </a:lnTo>
                <a:lnTo>
                  <a:pt x="794" y="312"/>
                </a:lnTo>
                <a:lnTo>
                  <a:pt x="822" y="326"/>
                </a:lnTo>
                <a:lnTo>
                  <a:pt x="851" y="348"/>
                </a:lnTo>
                <a:lnTo>
                  <a:pt x="879" y="369"/>
                </a:lnTo>
                <a:lnTo>
                  <a:pt x="907" y="390"/>
                </a:lnTo>
                <a:lnTo>
                  <a:pt x="943" y="411"/>
                </a:lnTo>
                <a:lnTo>
                  <a:pt x="971" y="433"/>
                </a:lnTo>
                <a:lnTo>
                  <a:pt x="1006" y="454"/>
                </a:lnTo>
                <a:lnTo>
                  <a:pt x="1035" y="482"/>
                </a:lnTo>
                <a:lnTo>
                  <a:pt x="1070" y="503"/>
                </a:lnTo>
                <a:lnTo>
                  <a:pt x="1106" y="532"/>
                </a:lnTo>
                <a:lnTo>
                  <a:pt x="1141" y="560"/>
                </a:lnTo>
                <a:lnTo>
                  <a:pt x="1184" y="589"/>
                </a:lnTo>
                <a:lnTo>
                  <a:pt x="1219" y="617"/>
                </a:lnTo>
                <a:lnTo>
                  <a:pt x="1262" y="645"/>
                </a:lnTo>
                <a:lnTo>
                  <a:pt x="1304" y="681"/>
                </a:lnTo>
                <a:lnTo>
                  <a:pt x="1347" y="709"/>
                </a:lnTo>
                <a:lnTo>
                  <a:pt x="1389" y="744"/>
                </a:lnTo>
                <a:lnTo>
                  <a:pt x="1432" y="780"/>
                </a:lnTo>
                <a:lnTo>
                  <a:pt x="1474" y="815"/>
                </a:lnTo>
                <a:lnTo>
                  <a:pt x="1524" y="851"/>
                </a:lnTo>
                <a:lnTo>
                  <a:pt x="1566" y="886"/>
                </a:lnTo>
                <a:lnTo>
                  <a:pt x="1609" y="929"/>
                </a:lnTo>
                <a:lnTo>
                  <a:pt x="1659" y="964"/>
                </a:lnTo>
                <a:lnTo>
                  <a:pt x="1701" y="1007"/>
                </a:lnTo>
                <a:lnTo>
                  <a:pt x="1744" y="1049"/>
                </a:lnTo>
                <a:lnTo>
                  <a:pt x="1786" y="1092"/>
                </a:lnTo>
                <a:lnTo>
                  <a:pt x="1829" y="1134"/>
                </a:lnTo>
                <a:lnTo>
                  <a:pt x="1864" y="1177"/>
                </a:lnTo>
                <a:lnTo>
                  <a:pt x="1899" y="1219"/>
                </a:lnTo>
                <a:lnTo>
                  <a:pt x="1935" y="1262"/>
                </a:lnTo>
                <a:lnTo>
                  <a:pt x="1963" y="1304"/>
                </a:lnTo>
                <a:lnTo>
                  <a:pt x="1985" y="1347"/>
                </a:lnTo>
                <a:lnTo>
                  <a:pt x="2006" y="1389"/>
                </a:lnTo>
                <a:lnTo>
                  <a:pt x="2020" y="1432"/>
                </a:lnTo>
                <a:lnTo>
                  <a:pt x="2027" y="1474"/>
                </a:lnTo>
                <a:lnTo>
                  <a:pt x="2027" y="1552"/>
                </a:lnTo>
                <a:lnTo>
                  <a:pt x="2020" y="1588"/>
                </a:lnTo>
                <a:lnTo>
                  <a:pt x="2006" y="1623"/>
                </a:lnTo>
                <a:lnTo>
                  <a:pt x="1977" y="1651"/>
                </a:lnTo>
                <a:lnTo>
                  <a:pt x="1956" y="1687"/>
                </a:lnTo>
                <a:lnTo>
                  <a:pt x="1921" y="1715"/>
                </a:lnTo>
                <a:lnTo>
                  <a:pt x="1878" y="1743"/>
                </a:lnTo>
                <a:lnTo>
                  <a:pt x="1836" y="1765"/>
                </a:lnTo>
                <a:lnTo>
                  <a:pt x="1786" y="1793"/>
                </a:lnTo>
                <a:lnTo>
                  <a:pt x="1736" y="1814"/>
                </a:lnTo>
                <a:lnTo>
                  <a:pt x="1680" y="1829"/>
                </a:lnTo>
                <a:lnTo>
                  <a:pt x="1616" y="1850"/>
                </a:lnTo>
                <a:lnTo>
                  <a:pt x="1552" y="1864"/>
                </a:lnTo>
                <a:lnTo>
                  <a:pt x="1488" y="1878"/>
                </a:lnTo>
                <a:lnTo>
                  <a:pt x="1425" y="1892"/>
                </a:lnTo>
                <a:lnTo>
                  <a:pt x="1354" y="1899"/>
                </a:lnTo>
                <a:lnTo>
                  <a:pt x="1290" y="1906"/>
                </a:lnTo>
                <a:lnTo>
                  <a:pt x="1219" y="1914"/>
                </a:lnTo>
                <a:lnTo>
                  <a:pt x="1148" y="1921"/>
                </a:lnTo>
                <a:lnTo>
                  <a:pt x="1084" y="1928"/>
                </a:lnTo>
                <a:lnTo>
                  <a:pt x="1014" y="1928"/>
                </a:lnTo>
                <a:lnTo>
                  <a:pt x="950" y="1928"/>
                </a:lnTo>
                <a:lnTo>
                  <a:pt x="886" y="1935"/>
                </a:lnTo>
                <a:lnTo>
                  <a:pt x="822" y="1935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67" name="Freeform 95"/>
          <p:cNvSpPr>
            <a:spLocks/>
          </p:cNvSpPr>
          <p:nvPr/>
        </p:nvSpPr>
        <p:spPr bwMode="auto">
          <a:xfrm>
            <a:off x="5162550" y="647700"/>
            <a:ext cx="1789113" cy="2970213"/>
          </a:xfrm>
          <a:custGeom>
            <a:avLst/>
            <a:gdLst/>
            <a:ahLst/>
            <a:cxnLst>
              <a:cxn ang="0">
                <a:pos x="1007" y="1864"/>
              </a:cxn>
              <a:cxn ang="0">
                <a:pos x="844" y="1857"/>
              </a:cxn>
              <a:cxn ang="0">
                <a:pos x="695" y="1835"/>
              </a:cxn>
              <a:cxn ang="0">
                <a:pos x="574" y="1814"/>
              </a:cxn>
              <a:cxn ang="0">
                <a:pos x="461" y="1793"/>
              </a:cxn>
              <a:cxn ang="0">
                <a:pos x="376" y="1765"/>
              </a:cxn>
              <a:cxn ang="0">
                <a:pos x="298" y="1736"/>
              </a:cxn>
              <a:cxn ang="0">
                <a:pos x="234" y="1708"/>
              </a:cxn>
              <a:cxn ang="0">
                <a:pos x="185" y="1672"/>
              </a:cxn>
              <a:cxn ang="0">
                <a:pos x="142" y="1644"/>
              </a:cxn>
              <a:cxn ang="0">
                <a:pos x="114" y="1609"/>
              </a:cxn>
              <a:cxn ang="0">
                <a:pos x="85" y="1573"/>
              </a:cxn>
              <a:cxn ang="0">
                <a:pos x="64" y="1538"/>
              </a:cxn>
              <a:cxn ang="0">
                <a:pos x="50" y="1502"/>
              </a:cxn>
              <a:cxn ang="0">
                <a:pos x="36" y="1467"/>
              </a:cxn>
              <a:cxn ang="0">
                <a:pos x="22" y="1431"/>
              </a:cxn>
              <a:cxn ang="0">
                <a:pos x="14" y="1368"/>
              </a:cxn>
              <a:cxn ang="0">
                <a:pos x="0" y="1247"/>
              </a:cxn>
              <a:cxn ang="0">
                <a:pos x="7" y="1056"/>
              </a:cxn>
              <a:cxn ang="0">
                <a:pos x="22" y="964"/>
              </a:cxn>
              <a:cxn ang="0">
                <a:pos x="29" y="850"/>
              </a:cxn>
              <a:cxn ang="0">
                <a:pos x="43" y="787"/>
              </a:cxn>
              <a:cxn ang="0">
                <a:pos x="50" y="702"/>
              </a:cxn>
              <a:cxn ang="0">
                <a:pos x="64" y="652"/>
              </a:cxn>
              <a:cxn ang="0">
                <a:pos x="71" y="588"/>
              </a:cxn>
              <a:cxn ang="0">
                <a:pos x="85" y="539"/>
              </a:cxn>
              <a:cxn ang="0">
                <a:pos x="92" y="482"/>
              </a:cxn>
              <a:cxn ang="0">
                <a:pos x="107" y="439"/>
              </a:cxn>
              <a:cxn ang="0">
                <a:pos x="114" y="397"/>
              </a:cxn>
              <a:cxn ang="0">
                <a:pos x="128" y="354"/>
              </a:cxn>
              <a:cxn ang="0">
                <a:pos x="135" y="312"/>
              </a:cxn>
              <a:cxn ang="0">
                <a:pos x="149" y="291"/>
              </a:cxn>
              <a:cxn ang="0">
                <a:pos x="156" y="248"/>
              </a:cxn>
              <a:cxn ang="0">
                <a:pos x="170" y="220"/>
              </a:cxn>
              <a:cxn ang="0">
                <a:pos x="177" y="191"/>
              </a:cxn>
              <a:cxn ang="0">
                <a:pos x="192" y="170"/>
              </a:cxn>
              <a:cxn ang="0">
                <a:pos x="199" y="142"/>
              </a:cxn>
              <a:cxn ang="0">
                <a:pos x="220" y="114"/>
              </a:cxn>
              <a:cxn ang="0">
                <a:pos x="227" y="92"/>
              </a:cxn>
              <a:cxn ang="0">
                <a:pos x="255" y="57"/>
              </a:cxn>
              <a:cxn ang="0">
                <a:pos x="263" y="36"/>
              </a:cxn>
              <a:cxn ang="0">
                <a:pos x="284" y="14"/>
              </a:cxn>
            </a:cxnLst>
            <a:rect l="0" t="0" r="r" b="b"/>
            <a:pathLst>
              <a:path w="1127" h="1871">
                <a:moveTo>
                  <a:pt x="1127" y="1871"/>
                </a:moveTo>
                <a:lnTo>
                  <a:pt x="1063" y="1864"/>
                </a:lnTo>
                <a:lnTo>
                  <a:pt x="1007" y="1864"/>
                </a:lnTo>
                <a:lnTo>
                  <a:pt x="950" y="1864"/>
                </a:lnTo>
                <a:lnTo>
                  <a:pt x="893" y="1857"/>
                </a:lnTo>
                <a:lnTo>
                  <a:pt x="844" y="1857"/>
                </a:lnTo>
                <a:lnTo>
                  <a:pt x="794" y="1850"/>
                </a:lnTo>
                <a:lnTo>
                  <a:pt x="744" y="1842"/>
                </a:lnTo>
                <a:lnTo>
                  <a:pt x="695" y="1835"/>
                </a:lnTo>
                <a:lnTo>
                  <a:pt x="652" y="1828"/>
                </a:lnTo>
                <a:lnTo>
                  <a:pt x="610" y="1821"/>
                </a:lnTo>
                <a:lnTo>
                  <a:pt x="574" y="1814"/>
                </a:lnTo>
                <a:lnTo>
                  <a:pt x="532" y="1807"/>
                </a:lnTo>
                <a:lnTo>
                  <a:pt x="496" y="1800"/>
                </a:lnTo>
                <a:lnTo>
                  <a:pt x="461" y="1793"/>
                </a:lnTo>
                <a:lnTo>
                  <a:pt x="433" y="1786"/>
                </a:lnTo>
                <a:lnTo>
                  <a:pt x="404" y="1772"/>
                </a:lnTo>
                <a:lnTo>
                  <a:pt x="376" y="1765"/>
                </a:lnTo>
                <a:lnTo>
                  <a:pt x="348" y="1757"/>
                </a:lnTo>
                <a:lnTo>
                  <a:pt x="319" y="1743"/>
                </a:lnTo>
                <a:lnTo>
                  <a:pt x="298" y="1736"/>
                </a:lnTo>
                <a:lnTo>
                  <a:pt x="277" y="1729"/>
                </a:lnTo>
                <a:lnTo>
                  <a:pt x="255" y="1715"/>
                </a:lnTo>
                <a:lnTo>
                  <a:pt x="234" y="1708"/>
                </a:lnTo>
                <a:lnTo>
                  <a:pt x="220" y="1694"/>
                </a:lnTo>
                <a:lnTo>
                  <a:pt x="206" y="1687"/>
                </a:lnTo>
                <a:lnTo>
                  <a:pt x="185" y="1672"/>
                </a:lnTo>
                <a:lnTo>
                  <a:pt x="170" y="1665"/>
                </a:lnTo>
                <a:lnTo>
                  <a:pt x="156" y="1651"/>
                </a:lnTo>
                <a:lnTo>
                  <a:pt x="142" y="1644"/>
                </a:lnTo>
                <a:lnTo>
                  <a:pt x="135" y="1630"/>
                </a:lnTo>
                <a:lnTo>
                  <a:pt x="121" y="1616"/>
                </a:lnTo>
                <a:lnTo>
                  <a:pt x="114" y="1609"/>
                </a:lnTo>
                <a:lnTo>
                  <a:pt x="99" y="1594"/>
                </a:lnTo>
                <a:lnTo>
                  <a:pt x="92" y="1587"/>
                </a:lnTo>
                <a:lnTo>
                  <a:pt x="85" y="1573"/>
                </a:lnTo>
                <a:lnTo>
                  <a:pt x="78" y="1559"/>
                </a:lnTo>
                <a:lnTo>
                  <a:pt x="71" y="1552"/>
                </a:lnTo>
                <a:lnTo>
                  <a:pt x="64" y="1538"/>
                </a:lnTo>
                <a:lnTo>
                  <a:pt x="57" y="1531"/>
                </a:lnTo>
                <a:lnTo>
                  <a:pt x="50" y="1517"/>
                </a:lnTo>
                <a:lnTo>
                  <a:pt x="50" y="1502"/>
                </a:lnTo>
                <a:lnTo>
                  <a:pt x="43" y="1495"/>
                </a:lnTo>
                <a:lnTo>
                  <a:pt x="36" y="1481"/>
                </a:lnTo>
                <a:lnTo>
                  <a:pt x="36" y="1467"/>
                </a:lnTo>
                <a:lnTo>
                  <a:pt x="29" y="1460"/>
                </a:lnTo>
                <a:lnTo>
                  <a:pt x="29" y="1446"/>
                </a:lnTo>
                <a:lnTo>
                  <a:pt x="22" y="1431"/>
                </a:lnTo>
                <a:lnTo>
                  <a:pt x="22" y="1410"/>
                </a:lnTo>
                <a:lnTo>
                  <a:pt x="14" y="1396"/>
                </a:lnTo>
                <a:lnTo>
                  <a:pt x="14" y="1368"/>
                </a:lnTo>
                <a:lnTo>
                  <a:pt x="7" y="1354"/>
                </a:lnTo>
                <a:lnTo>
                  <a:pt x="7" y="1261"/>
                </a:lnTo>
                <a:lnTo>
                  <a:pt x="0" y="1247"/>
                </a:lnTo>
                <a:lnTo>
                  <a:pt x="0" y="1205"/>
                </a:lnTo>
                <a:lnTo>
                  <a:pt x="7" y="1191"/>
                </a:lnTo>
                <a:lnTo>
                  <a:pt x="7" y="1056"/>
                </a:lnTo>
                <a:lnTo>
                  <a:pt x="14" y="1042"/>
                </a:lnTo>
                <a:lnTo>
                  <a:pt x="14" y="978"/>
                </a:lnTo>
                <a:lnTo>
                  <a:pt x="22" y="964"/>
                </a:lnTo>
                <a:lnTo>
                  <a:pt x="22" y="914"/>
                </a:lnTo>
                <a:lnTo>
                  <a:pt x="29" y="900"/>
                </a:lnTo>
                <a:lnTo>
                  <a:pt x="29" y="850"/>
                </a:lnTo>
                <a:lnTo>
                  <a:pt x="36" y="836"/>
                </a:lnTo>
                <a:lnTo>
                  <a:pt x="36" y="794"/>
                </a:lnTo>
                <a:lnTo>
                  <a:pt x="43" y="787"/>
                </a:lnTo>
                <a:lnTo>
                  <a:pt x="43" y="758"/>
                </a:lnTo>
                <a:lnTo>
                  <a:pt x="50" y="744"/>
                </a:lnTo>
                <a:lnTo>
                  <a:pt x="50" y="702"/>
                </a:lnTo>
                <a:lnTo>
                  <a:pt x="57" y="695"/>
                </a:lnTo>
                <a:lnTo>
                  <a:pt x="57" y="666"/>
                </a:lnTo>
                <a:lnTo>
                  <a:pt x="64" y="652"/>
                </a:lnTo>
                <a:lnTo>
                  <a:pt x="64" y="624"/>
                </a:lnTo>
                <a:lnTo>
                  <a:pt x="71" y="617"/>
                </a:lnTo>
                <a:lnTo>
                  <a:pt x="71" y="588"/>
                </a:lnTo>
                <a:lnTo>
                  <a:pt x="78" y="574"/>
                </a:lnTo>
                <a:lnTo>
                  <a:pt x="78" y="546"/>
                </a:lnTo>
                <a:lnTo>
                  <a:pt x="85" y="539"/>
                </a:lnTo>
                <a:lnTo>
                  <a:pt x="85" y="510"/>
                </a:lnTo>
                <a:lnTo>
                  <a:pt x="92" y="503"/>
                </a:lnTo>
                <a:lnTo>
                  <a:pt x="92" y="482"/>
                </a:lnTo>
                <a:lnTo>
                  <a:pt x="99" y="475"/>
                </a:lnTo>
                <a:lnTo>
                  <a:pt x="99" y="447"/>
                </a:lnTo>
                <a:lnTo>
                  <a:pt x="107" y="439"/>
                </a:lnTo>
                <a:lnTo>
                  <a:pt x="107" y="418"/>
                </a:lnTo>
                <a:lnTo>
                  <a:pt x="114" y="411"/>
                </a:lnTo>
                <a:lnTo>
                  <a:pt x="114" y="397"/>
                </a:lnTo>
                <a:lnTo>
                  <a:pt x="121" y="383"/>
                </a:lnTo>
                <a:lnTo>
                  <a:pt x="121" y="362"/>
                </a:lnTo>
                <a:lnTo>
                  <a:pt x="128" y="354"/>
                </a:lnTo>
                <a:lnTo>
                  <a:pt x="128" y="333"/>
                </a:lnTo>
                <a:lnTo>
                  <a:pt x="135" y="326"/>
                </a:lnTo>
                <a:lnTo>
                  <a:pt x="135" y="312"/>
                </a:lnTo>
                <a:lnTo>
                  <a:pt x="142" y="305"/>
                </a:lnTo>
                <a:lnTo>
                  <a:pt x="142" y="298"/>
                </a:lnTo>
                <a:lnTo>
                  <a:pt x="149" y="291"/>
                </a:lnTo>
                <a:lnTo>
                  <a:pt x="149" y="269"/>
                </a:lnTo>
                <a:lnTo>
                  <a:pt x="156" y="262"/>
                </a:lnTo>
                <a:lnTo>
                  <a:pt x="156" y="248"/>
                </a:lnTo>
                <a:lnTo>
                  <a:pt x="163" y="241"/>
                </a:lnTo>
                <a:lnTo>
                  <a:pt x="163" y="227"/>
                </a:lnTo>
                <a:lnTo>
                  <a:pt x="170" y="220"/>
                </a:lnTo>
                <a:lnTo>
                  <a:pt x="170" y="213"/>
                </a:lnTo>
                <a:lnTo>
                  <a:pt x="177" y="206"/>
                </a:lnTo>
                <a:lnTo>
                  <a:pt x="177" y="191"/>
                </a:lnTo>
                <a:lnTo>
                  <a:pt x="185" y="184"/>
                </a:lnTo>
                <a:lnTo>
                  <a:pt x="185" y="177"/>
                </a:lnTo>
                <a:lnTo>
                  <a:pt x="192" y="170"/>
                </a:lnTo>
                <a:lnTo>
                  <a:pt x="192" y="163"/>
                </a:lnTo>
                <a:lnTo>
                  <a:pt x="199" y="156"/>
                </a:lnTo>
                <a:lnTo>
                  <a:pt x="199" y="142"/>
                </a:lnTo>
                <a:lnTo>
                  <a:pt x="206" y="135"/>
                </a:lnTo>
                <a:lnTo>
                  <a:pt x="206" y="128"/>
                </a:lnTo>
                <a:lnTo>
                  <a:pt x="220" y="114"/>
                </a:lnTo>
                <a:lnTo>
                  <a:pt x="220" y="106"/>
                </a:lnTo>
                <a:lnTo>
                  <a:pt x="227" y="99"/>
                </a:lnTo>
                <a:lnTo>
                  <a:pt x="227" y="92"/>
                </a:lnTo>
                <a:lnTo>
                  <a:pt x="241" y="78"/>
                </a:lnTo>
                <a:lnTo>
                  <a:pt x="241" y="71"/>
                </a:lnTo>
                <a:lnTo>
                  <a:pt x="255" y="57"/>
                </a:lnTo>
                <a:lnTo>
                  <a:pt x="255" y="50"/>
                </a:lnTo>
                <a:lnTo>
                  <a:pt x="270" y="36"/>
                </a:lnTo>
                <a:lnTo>
                  <a:pt x="263" y="36"/>
                </a:lnTo>
                <a:lnTo>
                  <a:pt x="270" y="36"/>
                </a:lnTo>
                <a:lnTo>
                  <a:pt x="284" y="21"/>
                </a:lnTo>
                <a:lnTo>
                  <a:pt x="284" y="14"/>
                </a:lnTo>
                <a:lnTo>
                  <a:pt x="291" y="7"/>
                </a:lnTo>
                <a:lnTo>
                  <a:pt x="298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68" name="Freeform 96"/>
          <p:cNvSpPr>
            <a:spLocks/>
          </p:cNvSpPr>
          <p:nvPr/>
        </p:nvSpPr>
        <p:spPr bwMode="auto">
          <a:xfrm>
            <a:off x="5635625" y="546100"/>
            <a:ext cx="3228975" cy="3071813"/>
          </a:xfrm>
          <a:custGeom>
            <a:avLst/>
            <a:gdLst/>
            <a:ahLst/>
            <a:cxnLst>
              <a:cxn ang="0">
                <a:pos x="14" y="50"/>
              </a:cxn>
              <a:cxn ang="0">
                <a:pos x="35" y="36"/>
              </a:cxn>
              <a:cxn ang="0">
                <a:pos x="57" y="29"/>
              </a:cxn>
              <a:cxn ang="0">
                <a:pos x="78" y="15"/>
              </a:cxn>
              <a:cxn ang="0">
                <a:pos x="99" y="7"/>
              </a:cxn>
              <a:cxn ang="0">
                <a:pos x="120" y="7"/>
              </a:cxn>
              <a:cxn ang="0">
                <a:pos x="142" y="0"/>
              </a:cxn>
              <a:cxn ang="0">
                <a:pos x="163" y="0"/>
              </a:cxn>
              <a:cxn ang="0">
                <a:pos x="184" y="0"/>
              </a:cxn>
              <a:cxn ang="0">
                <a:pos x="205" y="0"/>
              </a:cxn>
              <a:cxn ang="0">
                <a:pos x="234" y="7"/>
              </a:cxn>
              <a:cxn ang="0">
                <a:pos x="262" y="15"/>
              </a:cxn>
              <a:cxn ang="0">
                <a:pos x="291" y="22"/>
              </a:cxn>
              <a:cxn ang="0">
                <a:pos x="319" y="36"/>
              </a:cxn>
              <a:cxn ang="0">
                <a:pos x="354" y="50"/>
              </a:cxn>
              <a:cxn ang="0">
                <a:pos x="397" y="64"/>
              </a:cxn>
              <a:cxn ang="0">
                <a:pos x="432" y="85"/>
              </a:cxn>
              <a:cxn ang="0">
                <a:pos x="475" y="107"/>
              </a:cxn>
              <a:cxn ang="0">
                <a:pos x="524" y="135"/>
              </a:cxn>
              <a:cxn ang="0">
                <a:pos x="581" y="163"/>
              </a:cxn>
              <a:cxn ang="0">
                <a:pos x="638" y="199"/>
              </a:cxn>
              <a:cxn ang="0">
                <a:pos x="702" y="241"/>
              </a:cxn>
              <a:cxn ang="0">
                <a:pos x="772" y="291"/>
              </a:cxn>
              <a:cxn ang="0">
                <a:pos x="850" y="348"/>
              </a:cxn>
              <a:cxn ang="0">
                <a:pos x="943" y="404"/>
              </a:cxn>
              <a:cxn ang="0">
                <a:pos x="1035" y="475"/>
              </a:cxn>
              <a:cxn ang="0">
                <a:pos x="1141" y="553"/>
              </a:cxn>
              <a:cxn ang="0">
                <a:pos x="1262" y="638"/>
              </a:cxn>
              <a:cxn ang="0">
                <a:pos x="1382" y="737"/>
              </a:cxn>
              <a:cxn ang="0">
                <a:pos x="1517" y="844"/>
              </a:cxn>
              <a:cxn ang="0">
                <a:pos x="1651" y="957"/>
              </a:cxn>
              <a:cxn ang="0">
                <a:pos x="1786" y="1085"/>
              </a:cxn>
              <a:cxn ang="0">
                <a:pos x="1899" y="1212"/>
              </a:cxn>
              <a:cxn ang="0">
                <a:pos x="1984" y="1340"/>
              </a:cxn>
              <a:cxn ang="0">
                <a:pos x="2034" y="1460"/>
              </a:cxn>
              <a:cxn ang="0">
                <a:pos x="2013" y="1609"/>
              </a:cxn>
              <a:cxn ang="0">
                <a:pos x="1935" y="1708"/>
              </a:cxn>
              <a:cxn ang="0">
                <a:pos x="1807" y="1786"/>
              </a:cxn>
              <a:cxn ang="0">
                <a:pos x="1637" y="1843"/>
              </a:cxn>
              <a:cxn ang="0">
                <a:pos x="1446" y="1885"/>
              </a:cxn>
              <a:cxn ang="0">
                <a:pos x="1240" y="1914"/>
              </a:cxn>
              <a:cxn ang="0">
                <a:pos x="1035" y="1928"/>
              </a:cxn>
            </a:cxnLst>
            <a:rect l="0" t="0" r="r" b="b"/>
            <a:pathLst>
              <a:path w="2034" h="1935">
                <a:moveTo>
                  <a:pt x="0" y="64"/>
                </a:moveTo>
                <a:lnTo>
                  <a:pt x="7" y="57"/>
                </a:lnTo>
                <a:lnTo>
                  <a:pt x="14" y="50"/>
                </a:lnTo>
                <a:lnTo>
                  <a:pt x="21" y="43"/>
                </a:lnTo>
                <a:lnTo>
                  <a:pt x="28" y="43"/>
                </a:lnTo>
                <a:lnTo>
                  <a:pt x="35" y="36"/>
                </a:lnTo>
                <a:lnTo>
                  <a:pt x="42" y="36"/>
                </a:lnTo>
                <a:lnTo>
                  <a:pt x="50" y="29"/>
                </a:lnTo>
                <a:lnTo>
                  <a:pt x="57" y="29"/>
                </a:lnTo>
                <a:lnTo>
                  <a:pt x="64" y="22"/>
                </a:lnTo>
                <a:lnTo>
                  <a:pt x="71" y="22"/>
                </a:lnTo>
                <a:lnTo>
                  <a:pt x="78" y="15"/>
                </a:lnTo>
                <a:lnTo>
                  <a:pt x="85" y="15"/>
                </a:lnTo>
                <a:lnTo>
                  <a:pt x="92" y="7"/>
                </a:lnTo>
                <a:lnTo>
                  <a:pt x="99" y="7"/>
                </a:lnTo>
                <a:lnTo>
                  <a:pt x="106" y="7"/>
                </a:lnTo>
                <a:lnTo>
                  <a:pt x="113" y="7"/>
                </a:lnTo>
                <a:lnTo>
                  <a:pt x="120" y="7"/>
                </a:lnTo>
                <a:lnTo>
                  <a:pt x="128" y="0"/>
                </a:lnTo>
                <a:lnTo>
                  <a:pt x="135" y="0"/>
                </a:lnTo>
                <a:lnTo>
                  <a:pt x="142" y="0"/>
                </a:lnTo>
                <a:lnTo>
                  <a:pt x="149" y="0"/>
                </a:lnTo>
                <a:lnTo>
                  <a:pt x="156" y="0"/>
                </a:lnTo>
                <a:lnTo>
                  <a:pt x="163" y="0"/>
                </a:lnTo>
                <a:lnTo>
                  <a:pt x="170" y="0"/>
                </a:lnTo>
                <a:lnTo>
                  <a:pt x="177" y="0"/>
                </a:lnTo>
                <a:lnTo>
                  <a:pt x="184" y="0"/>
                </a:lnTo>
                <a:lnTo>
                  <a:pt x="191" y="0"/>
                </a:lnTo>
                <a:lnTo>
                  <a:pt x="198" y="0"/>
                </a:lnTo>
                <a:lnTo>
                  <a:pt x="205" y="0"/>
                </a:lnTo>
                <a:lnTo>
                  <a:pt x="213" y="7"/>
                </a:lnTo>
                <a:lnTo>
                  <a:pt x="227" y="7"/>
                </a:lnTo>
                <a:lnTo>
                  <a:pt x="234" y="7"/>
                </a:lnTo>
                <a:lnTo>
                  <a:pt x="241" y="7"/>
                </a:lnTo>
                <a:lnTo>
                  <a:pt x="248" y="7"/>
                </a:lnTo>
                <a:lnTo>
                  <a:pt x="262" y="15"/>
                </a:lnTo>
                <a:lnTo>
                  <a:pt x="269" y="15"/>
                </a:lnTo>
                <a:lnTo>
                  <a:pt x="283" y="22"/>
                </a:lnTo>
                <a:lnTo>
                  <a:pt x="291" y="22"/>
                </a:lnTo>
                <a:lnTo>
                  <a:pt x="298" y="29"/>
                </a:lnTo>
                <a:lnTo>
                  <a:pt x="312" y="29"/>
                </a:lnTo>
                <a:lnTo>
                  <a:pt x="319" y="36"/>
                </a:lnTo>
                <a:lnTo>
                  <a:pt x="333" y="36"/>
                </a:lnTo>
                <a:lnTo>
                  <a:pt x="347" y="43"/>
                </a:lnTo>
                <a:lnTo>
                  <a:pt x="354" y="50"/>
                </a:lnTo>
                <a:lnTo>
                  <a:pt x="368" y="50"/>
                </a:lnTo>
                <a:lnTo>
                  <a:pt x="383" y="57"/>
                </a:lnTo>
                <a:lnTo>
                  <a:pt x="397" y="64"/>
                </a:lnTo>
                <a:lnTo>
                  <a:pt x="404" y="71"/>
                </a:lnTo>
                <a:lnTo>
                  <a:pt x="418" y="78"/>
                </a:lnTo>
                <a:lnTo>
                  <a:pt x="432" y="85"/>
                </a:lnTo>
                <a:lnTo>
                  <a:pt x="446" y="93"/>
                </a:lnTo>
                <a:lnTo>
                  <a:pt x="461" y="100"/>
                </a:lnTo>
                <a:lnTo>
                  <a:pt x="475" y="107"/>
                </a:lnTo>
                <a:lnTo>
                  <a:pt x="496" y="114"/>
                </a:lnTo>
                <a:lnTo>
                  <a:pt x="510" y="128"/>
                </a:lnTo>
                <a:lnTo>
                  <a:pt x="524" y="135"/>
                </a:lnTo>
                <a:lnTo>
                  <a:pt x="546" y="142"/>
                </a:lnTo>
                <a:lnTo>
                  <a:pt x="560" y="156"/>
                </a:lnTo>
                <a:lnTo>
                  <a:pt x="581" y="163"/>
                </a:lnTo>
                <a:lnTo>
                  <a:pt x="595" y="178"/>
                </a:lnTo>
                <a:lnTo>
                  <a:pt x="617" y="192"/>
                </a:lnTo>
                <a:lnTo>
                  <a:pt x="638" y="199"/>
                </a:lnTo>
                <a:lnTo>
                  <a:pt x="659" y="213"/>
                </a:lnTo>
                <a:lnTo>
                  <a:pt x="680" y="227"/>
                </a:lnTo>
                <a:lnTo>
                  <a:pt x="702" y="241"/>
                </a:lnTo>
                <a:lnTo>
                  <a:pt x="723" y="255"/>
                </a:lnTo>
                <a:lnTo>
                  <a:pt x="751" y="277"/>
                </a:lnTo>
                <a:lnTo>
                  <a:pt x="772" y="291"/>
                </a:lnTo>
                <a:lnTo>
                  <a:pt x="801" y="305"/>
                </a:lnTo>
                <a:lnTo>
                  <a:pt x="822" y="326"/>
                </a:lnTo>
                <a:lnTo>
                  <a:pt x="850" y="348"/>
                </a:lnTo>
                <a:lnTo>
                  <a:pt x="879" y="362"/>
                </a:lnTo>
                <a:lnTo>
                  <a:pt x="907" y="383"/>
                </a:lnTo>
                <a:lnTo>
                  <a:pt x="943" y="404"/>
                </a:lnTo>
                <a:lnTo>
                  <a:pt x="971" y="426"/>
                </a:lnTo>
                <a:lnTo>
                  <a:pt x="999" y="454"/>
                </a:lnTo>
                <a:lnTo>
                  <a:pt x="1035" y="475"/>
                </a:lnTo>
                <a:lnTo>
                  <a:pt x="1070" y="496"/>
                </a:lnTo>
                <a:lnTo>
                  <a:pt x="1106" y="525"/>
                </a:lnTo>
                <a:lnTo>
                  <a:pt x="1141" y="553"/>
                </a:lnTo>
                <a:lnTo>
                  <a:pt x="1184" y="581"/>
                </a:lnTo>
                <a:lnTo>
                  <a:pt x="1219" y="610"/>
                </a:lnTo>
                <a:lnTo>
                  <a:pt x="1262" y="638"/>
                </a:lnTo>
                <a:lnTo>
                  <a:pt x="1297" y="674"/>
                </a:lnTo>
                <a:lnTo>
                  <a:pt x="1339" y="702"/>
                </a:lnTo>
                <a:lnTo>
                  <a:pt x="1382" y="737"/>
                </a:lnTo>
                <a:lnTo>
                  <a:pt x="1432" y="773"/>
                </a:lnTo>
                <a:lnTo>
                  <a:pt x="1474" y="808"/>
                </a:lnTo>
                <a:lnTo>
                  <a:pt x="1517" y="844"/>
                </a:lnTo>
                <a:lnTo>
                  <a:pt x="1566" y="879"/>
                </a:lnTo>
                <a:lnTo>
                  <a:pt x="1609" y="922"/>
                </a:lnTo>
                <a:lnTo>
                  <a:pt x="1651" y="957"/>
                </a:lnTo>
                <a:lnTo>
                  <a:pt x="1701" y="999"/>
                </a:lnTo>
                <a:lnTo>
                  <a:pt x="1743" y="1042"/>
                </a:lnTo>
                <a:lnTo>
                  <a:pt x="1786" y="1085"/>
                </a:lnTo>
                <a:lnTo>
                  <a:pt x="1821" y="1127"/>
                </a:lnTo>
                <a:lnTo>
                  <a:pt x="1864" y="1170"/>
                </a:lnTo>
                <a:lnTo>
                  <a:pt x="1899" y="1212"/>
                </a:lnTo>
                <a:lnTo>
                  <a:pt x="1935" y="1255"/>
                </a:lnTo>
                <a:lnTo>
                  <a:pt x="1963" y="1297"/>
                </a:lnTo>
                <a:lnTo>
                  <a:pt x="1984" y="1340"/>
                </a:lnTo>
                <a:lnTo>
                  <a:pt x="2006" y="1382"/>
                </a:lnTo>
                <a:lnTo>
                  <a:pt x="2020" y="1425"/>
                </a:lnTo>
                <a:lnTo>
                  <a:pt x="2034" y="1460"/>
                </a:lnTo>
                <a:lnTo>
                  <a:pt x="2034" y="1538"/>
                </a:lnTo>
                <a:lnTo>
                  <a:pt x="2027" y="1573"/>
                </a:lnTo>
                <a:lnTo>
                  <a:pt x="2013" y="1609"/>
                </a:lnTo>
                <a:lnTo>
                  <a:pt x="1992" y="1644"/>
                </a:lnTo>
                <a:lnTo>
                  <a:pt x="1963" y="1680"/>
                </a:lnTo>
                <a:lnTo>
                  <a:pt x="1935" y="1708"/>
                </a:lnTo>
                <a:lnTo>
                  <a:pt x="1899" y="1736"/>
                </a:lnTo>
                <a:lnTo>
                  <a:pt x="1857" y="1758"/>
                </a:lnTo>
                <a:lnTo>
                  <a:pt x="1807" y="1786"/>
                </a:lnTo>
                <a:lnTo>
                  <a:pt x="1751" y="1807"/>
                </a:lnTo>
                <a:lnTo>
                  <a:pt x="1694" y="1829"/>
                </a:lnTo>
                <a:lnTo>
                  <a:pt x="1637" y="1843"/>
                </a:lnTo>
                <a:lnTo>
                  <a:pt x="1573" y="1864"/>
                </a:lnTo>
                <a:lnTo>
                  <a:pt x="1510" y="1878"/>
                </a:lnTo>
                <a:lnTo>
                  <a:pt x="1446" y="1885"/>
                </a:lnTo>
                <a:lnTo>
                  <a:pt x="1375" y="1899"/>
                </a:lnTo>
                <a:lnTo>
                  <a:pt x="1311" y="1906"/>
                </a:lnTo>
                <a:lnTo>
                  <a:pt x="1240" y="1914"/>
                </a:lnTo>
                <a:lnTo>
                  <a:pt x="1169" y="1921"/>
                </a:lnTo>
                <a:lnTo>
                  <a:pt x="1106" y="1928"/>
                </a:lnTo>
                <a:lnTo>
                  <a:pt x="1035" y="1928"/>
                </a:lnTo>
                <a:lnTo>
                  <a:pt x="971" y="1928"/>
                </a:lnTo>
                <a:lnTo>
                  <a:pt x="907" y="1935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69" name="Freeform 97"/>
          <p:cNvSpPr>
            <a:spLocks/>
          </p:cNvSpPr>
          <p:nvPr/>
        </p:nvSpPr>
        <p:spPr bwMode="auto">
          <a:xfrm>
            <a:off x="5241925" y="3032125"/>
            <a:ext cx="1833563" cy="585788"/>
          </a:xfrm>
          <a:custGeom>
            <a:avLst/>
            <a:gdLst/>
            <a:ahLst/>
            <a:cxnLst>
              <a:cxn ang="0">
                <a:pos x="1155" y="369"/>
              </a:cxn>
              <a:cxn ang="0">
                <a:pos x="1091" y="369"/>
              </a:cxn>
              <a:cxn ang="0">
                <a:pos x="1028" y="362"/>
              </a:cxn>
              <a:cxn ang="0">
                <a:pos x="971" y="362"/>
              </a:cxn>
              <a:cxn ang="0">
                <a:pos x="914" y="362"/>
              </a:cxn>
              <a:cxn ang="0">
                <a:pos x="857" y="355"/>
              </a:cxn>
              <a:cxn ang="0">
                <a:pos x="801" y="355"/>
              </a:cxn>
              <a:cxn ang="0">
                <a:pos x="751" y="348"/>
              </a:cxn>
              <a:cxn ang="0">
                <a:pos x="702" y="340"/>
              </a:cxn>
              <a:cxn ang="0">
                <a:pos x="659" y="340"/>
              </a:cxn>
              <a:cxn ang="0">
                <a:pos x="609" y="333"/>
              </a:cxn>
              <a:cxn ang="0">
                <a:pos x="567" y="326"/>
              </a:cxn>
              <a:cxn ang="0">
                <a:pos x="531" y="319"/>
              </a:cxn>
              <a:cxn ang="0">
                <a:pos x="489" y="312"/>
              </a:cxn>
              <a:cxn ang="0">
                <a:pos x="453" y="298"/>
              </a:cxn>
              <a:cxn ang="0">
                <a:pos x="425" y="291"/>
              </a:cxn>
              <a:cxn ang="0">
                <a:pos x="390" y="284"/>
              </a:cxn>
              <a:cxn ang="0">
                <a:pos x="361" y="277"/>
              </a:cxn>
              <a:cxn ang="0">
                <a:pos x="333" y="263"/>
              </a:cxn>
              <a:cxn ang="0">
                <a:pos x="305" y="255"/>
              </a:cxn>
              <a:cxn ang="0">
                <a:pos x="276" y="248"/>
              </a:cxn>
              <a:cxn ang="0">
                <a:pos x="255" y="234"/>
              </a:cxn>
              <a:cxn ang="0">
                <a:pos x="234" y="227"/>
              </a:cxn>
              <a:cxn ang="0">
                <a:pos x="213" y="213"/>
              </a:cxn>
              <a:cxn ang="0">
                <a:pos x="191" y="206"/>
              </a:cxn>
              <a:cxn ang="0">
                <a:pos x="170" y="199"/>
              </a:cxn>
              <a:cxn ang="0">
                <a:pos x="156" y="185"/>
              </a:cxn>
              <a:cxn ang="0">
                <a:pos x="142" y="170"/>
              </a:cxn>
              <a:cxn ang="0">
                <a:pos x="127" y="163"/>
              </a:cxn>
              <a:cxn ang="0">
                <a:pos x="113" y="149"/>
              </a:cxn>
              <a:cxn ang="0">
                <a:pos x="99" y="142"/>
              </a:cxn>
              <a:cxn ang="0">
                <a:pos x="85" y="128"/>
              </a:cxn>
              <a:cxn ang="0">
                <a:pos x="78" y="121"/>
              </a:cxn>
              <a:cxn ang="0">
                <a:pos x="64" y="107"/>
              </a:cxn>
              <a:cxn ang="0">
                <a:pos x="57" y="100"/>
              </a:cxn>
              <a:cxn ang="0">
                <a:pos x="42" y="85"/>
              </a:cxn>
              <a:cxn ang="0">
                <a:pos x="35" y="71"/>
              </a:cxn>
              <a:cxn ang="0">
                <a:pos x="28" y="64"/>
              </a:cxn>
              <a:cxn ang="0">
                <a:pos x="21" y="50"/>
              </a:cxn>
              <a:cxn ang="0">
                <a:pos x="14" y="36"/>
              </a:cxn>
              <a:cxn ang="0">
                <a:pos x="7" y="29"/>
              </a:cxn>
              <a:cxn ang="0">
                <a:pos x="7" y="15"/>
              </a:cxn>
              <a:cxn ang="0">
                <a:pos x="0" y="7"/>
              </a:cxn>
              <a:cxn ang="0">
                <a:pos x="0" y="0"/>
              </a:cxn>
            </a:cxnLst>
            <a:rect l="0" t="0" r="r" b="b"/>
            <a:pathLst>
              <a:path w="1155" h="369">
                <a:moveTo>
                  <a:pt x="1155" y="369"/>
                </a:moveTo>
                <a:lnTo>
                  <a:pt x="1091" y="369"/>
                </a:lnTo>
                <a:lnTo>
                  <a:pt x="1028" y="362"/>
                </a:lnTo>
                <a:lnTo>
                  <a:pt x="971" y="362"/>
                </a:lnTo>
                <a:lnTo>
                  <a:pt x="914" y="362"/>
                </a:lnTo>
                <a:lnTo>
                  <a:pt x="857" y="355"/>
                </a:lnTo>
                <a:lnTo>
                  <a:pt x="801" y="355"/>
                </a:lnTo>
                <a:lnTo>
                  <a:pt x="751" y="348"/>
                </a:lnTo>
                <a:lnTo>
                  <a:pt x="702" y="340"/>
                </a:lnTo>
                <a:lnTo>
                  <a:pt x="659" y="340"/>
                </a:lnTo>
                <a:lnTo>
                  <a:pt x="609" y="333"/>
                </a:lnTo>
                <a:lnTo>
                  <a:pt x="567" y="326"/>
                </a:lnTo>
                <a:lnTo>
                  <a:pt x="531" y="319"/>
                </a:lnTo>
                <a:lnTo>
                  <a:pt x="489" y="312"/>
                </a:lnTo>
                <a:lnTo>
                  <a:pt x="453" y="298"/>
                </a:lnTo>
                <a:lnTo>
                  <a:pt x="425" y="291"/>
                </a:lnTo>
                <a:lnTo>
                  <a:pt x="390" y="284"/>
                </a:lnTo>
                <a:lnTo>
                  <a:pt x="361" y="277"/>
                </a:lnTo>
                <a:lnTo>
                  <a:pt x="333" y="263"/>
                </a:lnTo>
                <a:lnTo>
                  <a:pt x="305" y="255"/>
                </a:lnTo>
                <a:lnTo>
                  <a:pt x="276" y="248"/>
                </a:lnTo>
                <a:lnTo>
                  <a:pt x="255" y="234"/>
                </a:lnTo>
                <a:lnTo>
                  <a:pt x="234" y="227"/>
                </a:lnTo>
                <a:lnTo>
                  <a:pt x="213" y="213"/>
                </a:lnTo>
                <a:lnTo>
                  <a:pt x="191" y="206"/>
                </a:lnTo>
                <a:lnTo>
                  <a:pt x="170" y="199"/>
                </a:lnTo>
                <a:lnTo>
                  <a:pt x="156" y="185"/>
                </a:lnTo>
                <a:lnTo>
                  <a:pt x="142" y="170"/>
                </a:lnTo>
                <a:lnTo>
                  <a:pt x="127" y="163"/>
                </a:lnTo>
                <a:lnTo>
                  <a:pt x="113" y="149"/>
                </a:lnTo>
                <a:lnTo>
                  <a:pt x="99" y="142"/>
                </a:lnTo>
                <a:lnTo>
                  <a:pt x="85" y="128"/>
                </a:lnTo>
                <a:lnTo>
                  <a:pt x="78" y="121"/>
                </a:lnTo>
                <a:lnTo>
                  <a:pt x="64" y="107"/>
                </a:lnTo>
                <a:lnTo>
                  <a:pt x="57" y="100"/>
                </a:lnTo>
                <a:lnTo>
                  <a:pt x="42" y="85"/>
                </a:lnTo>
                <a:lnTo>
                  <a:pt x="35" y="71"/>
                </a:lnTo>
                <a:lnTo>
                  <a:pt x="28" y="64"/>
                </a:lnTo>
                <a:lnTo>
                  <a:pt x="21" y="50"/>
                </a:lnTo>
                <a:lnTo>
                  <a:pt x="14" y="36"/>
                </a:lnTo>
                <a:lnTo>
                  <a:pt x="7" y="29"/>
                </a:lnTo>
                <a:lnTo>
                  <a:pt x="7" y="15"/>
                </a:lnTo>
                <a:lnTo>
                  <a:pt x="0" y="7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70" name="Freeform 98"/>
          <p:cNvSpPr>
            <a:spLocks/>
          </p:cNvSpPr>
          <p:nvPr/>
        </p:nvSpPr>
        <p:spPr bwMode="auto">
          <a:xfrm>
            <a:off x="4149725" y="457200"/>
            <a:ext cx="1947863" cy="1484313"/>
          </a:xfrm>
          <a:custGeom>
            <a:avLst/>
            <a:gdLst/>
            <a:ahLst/>
            <a:cxnLst>
              <a:cxn ang="0">
                <a:pos x="71" y="914"/>
              </a:cxn>
              <a:cxn ang="0">
                <a:pos x="192" y="871"/>
              </a:cxn>
              <a:cxn ang="0">
                <a:pos x="277" y="829"/>
              </a:cxn>
              <a:cxn ang="0">
                <a:pos x="348" y="786"/>
              </a:cxn>
              <a:cxn ang="0">
                <a:pos x="404" y="751"/>
              </a:cxn>
              <a:cxn ang="0">
                <a:pos x="454" y="708"/>
              </a:cxn>
              <a:cxn ang="0">
                <a:pos x="497" y="673"/>
              </a:cxn>
              <a:cxn ang="0">
                <a:pos x="532" y="637"/>
              </a:cxn>
              <a:cxn ang="0">
                <a:pos x="560" y="602"/>
              </a:cxn>
              <a:cxn ang="0">
                <a:pos x="582" y="574"/>
              </a:cxn>
              <a:cxn ang="0">
                <a:pos x="610" y="538"/>
              </a:cxn>
              <a:cxn ang="0">
                <a:pos x="631" y="510"/>
              </a:cxn>
              <a:cxn ang="0">
                <a:pos x="645" y="474"/>
              </a:cxn>
              <a:cxn ang="0">
                <a:pos x="667" y="446"/>
              </a:cxn>
              <a:cxn ang="0">
                <a:pos x="681" y="418"/>
              </a:cxn>
              <a:cxn ang="0">
                <a:pos x="695" y="389"/>
              </a:cxn>
              <a:cxn ang="0">
                <a:pos x="716" y="361"/>
              </a:cxn>
              <a:cxn ang="0">
                <a:pos x="730" y="340"/>
              </a:cxn>
              <a:cxn ang="0">
                <a:pos x="737" y="311"/>
              </a:cxn>
              <a:cxn ang="0">
                <a:pos x="752" y="283"/>
              </a:cxn>
              <a:cxn ang="0">
                <a:pos x="766" y="262"/>
              </a:cxn>
              <a:cxn ang="0">
                <a:pos x="780" y="241"/>
              </a:cxn>
              <a:cxn ang="0">
                <a:pos x="794" y="219"/>
              </a:cxn>
              <a:cxn ang="0">
                <a:pos x="808" y="198"/>
              </a:cxn>
              <a:cxn ang="0">
                <a:pos x="823" y="177"/>
              </a:cxn>
              <a:cxn ang="0">
                <a:pos x="837" y="156"/>
              </a:cxn>
              <a:cxn ang="0">
                <a:pos x="851" y="134"/>
              </a:cxn>
              <a:cxn ang="0">
                <a:pos x="865" y="113"/>
              </a:cxn>
              <a:cxn ang="0">
                <a:pos x="886" y="92"/>
              </a:cxn>
              <a:cxn ang="0">
                <a:pos x="915" y="71"/>
              </a:cxn>
              <a:cxn ang="0">
                <a:pos x="936" y="49"/>
              </a:cxn>
              <a:cxn ang="0">
                <a:pos x="957" y="35"/>
              </a:cxn>
              <a:cxn ang="0">
                <a:pos x="978" y="21"/>
              </a:cxn>
              <a:cxn ang="0">
                <a:pos x="1000" y="14"/>
              </a:cxn>
              <a:cxn ang="0">
                <a:pos x="1021" y="7"/>
              </a:cxn>
              <a:cxn ang="0">
                <a:pos x="1042" y="7"/>
              </a:cxn>
              <a:cxn ang="0">
                <a:pos x="1064" y="0"/>
              </a:cxn>
              <a:cxn ang="0">
                <a:pos x="1092" y="0"/>
              </a:cxn>
              <a:cxn ang="0">
                <a:pos x="1113" y="0"/>
              </a:cxn>
              <a:cxn ang="0">
                <a:pos x="1141" y="7"/>
              </a:cxn>
              <a:cxn ang="0">
                <a:pos x="1170" y="7"/>
              </a:cxn>
              <a:cxn ang="0">
                <a:pos x="1205" y="14"/>
              </a:cxn>
            </a:cxnLst>
            <a:rect l="0" t="0" r="r" b="b"/>
            <a:pathLst>
              <a:path w="1227" h="935">
                <a:moveTo>
                  <a:pt x="0" y="935"/>
                </a:moveTo>
                <a:lnTo>
                  <a:pt x="29" y="928"/>
                </a:lnTo>
                <a:lnTo>
                  <a:pt x="71" y="914"/>
                </a:lnTo>
                <a:lnTo>
                  <a:pt x="114" y="900"/>
                </a:lnTo>
                <a:lnTo>
                  <a:pt x="156" y="885"/>
                </a:lnTo>
                <a:lnTo>
                  <a:pt x="192" y="871"/>
                </a:lnTo>
                <a:lnTo>
                  <a:pt x="220" y="857"/>
                </a:lnTo>
                <a:lnTo>
                  <a:pt x="248" y="843"/>
                </a:lnTo>
                <a:lnTo>
                  <a:pt x="277" y="829"/>
                </a:lnTo>
                <a:lnTo>
                  <a:pt x="305" y="815"/>
                </a:lnTo>
                <a:lnTo>
                  <a:pt x="326" y="800"/>
                </a:lnTo>
                <a:lnTo>
                  <a:pt x="348" y="786"/>
                </a:lnTo>
                <a:lnTo>
                  <a:pt x="369" y="772"/>
                </a:lnTo>
                <a:lnTo>
                  <a:pt x="390" y="758"/>
                </a:lnTo>
                <a:lnTo>
                  <a:pt x="404" y="751"/>
                </a:lnTo>
                <a:lnTo>
                  <a:pt x="426" y="737"/>
                </a:lnTo>
                <a:lnTo>
                  <a:pt x="440" y="722"/>
                </a:lnTo>
                <a:lnTo>
                  <a:pt x="454" y="708"/>
                </a:lnTo>
                <a:lnTo>
                  <a:pt x="468" y="701"/>
                </a:lnTo>
                <a:lnTo>
                  <a:pt x="482" y="687"/>
                </a:lnTo>
                <a:lnTo>
                  <a:pt x="497" y="673"/>
                </a:lnTo>
                <a:lnTo>
                  <a:pt x="504" y="659"/>
                </a:lnTo>
                <a:lnTo>
                  <a:pt x="518" y="652"/>
                </a:lnTo>
                <a:lnTo>
                  <a:pt x="532" y="637"/>
                </a:lnTo>
                <a:lnTo>
                  <a:pt x="539" y="630"/>
                </a:lnTo>
                <a:lnTo>
                  <a:pt x="546" y="616"/>
                </a:lnTo>
                <a:lnTo>
                  <a:pt x="560" y="602"/>
                </a:lnTo>
                <a:lnTo>
                  <a:pt x="567" y="595"/>
                </a:lnTo>
                <a:lnTo>
                  <a:pt x="574" y="581"/>
                </a:lnTo>
                <a:lnTo>
                  <a:pt x="582" y="574"/>
                </a:lnTo>
                <a:lnTo>
                  <a:pt x="596" y="559"/>
                </a:lnTo>
                <a:lnTo>
                  <a:pt x="603" y="552"/>
                </a:lnTo>
                <a:lnTo>
                  <a:pt x="610" y="538"/>
                </a:lnTo>
                <a:lnTo>
                  <a:pt x="617" y="531"/>
                </a:lnTo>
                <a:lnTo>
                  <a:pt x="624" y="517"/>
                </a:lnTo>
                <a:lnTo>
                  <a:pt x="631" y="510"/>
                </a:lnTo>
                <a:lnTo>
                  <a:pt x="638" y="496"/>
                </a:lnTo>
                <a:lnTo>
                  <a:pt x="638" y="489"/>
                </a:lnTo>
                <a:lnTo>
                  <a:pt x="645" y="474"/>
                </a:lnTo>
                <a:lnTo>
                  <a:pt x="652" y="467"/>
                </a:lnTo>
                <a:lnTo>
                  <a:pt x="660" y="453"/>
                </a:lnTo>
                <a:lnTo>
                  <a:pt x="667" y="446"/>
                </a:lnTo>
                <a:lnTo>
                  <a:pt x="674" y="439"/>
                </a:lnTo>
                <a:lnTo>
                  <a:pt x="674" y="425"/>
                </a:lnTo>
                <a:lnTo>
                  <a:pt x="681" y="418"/>
                </a:lnTo>
                <a:lnTo>
                  <a:pt x="688" y="411"/>
                </a:lnTo>
                <a:lnTo>
                  <a:pt x="695" y="397"/>
                </a:lnTo>
                <a:lnTo>
                  <a:pt x="695" y="389"/>
                </a:lnTo>
                <a:lnTo>
                  <a:pt x="702" y="382"/>
                </a:lnTo>
                <a:lnTo>
                  <a:pt x="709" y="375"/>
                </a:lnTo>
                <a:lnTo>
                  <a:pt x="716" y="361"/>
                </a:lnTo>
                <a:lnTo>
                  <a:pt x="716" y="354"/>
                </a:lnTo>
                <a:lnTo>
                  <a:pt x="723" y="347"/>
                </a:lnTo>
                <a:lnTo>
                  <a:pt x="730" y="340"/>
                </a:lnTo>
                <a:lnTo>
                  <a:pt x="730" y="326"/>
                </a:lnTo>
                <a:lnTo>
                  <a:pt x="737" y="319"/>
                </a:lnTo>
                <a:lnTo>
                  <a:pt x="737" y="311"/>
                </a:lnTo>
                <a:lnTo>
                  <a:pt x="745" y="304"/>
                </a:lnTo>
                <a:lnTo>
                  <a:pt x="752" y="297"/>
                </a:lnTo>
                <a:lnTo>
                  <a:pt x="752" y="283"/>
                </a:lnTo>
                <a:lnTo>
                  <a:pt x="759" y="276"/>
                </a:lnTo>
                <a:lnTo>
                  <a:pt x="766" y="269"/>
                </a:lnTo>
                <a:lnTo>
                  <a:pt x="766" y="262"/>
                </a:lnTo>
                <a:lnTo>
                  <a:pt x="773" y="255"/>
                </a:lnTo>
                <a:lnTo>
                  <a:pt x="780" y="248"/>
                </a:lnTo>
                <a:lnTo>
                  <a:pt x="780" y="241"/>
                </a:lnTo>
                <a:lnTo>
                  <a:pt x="787" y="234"/>
                </a:lnTo>
                <a:lnTo>
                  <a:pt x="787" y="226"/>
                </a:lnTo>
                <a:lnTo>
                  <a:pt x="794" y="219"/>
                </a:lnTo>
                <a:lnTo>
                  <a:pt x="801" y="212"/>
                </a:lnTo>
                <a:lnTo>
                  <a:pt x="801" y="205"/>
                </a:lnTo>
                <a:lnTo>
                  <a:pt x="808" y="198"/>
                </a:lnTo>
                <a:lnTo>
                  <a:pt x="815" y="191"/>
                </a:lnTo>
                <a:lnTo>
                  <a:pt x="815" y="184"/>
                </a:lnTo>
                <a:lnTo>
                  <a:pt x="823" y="177"/>
                </a:lnTo>
                <a:lnTo>
                  <a:pt x="823" y="170"/>
                </a:lnTo>
                <a:lnTo>
                  <a:pt x="830" y="163"/>
                </a:lnTo>
                <a:lnTo>
                  <a:pt x="837" y="156"/>
                </a:lnTo>
                <a:lnTo>
                  <a:pt x="837" y="149"/>
                </a:lnTo>
                <a:lnTo>
                  <a:pt x="844" y="141"/>
                </a:lnTo>
                <a:lnTo>
                  <a:pt x="851" y="134"/>
                </a:lnTo>
                <a:lnTo>
                  <a:pt x="858" y="127"/>
                </a:lnTo>
                <a:lnTo>
                  <a:pt x="865" y="120"/>
                </a:lnTo>
                <a:lnTo>
                  <a:pt x="865" y="113"/>
                </a:lnTo>
                <a:lnTo>
                  <a:pt x="879" y="106"/>
                </a:lnTo>
                <a:lnTo>
                  <a:pt x="879" y="99"/>
                </a:lnTo>
                <a:lnTo>
                  <a:pt x="886" y="92"/>
                </a:lnTo>
                <a:lnTo>
                  <a:pt x="893" y="85"/>
                </a:lnTo>
                <a:lnTo>
                  <a:pt x="901" y="78"/>
                </a:lnTo>
                <a:lnTo>
                  <a:pt x="915" y="71"/>
                </a:lnTo>
                <a:lnTo>
                  <a:pt x="915" y="63"/>
                </a:lnTo>
                <a:lnTo>
                  <a:pt x="929" y="56"/>
                </a:lnTo>
                <a:lnTo>
                  <a:pt x="936" y="49"/>
                </a:lnTo>
                <a:lnTo>
                  <a:pt x="943" y="42"/>
                </a:lnTo>
                <a:lnTo>
                  <a:pt x="950" y="42"/>
                </a:lnTo>
                <a:lnTo>
                  <a:pt x="957" y="35"/>
                </a:lnTo>
                <a:lnTo>
                  <a:pt x="964" y="35"/>
                </a:lnTo>
                <a:lnTo>
                  <a:pt x="971" y="28"/>
                </a:lnTo>
                <a:lnTo>
                  <a:pt x="978" y="21"/>
                </a:lnTo>
                <a:lnTo>
                  <a:pt x="986" y="21"/>
                </a:lnTo>
                <a:lnTo>
                  <a:pt x="993" y="21"/>
                </a:lnTo>
                <a:lnTo>
                  <a:pt x="1000" y="14"/>
                </a:lnTo>
                <a:lnTo>
                  <a:pt x="1007" y="14"/>
                </a:lnTo>
                <a:lnTo>
                  <a:pt x="1014" y="14"/>
                </a:lnTo>
                <a:lnTo>
                  <a:pt x="1021" y="7"/>
                </a:lnTo>
                <a:lnTo>
                  <a:pt x="1028" y="7"/>
                </a:lnTo>
                <a:lnTo>
                  <a:pt x="1035" y="7"/>
                </a:lnTo>
                <a:lnTo>
                  <a:pt x="1042" y="7"/>
                </a:lnTo>
                <a:lnTo>
                  <a:pt x="1049" y="7"/>
                </a:lnTo>
                <a:lnTo>
                  <a:pt x="1056" y="0"/>
                </a:lnTo>
                <a:lnTo>
                  <a:pt x="1064" y="0"/>
                </a:lnTo>
                <a:lnTo>
                  <a:pt x="1071" y="0"/>
                </a:lnTo>
                <a:lnTo>
                  <a:pt x="1078" y="0"/>
                </a:lnTo>
                <a:lnTo>
                  <a:pt x="1092" y="0"/>
                </a:lnTo>
                <a:lnTo>
                  <a:pt x="1099" y="0"/>
                </a:lnTo>
                <a:lnTo>
                  <a:pt x="1106" y="0"/>
                </a:lnTo>
                <a:lnTo>
                  <a:pt x="1113" y="0"/>
                </a:lnTo>
                <a:lnTo>
                  <a:pt x="1120" y="0"/>
                </a:lnTo>
                <a:lnTo>
                  <a:pt x="1134" y="0"/>
                </a:lnTo>
                <a:lnTo>
                  <a:pt x="1141" y="7"/>
                </a:lnTo>
                <a:lnTo>
                  <a:pt x="1149" y="7"/>
                </a:lnTo>
                <a:lnTo>
                  <a:pt x="1163" y="7"/>
                </a:lnTo>
                <a:lnTo>
                  <a:pt x="1170" y="7"/>
                </a:lnTo>
                <a:lnTo>
                  <a:pt x="1184" y="14"/>
                </a:lnTo>
                <a:lnTo>
                  <a:pt x="1191" y="14"/>
                </a:lnTo>
                <a:lnTo>
                  <a:pt x="1205" y="14"/>
                </a:lnTo>
                <a:lnTo>
                  <a:pt x="1212" y="21"/>
                </a:lnTo>
                <a:lnTo>
                  <a:pt x="1227" y="21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71" name="Freeform 99"/>
          <p:cNvSpPr>
            <a:spLocks/>
          </p:cNvSpPr>
          <p:nvPr/>
        </p:nvSpPr>
        <p:spPr bwMode="auto">
          <a:xfrm>
            <a:off x="6097588" y="490538"/>
            <a:ext cx="2946400" cy="1866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7"/>
              </a:cxn>
              <a:cxn ang="0">
                <a:pos x="21" y="7"/>
              </a:cxn>
              <a:cxn ang="0">
                <a:pos x="35" y="14"/>
              </a:cxn>
              <a:cxn ang="0">
                <a:pos x="49" y="21"/>
              </a:cxn>
              <a:cxn ang="0">
                <a:pos x="63" y="28"/>
              </a:cxn>
              <a:cxn ang="0">
                <a:pos x="77" y="28"/>
              </a:cxn>
              <a:cxn ang="0">
                <a:pos x="92" y="35"/>
              </a:cxn>
              <a:cxn ang="0">
                <a:pos x="106" y="42"/>
              </a:cxn>
              <a:cxn ang="0">
                <a:pos x="120" y="50"/>
              </a:cxn>
              <a:cxn ang="0">
                <a:pos x="134" y="57"/>
              </a:cxn>
              <a:cxn ang="0">
                <a:pos x="148" y="64"/>
              </a:cxn>
              <a:cxn ang="0">
                <a:pos x="170" y="71"/>
              </a:cxn>
              <a:cxn ang="0">
                <a:pos x="184" y="78"/>
              </a:cxn>
              <a:cxn ang="0">
                <a:pos x="205" y="92"/>
              </a:cxn>
              <a:cxn ang="0">
                <a:pos x="219" y="99"/>
              </a:cxn>
              <a:cxn ang="0">
                <a:pos x="241" y="106"/>
              </a:cxn>
              <a:cxn ang="0">
                <a:pos x="262" y="120"/>
              </a:cxn>
              <a:cxn ang="0">
                <a:pos x="283" y="135"/>
              </a:cxn>
              <a:cxn ang="0">
                <a:pos x="304" y="142"/>
              </a:cxn>
              <a:cxn ang="0">
                <a:pos x="326" y="156"/>
              </a:cxn>
              <a:cxn ang="0">
                <a:pos x="347" y="170"/>
              </a:cxn>
              <a:cxn ang="0">
                <a:pos x="368" y="184"/>
              </a:cxn>
              <a:cxn ang="0">
                <a:pos x="396" y="198"/>
              </a:cxn>
              <a:cxn ang="0">
                <a:pos x="418" y="213"/>
              </a:cxn>
              <a:cxn ang="0">
                <a:pos x="446" y="227"/>
              </a:cxn>
              <a:cxn ang="0">
                <a:pos x="474" y="248"/>
              </a:cxn>
              <a:cxn ang="0">
                <a:pos x="503" y="262"/>
              </a:cxn>
              <a:cxn ang="0">
                <a:pos x="531" y="283"/>
              </a:cxn>
              <a:cxn ang="0">
                <a:pos x="567" y="305"/>
              </a:cxn>
              <a:cxn ang="0">
                <a:pos x="602" y="326"/>
              </a:cxn>
              <a:cxn ang="0">
                <a:pos x="637" y="347"/>
              </a:cxn>
              <a:cxn ang="0">
                <a:pos x="673" y="368"/>
              </a:cxn>
              <a:cxn ang="0">
                <a:pos x="708" y="390"/>
              </a:cxn>
              <a:cxn ang="0">
                <a:pos x="751" y="418"/>
              </a:cxn>
              <a:cxn ang="0">
                <a:pos x="786" y="446"/>
              </a:cxn>
              <a:cxn ang="0">
                <a:pos x="836" y="475"/>
              </a:cxn>
              <a:cxn ang="0">
                <a:pos x="878" y="503"/>
              </a:cxn>
              <a:cxn ang="0">
                <a:pos x="928" y="531"/>
              </a:cxn>
              <a:cxn ang="0">
                <a:pos x="978" y="567"/>
              </a:cxn>
              <a:cxn ang="0">
                <a:pos x="1027" y="595"/>
              </a:cxn>
              <a:cxn ang="0">
                <a:pos x="1084" y="631"/>
              </a:cxn>
              <a:cxn ang="0">
                <a:pos x="1134" y="673"/>
              </a:cxn>
              <a:cxn ang="0">
                <a:pos x="1197" y="709"/>
              </a:cxn>
              <a:cxn ang="0">
                <a:pos x="1254" y="751"/>
              </a:cxn>
              <a:cxn ang="0">
                <a:pos x="1318" y="794"/>
              </a:cxn>
              <a:cxn ang="0">
                <a:pos x="1382" y="836"/>
              </a:cxn>
              <a:cxn ang="0">
                <a:pos x="1452" y="879"/>
              </a:cxn>
              <a:cxn ang="0">
                <a:pos x="1516" y="928"/>
              </a:cxn>
              <a:cxn ang="0">
                <a:pos x="1587" y="978"/>
              </a:cxn>
              <a:cxn ang="0">
                <a:pos x="1658" y="1027"/>
              </a:cxn>
              <a:cxn ang="0">
                <a:pos x="1729" y="1084"/>
              </a:cxn>
              <a:cxn ang="0">
                <a:pos x="1800" y="1134"/>
              </a:cxn>
              <a:cxn ang="0">
                <a:pos x="1856" y="1176"/>
              </a:cxn>
            </a:cxnLst>
            <a:rect l="0" t="0" r="r" b="b"/>
            <a:pathLst>
              <a:path w="1856" h="1176">
                <a:moveTo>
                  <a:pt x="0" y="0"/>
                </a:moveTo>
                <a:lnTo>
                  <a:pt x="14" y="7"/>
                </a:lnTo>
                <a:lnTo>
                  <a:pt x="21" y="7"/>
                </a:lnTo>
                <a:lnTo>
                  <a:pt x="35" y="14"/>
                </a:lnTo>
                <a:lnTo>
                  <a:pt x="49" y="21"/>
                </a:lnTo>
                <a:lnTo>
                  <a:pt x="63" y="28"/>
                </a:lnTo>
                <a:lnTo>
                  <a:pt x="77" y="28"/>
                </a:lnTo>
                <a:lnTo>
                  <a:pt x="92" y="35"/>
                </a:lnTo>
                <a:lnTo>
                  <a:pt x="106" y="42"/>
                </a:lnTo>
                <a:lnTo>
                  <a:pt x="120" y="50"/>
                </a:lnTo>
                <a:lnTo>
                  <a:pt x="134" y="57"/>
                </a:lnTo>
                <a:lnTo>
                  <a:pt x="148" y="64"/>
                </a:lnTo>
                <a:lnTo>
                  <a:pt x="170" y="71"/>
                </a:lnTo>
                <a:lnTo>
                  <a:pt x="184" y="78"/>
                </a:lnTo>
                <a:lnTo>
                  <a:pt x="205" y="92"/>
                </a:lnTo>
                <a:lnTo>
                  <a:pt x="219" y="99"/>
                </a:lnTo>
                <a:lnTo>
                  <a:pt x="241" y="106"/>
                </a:lnTo>
                <a:lnTo>
                  <a:pt x="262" y="120"/>
                </a:lnTo>
                <a:lnTo>
                  <a:pt x="283" y="135"/>
                </a:lnTo>
                <a:lnTo>
                  <a:pt x="304" y="142"/>
                </a:lnTo>
                <a:lnTo>
                  <a:pt x="326" y="156"/>
                </a:lnTo>
                <a:lnTo>
                  <a:pt x="347" y="170"/>
                </a:lnTo>
                <a:lnTo>
                  <a:pt x="368" y="184"/>
                </a:lnTo>
                <a:lnTo>
                  <a:pt x="396" y="198"/>
                </a:lnTo>
                <a:lnTo>
                  <a:pt x="418" y="213"/>
                </a:lnTo>
                <a:lnTo>
                  <a:pt x="446" y="227"/>
                </a:lnTo>
                <a:lnTo>
                  <a:pt x="474" y="248"/>
                </a:lnTo>
                <a:lnTo>
                  <a:pt x="503" y="262"/>
                </a:lnTo>
                <a:lnTo>
                  <a:pt x="531" y="283"/>
                </a:lnTo>
                <a:lnTo>
                  <a:pt x="567" y="305"/>
                </a:lnTo>
                <a:lnTo>
                  <a:pt x="602" y="326"/>
                </a:lnTo>
                <a:lnTo>
                  <a:pt x="637" y="347"/>
                </a:lnTo>
                <a:lnTo>
                  <a:pt x="673" y="368"/>
                </a:lnTo>
                <a:lnTo>
                  <a:pt x="708" y="390"/>
                </a:lnTo>
                <a:lnTo>
                  <a:pt x="751" y="418"/>
                </a:lnTo>
                <a:lnTo>
                  <a:pt x="786" y="446"/>
                </a:lnTo>
                <a:lnTo>
                  <a:pt x="836" y="475"/>
                </a:lnTo>
                <a:lnTo>
                  <a:pt x="878" y="503"/>
                </a:lnTo>
                <a:lnTo>
                  <a:pt x="928" y="531"/>
                </a:lnTo>
                <a:lnTo>
                  <a:pt x="978" y="567"/>
                </a:lnTo>
                <a:lnTo>
                  <a:pt x="1027" y="595"/>
                </a:lnTo>
                <a:lnTo>
                  <a:pt x="1084" y="631"/>
                </a:lnTo>
                <a:lnTo>
                  <a:pt x="1134" y="673"/>
                </a:lnTo>
                <a:lnTo>
                  <a:pt x="1197" y="709"/>
                </a:lnTo>
                <a:lnTo>
                  <a:pt x="1254" y="751"/>
                </a:lnTo>
                <a:lnTo>
                  <a:pt x="1318" y="794"/>
                </a:lnTo>
                <a:lnTo>
                  <a:pt x="1382" y="836"/>
                </a:lnTo>
                <a:lnTo>
                  <a:pt x="1452" y="879"/>
                </a:lnTo>
                <a:lnTo>
                  <a:pt x="1516" y="928"/>
                </a:lnTo>
                <a:lnTo>
                  <a:pt x="1587" y="978"/>
                </a:lnTo>
                <a:lnTo>
                  <a:pt x="1658" y="1027"/>
                </a:lnTo>
                <a:lnTo>
                  <a:pt x="1729" y="1084"/>
                </a:lnTo>
                <a:lnTo>
                  <a:pt x="1800" y="1134"/>
                </a:lnTo>
                <a:lnTo>
                  <a:pt x="1856" y="1176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72" name="Freeform 100"/>
          <p:cNvSpPr>
            <a:spLocks/>
          </p:cNvSpPr>
          <p:nvPr/>
        </p:nvSpPr>
        <p:spPr bwMode="auto">
          <a:xfrm>
            <a:off x="5129213" y="873125"/>
            <a:ext cx="3914775" cy="3116263"/>
          </a:xfrm>
          <a:custGeom>
            <a:avLst/>
            <a:gdLst/>
            <a:ahLst/>
            <a:cxnLst>
              <a:cxn ang="0">
                <a:pos x="2303" y="1885"/>
              </a:cxn>
              <a:cxn ang="0">
                <a:pos x="2020" y="1927"/>
              </a:cxn>
              <a:cxn ang="0">
                <a:pos x="1729" y="1948"/>
              </a:cxn>
              <a:cxn ang="0">
                <a:pos x="1460" y="1963"/>
              </a:cxn>
              <a:cxn ang="0">
                <a:pos x="1212" y="1956"/>
              </a:cxn>
              <a:cxn ang="0">
                <a:pos x="999" y="1948"/>
              </a:cxn>
              <a:cxn ang="0">
                <a:pos x="808" y="1927"/>
              </a:cxn>
              <a:cxn ang="0">
                <a:pos x="652" y="1906"/>
              </a:cxn>
              <a:cxn ang="0">
                <a:pos x="517" y="1878"/>
              </a:cxn>
              <a:cxn ang="0">
                <a:pos x="411" y="1849"/>
              </a:cxn>
              <a:cxn ang="0">
                <a:pos x="326" y="1821"/>
              </a:cxn>
              <a:cxn ang="0">
                <a:pos x="255" y="1785"/>
              </a:cxn>
              <a:cxn ang="0">
                <a:pos x="198" y="1750"/>
              </a:cxn>
              <a:cxn ang="0">
                <a:pos x="149" y="1715"/>
              </a:cxn>
              <a:cxn ang="0">
                <a:pos x="113" y="1679"/>
              </a:cxn>
              <a:cxn ang="0">
                <a:pos x="85" y="1644"/>
              </a:cxn>
              <a:cxn ang="0">
                <a:pos x="64" y="1608"/>
              </a:cxn>
              <a:cxn ang="0">
                <a:pos x="43" y="1573"/>
              </a:cxn>
              <a:cxn ang="0">
                <a:pos x="28" y="1523"/>
              </a:cxn>
              <a:cxn ang="0">
                <a:pos x="21" y="1488"/>
              </a:cxn>
              <a:cxn ang="0">
                <a:pos x="7" y="1438"/>
              </a:cxn>
              <a:cxn ang="0">
                <a:pos x="0" y="1197"/>
              </a:cxn>
              <a:cxn ang="0">
                <a:pos x="14" y="1070"/>
              </a:cxn>
              <a:cxn ang="0">
                <a:pos x="21" y="921"/>
              </a:cxn>
              <a:cxn ang="0">
                <a:pos x="35" y="857"/>
              </a:cxn>
              <a:cxn ang="0">
                <a:pos x="43" y="744"/>
              </a:cxn>
              <a:cxn ang="0">
                <a:pos x="57" y="680"/>
              </a:cxn>
              <a:cxn ang="0">
                <a:pos x="64" y="595"/>
              </a:cxn>
              <a:cxn ang="0">
                <a:pos x="78" y="545"/>
              </a:cxn>
              <a:cxn ang="0">
                <a:pos x="85" y="482"/>
              </a:cxn>
              <a:cxn ang="0">
                <a:pos x="99" y="432"/>
              </a:cxn>
              <a:cxn ang="0">
                <a:pos x="106" y="361"/>
              </a:cxn>
              <a:cxn ang="0">
                <a:pos x="120" y="326"/>
              </a:cxn>
              <a:cxn ang="0">
                <a:pos x="128" y="276"/>
              </a:cxn>
              <a:cxn ang="0">
                <a:pos x="142" y="241"/>
              </a:cxn>
              <a:cxn ang="0">
                <a:pos x="149" y="198"/>
              </a:cxn>
              <a:cxn ang="0">
                <a:pos x="163" y="163"/>
              </a:cxn>
              <a:cxn ang="0">
                <a:pos x="170" y="127"/>
              </a:cxn>
              <a:cxn ang="0">
                <a:pos x="184" y="92"/>
              </a:cxn>
              <a:cxn ang="0">
                <a:pos x="191" y="64"/>
              </a:cxn>
              <a:cxn ang="0">
                <a:pos x="206" y="42"/>
              </a:cxn>
              <a:cxn ang="0">
                <a:pos x="213" y="14"/>
              </a:cxn>
            </a:cxnLst>
            <a:rect l="0" t="0" r="r" b="b"/>
            <a:pathLst>
              <a:path w="2466" h="1963">
                <a:moveTo>
                  <a:pt x="2466" y="1849"/>
                </a:moveTo>
                <a:lnTo>
                  <a:pt x="2388" y="1863"/>
                </a:lnTo>
                <a:lnTo>
                  <a:pt x="2303" y="1885"/>
                </a:lnTo>
                <a:lnTo>
                  <a:pt x="2211" y="1906"/>
                </a:lnTo>
                <a:lnTo>
                  <a:pt x="2112" y="1920"/>
                </a:lnTo>
                <a:lnTo>
                  <a:pt x="2020" y="1927"/>
                </a:lnTo>
                <a:lnTo>
                  <a:pt x="1921" y="1941"/>
                </a:lnTo>
                <a:lnTo>
                  <a:pt x="1829" y="1948"/>
                </a:lnTo>
                <a:lnTo>
                  <a:pt x="1729" y="1948"/>
                </a:lnTo>
                <a:lnTo>
                  <a:pt x="1637" y="1956"/>
                </a:lnTo>
                <a:lnTo>
                  <a:pt x="1552" y="1963"/>
                </a:lnTo>
                <a:lnTo>
                  <a:pt x="1460" y="1963"/>
                </a:lnTo>
                <a:lnTo>
                  <a:pt x="1375" y="1963"/>
                </a:lnTo>
                <a:lnTo>
                  <a:pt x="1297" y="1963"/>
                </a:lnTo>
                <a:lnTo>
                  <a:pt x="1212" y="1956"/>
                </a:lnTo>
                <a:lnTo>
                  <a:pt x="1141" y="1956"/>
                </a:lnTo>
                <a:lnTo>
                  <a:pt x="1070" y="1948"/>
                </a:lnTo>
                <a:lnTo>
                  <a:pt x="999" y="1948"/>
                </a:lnTo>
                <a:lnTo>
                  <a:pt x="928" y="1941"/>
                </a:lnTo>
                <a:lnTo>
                  <a:pt x="872" y="1934"/>
                </a:lnTo>
                <a:lnTo>
                  <a:pt x="808" y="1927"/>
                </a:lnTo>
                <a:lnTo>
                  <a:pt x="751" y="1920"/>
                </a:lnTo>
                <a:lnTo>
                  <a:pt x="702" y="1913"/>
                </a:lnTo>
                <a:lnTo>
                  <a:pt x="652" y="1906"/>
                </a:lnTo>
                <a:lnTo>
                  <a:pt x="602" y="1899"/>
                </a:lnTo>
                <a:lnTo>
                  <a:pt x="560" y="1885"/>
                </a:lnTo>
                <a:lnTo>
                  <a:pt x="517" y="1878"/>
                </a:lnTo>
                <a:lnTo>
                  <a:pt x="482" y="1871"/>
                </a:lnTo>
                <a:lnTo>
                  <a:pt x="447" y="1856"/>
                </a:lnTo>
                <a:lnTo>
                  <a:pt x="411" y="1849"/>
                </a:lnTo>
                <a:lnTo>
                  <a:pt x="383" y="1835"/>
                </a:lnTo>
                <a:lnTo>
                  <a:pt x="354" y="1828"/>
                </a:lnTo>
                <a:lnTo>
                  <a:pt x="326" y="1821"/>
                </a:lnTo>
                <a:lnTo>
                  <a:pt x="298" y="1807"/>
                </a:lnTo>
                <a:lnTo>
                  <a:pt x="276" y="1793"/>
                </a:lnTo>
                <a:lnTo>
                  <a:pt x="255" y="1785"/>
                </a:lnTo>
                <a:lnTo>
                  <a:pt x="234" y="1771"/>
                </a:lnTo>
                <a:lnTo>
                  <a:pt x="213" y="1764"/>
                </a:lnTo>
                <a:lnTo>
                  <a:pt x="198" y="1750"/>
                </a:lnTo>
                <a:lnTo>
                  <a:pt x="177" y="1736"/>
                </a:lnTo>
                <a:lnTo>
                  <a:pt x="163" y="1729"/>
                </a:lnTo>
                <a:lnTo>
                  <a:pt x="149" y="1715"/>
                </a:lnTo>
                <a:lnTo>
                  <a:pt x="135" y="1708"/>
                </a:lnTo>
                <a:lnTo>
                  <a:pt x="128" y="1693"/>
                </a:lnTo>
                <a:lnTo>
                  <a:pt x="113" y="1679"/>
                </a:lnTo>
                <a:lnTo>
                  <a:pt x="106" y="1672"/>
                </a:lnTo>
                <a:lnTo>
                  <a:pt x="92" y="1658"/>
                </a:lnTo>
                <a:lnTo>
                  <a:pt x="85" y="1644"/>
                </a:lnTo>
                <a:lnTo>
                  <a:pt x="78" y="1630"/>
                </a:lnTo>
                <a:lnTo>
                  <a:pt x="71" y="1623"/>
                </a:lnTo>
                <a:lnTo>
                  <a:pt x="64" y="1608"/>
                </a:lnTo>
                <a:lnTo>
                  <a:pt x="57" y="1594"/>
                </a:lnTo>
                <a:lnTo>
                  <a:pt x="50" y="1587"/>
                </a:lnTo>
                <a:lnTo>
                  <a:pt x="43" y="1573"/>
                </a:lnTo>
                <a:lnTo>
                  <a:pt x="43" y="1559"/>
                </a:lnTo>
                <a:lnTo>
                  <a:pt x="35" y="1537"/>
                </a:lnTo>
                <a:lnTo>
                  <a:pt x="28" y="1523"/>
                </a:lnTo>
                <a:lnTo>
                  <a:pt x="28" y="1509"/>
                </a:lnTo>
                <a:lnTo>
                  <a:pt x="21" y="1502"/>
                </a:lnTo>
                <a:lnTo>
                  <a:pt x="21" y="1488"/>
                </a:lnTo>
                <a:lnTo>
                  <a:pt x="14" y="1474"/>
                </a:lnTo>
                <a:lnTo>
                  <a:pt x="14" y="1452"/>
                </a:lnTo>
                <a:lnTo>
                  <a:pt x="7" y="1438"/>
                </a:lnTo>
                <a:lnTo>
                  <a:pt x="7" y="1367"/>
                </a:lnTo>
                <a:lnTo>
                  <a:pt x="0" y="1353"/>
                </a:lnTo>
                <a:lnTo>
                  <a:pt x="0" y="1197"/>
                </a:lnTo>
                <a:lnTo>
                  <a:pt x="7" y="1183"/>
                </a:lnTo>
                <a:lnTo>
                  <a:pt x="7" y="1084"/>
                </a:lnTo>
                <a:lnTo>
                  <a:pt x="14" y="1070"/>
                </a:lnTo>
                <a:lnTo>
                  <a:pt x="14" y="999"/>
                </a:lnTo>
                <a:lnTo>
                  <a:pt x="21" y="992"/>
                </a:lnTo>
                <a:lnTo>
                  <a:pt x="21" y="921"/>
                </a:lnTo>
                <a:lnTo>
                  <a:pt x="28" y="907"/>
                </a:lnTo>
                <a:lnTo>
                  <a:pt x="28" y="864"/>
                </a:lnTo>
                <a:lnTo>
                  <a:pt x="35" y="857"/>
                </a:lnTo>
                <a:lnTo>
                  <a:pt x="35" y="801"/>
                </a:lnTo>
                <a:lnTo>
                  <a:pt x="43" y="786"/>
                </a:lnTo>
                <a:lnTo>
                  <a:pt x="43" y="744"/>
                </a:lnTo>
                <a:lnTo>
                  <a:pt x="50" y="737"/>
                </a:lnTo>
                <a:lnTo>
                  <a:pt x="50" y="694"/>
                </a:lnTo>
                <a:lnTo>
                  <a:pt x="57" y="680"/>
                </a:lnTo>
                <a:lnTo>
                  <a:pt x="57" y="652"/>
                </a:lnTo>
                <a:lnTo>
                  <a:pt x="64" y="638"/>
                </a:lnTo>
                <a:lnTo>
                  <a:pt x="64" y="595"/>
                </a:lnTo>
                <a:lnTo>
                  <a:pt x="71" y="588"/>
                </a:lnTo>
                <a:lnTo>
                  <a:pt x="71" y="560"/>
                </a:lnTo>
                <a:lnTo>
                  <a:pt x="78" y="545"/>
                </a:lnTo>
                <a:lnTo>
                  <a:pt x="78" y="517"/>
                </a:lnTo>
                <a:lnTo>
                  <a:pt x="85" y="510"/>
                </a:lnTo>
                <a:lnTo>
                  <a:pt x="85" y="482"/>
                </a:lnTo>
                <a:lnTo>
                  <a:pt x="92" y="468"/>
                </a:lnTo>
                <a:lnTo>
                  <a:pt x="92" y="439"/>
                </a:lnTo>
                <a:lnTo>
                  <a:pt x="99" y="432"/>
                </a:lnTo>
                <a:lnTo>
                  <a:pt x="99" y="404"/>
                </a:lnTo>
                <a:lnTo>
                  <a:pt x="106" y="390"/>
                </a:lnTo>
                <a:lnTo>
                  <a:pt x="106" y="361"/>
                </a:lnTo>
                <a:lnTo>
                  <a:pt x="113" y="354"/>
                </a:lnTo>
                <a:lnTo>
                  <a:pt x="113" y="340"/>
                </a:lnTo>
                <a:lnTo>
                  <a:pt x="120" y="326"/>
                </a:lnTo>
                <a:lnTo>
                  <a:pt x="120" y="305"/>
                </a:lnTo>
                <a:lnTo>
                  <a:pt x="128" y="290"/>
                </a:lnTo>
                <a:lnTo>
                  <a:pt x="128" y="276"/>
                </a:lnTo>
                <a:lnTo>
                  <a:pt x="135" y="269"/>
                </a:lnTo>
                <a:lnTo>
                  <a:pt x="135" y="248"/>
                </a:lnTo>
                <a:lnTo>
                  <a:pt x="142" y="241"/>
                </a:lnTo>
                <a:lnTo>
                  <a:pt x="142" y="227"/>
                </a:lnTo>
                <a:lnTo>
                  <a:pt x="149" y="212"/>
                </a:lnTo>
                <a:lnTo>
                  <a:pt x="149" y="198"/>
                </a:lnTo>
                <a:lnTo>
                  <a:pt x="156" y="191"/>
                </a:lnTo>
                <a:lnTo>
                  <a:pt x="156" y="170"/>
                </a:lnTo>
                <a:lnTo>
                  <a:pt x="163" y="163"/>
                </a:lnTo>
                <a:lnTo>
                  <a:pt x="163" y="149"/>
                </a:lnTo>
                <a:lnTo>
                  <a:pt x="170" y="142"/>
                </a:lnTo>
                <a:lnTo>
                  <a:pt x="170" y="127"/>
                </a:lnTo>
                <a:lnTo>
                  <a:pt x="177" y="120"/>
                </a:lnTo>
                <a:lnTo>
                  <a:pt x="177" y="106"/>
                </a:lnTo>
                <a:lnTo>
                  <a:pt x="184" y="92"/>
                </a:lnTo>
                <a:lnTo>
                  <a:pt x="184" y="85"/>
                </a:lnTo>
                <a:lnTo>
                  <a:pt x="191" y="78"/>
                </a:lnTo>
                <a:lnTo>
                  <a:pt x="191" y="64"/>
                </a:lnTo>
                <a:lnTo>
                  <a:pt x="198" y="57"/>
                </a:lnTo>
                <a:lnTo>
                  <a:pt x="198" y="49"/>
                </a:lnTo>
                <a:lnTo>
                  <a:pt x="206" y="42"/>
                </a:lnTo>
                <a:lnTo>
                  <a:pt x="206" y="28"/>
                </a:lnTo>
                <a:lnTo>
                  <a:pt x="213" y="21"/>
                </a:lnTo>
                <a:lnTo>
                  <a:pt x="213" y="14"/>
                </a:lnTo>
                <a:lnTo>
                  <a:pt x="220" y="7"/>
                </a:lnTo>
                <a:lnTo>
                  <a:pt x="227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73" name="Freeform 101"/>
          <p:cNvSpPr>
            <a:spLocks/>
          </p:cNvSpPr>
          <p:nvPr/>
        </p:nvSpPr>
        <p:spPr bwMode="auto">
          <a:xfrm>
            <a:off x="5489575" y="546100"/>
            <a:ext cx="3386138" cy="2689225"/>
          </a:xfrm>
          <a:custGeom>
            <a:avLst/>
            <a:gdLst/>
            <a:ahLst/>
            <a:cxnLst>
              <a:cxn ang="0">
                <a:pos x="7" y="192"/>
              </a:cxn>
              <a:cxn ang="0">
                <a:pos x="14" y="163"/>
              </a:cxn>
              <a:cxn ang="0">
                <a:pos x="28" y="142"/>
              </a:cxn>
              <a:cxn ang="0">
                <a:pos x="49" y="114"/>
              </a:cxn>
              <a:cxn ang="0">
                <a:pos x="71" y="85"/>
              </a:cxn>
              <a:cxn ang="0">
                <a:pos x="92" y="64"/>
              </a:cxn>
              <a:cxn ang="0">
                <a:pos x="113" y="50"/>
              </a:cxn>
              <a:cxn ang="0">
                <a:pos x="134" y="36"/>
              </a:cxn>
              <a:cxn ang="0">
                <a:pos x="156" y="22"/>
              </a:cxn>
              <a:cxn ang="0">
                <a:pos x="177" y="15"/>
              </a:cxn>
              <a:cxn ang="0">
                <a:pos x="198" y="7"/>
              </a:cxn>
              <a:cxn ang="0">
                <a:pos x="220" y="0"/>
              </a:cxn>
              <a:cxn ang="0">
                <a:pos x="241" y="0"/>
              </a:cxn>
              <a:cxn ang="0">
                <a:pos x="262" y="0"/>
              </a:cxn>
              <a:cxn ang="0">
                <a:pos x="290" y="0"/>
              </a:cxn>
              <a:cxn ang="0">
                <a:pos x="312" y="7"/>
              </a:cxn>
              <a:cxn ang="0">
                <a:pos x="340" y="7"/>
              </a:cxn>
              <a:cxn ang="0">
                <a:pos x="368" y="15"/>
              </a:cxn>
              <a:cxn ang="0">
                <a:pos x="397" y="29"/>
              </a:cxn>
              <a:cxn ang="0">
                <a:pos x="432" y="36"/>
              </a:cxn>
              <a:cxn ang="0">
                <a:pos x="468" y="57"/>
              </a:cxn>
              <a:cxn ang="0">
                <a:pos x="503" y="71"/>
              </a:cxn>
              <a:cxn ang="0">
                <a:pos x="546" y="93"/>
              </a:cxn>
              <a:cxn ang="0">
                <a:pos x="595" y="121"/>
              </a:cxn>
              <a:cxn ang="0">
                <a:pos x="645" y="149"/>
              </a:cxn>
              <a:cxn ang="0">
                <a:pos x="701" y="185"/>
              </a:cxn>
              <a:cxn ang="0">
                <a:pos x="758" y="220"/>
              </a:cxn>
              <a:cxn ang="0">
                <a:pos x="829" y="263"/>
              </a:cxn>
              <a:cxn ang="0">
                <a:pos x="900" y="319"/>
              </a:cxn>
              <a:cxn ang="0">
                <a:pos x="985" y="376"/>
              </a:cxn>
              <a:cxn ang="0">
                <a:pos x="1077" y="440"/>
              </a:cxn>
              <a:cxn ang="0">
                <a:pos x="1183" y="511"/>
              </a:cxn>
              <a:cxn ang="0">
                <a:pos x="1290" y="596"/>
              </a:cxn>
              <a:cxn ang="0">
                <a:pos x="1410" y="688"/>
              </a:cxn>
              <a:cxn ang="0">
                <a:pos x="1545" y="787"/>
              </a:cxn>
              <a:cxn ang="0">
                <a:pos x="1680" y="900"/>
              </a:cxn>
              <a:cxn ang="0">
                <a:pos x="1814" y="1021"/>
              </a:cxn>
              <a:cxn ang="0">
                <a:pos x="1935" y="1148"/>
              </a:cxn>
              <a:cxn ang="0">
                <a:pos x="2041" y="1276"/>
              </a:cxn>
              <a:cxn ang="0">
                <a:pos x="2112" y="1403"/>
              </a:cxn>
              <a:cxn ang="0">
                <a:pos x="2133" y="1524"/>
              </a:cxn>
              <a:cxn ang="0">
                <a:pos x="2098" y="1630"/>
              </a:cxn>
            </a:cxnLst>
            <a:rect l="0" t="0" r="r" b="b"/>
            <a:pathLst>
              <a:path w="2133" h="1694">
                <a:moveTo>
                  <a:pt x="0" y="206"/>
                </a:moveTo>
                <a:lnTo>
                  <a:pt x="0" y="199"/>
                </a:lnTo>
                <a:lnTo>
                  <a:pt x="7" y="192"/>
                </a:lnTo>
                <a:lnTo>
                  <a:pt x="7" y="178"/>
                </a:lnTo>
                <a:lnTo>
                  <a:pt x="14" y="170"/>
                </a:lnTo>
                <a:lnTo>
                  <a:pt x="14" y="163"/>
                </a:lnTo>
                <a:lnTo>
                  <a:pt x="21" y="156"/>
                </a:lnTo>
                <a:lnTo>
                  <a:pt x="28" y="149"/>
                </a:lnTo>
                <a:lnTo>
                  <a:pt x="28" y="142"/>
                </a:lnTo>
                <a:lnTo>
                  <a:pt x="42" y="128"/>
                </a:lnTo>
                <a:lnTo>
                  <a:pt x="42" y="121"/>
                </a:lnTo>
                <a:lnTo>
                  <a:pt x="49" y="114"/>
                </a:lnTo>
                <a:lnTo>
                  <a:pt x="57" y="107"/>
                </a:lnTo>
                <a:lnTo>
                  <a:pt x="71" y="93"/>
                </a:lnTo>
                <a:lnTo>
                  <a:pt x="71" y="85"/>
                </a:lnTo>
                <a:lnTo>
                  <a:pt x="78" y="78"/>
                </a:lnTo>
                <a:lnTo>
                  <a:pt x="85" y="71"/>
                </a:lnTo>
                <a:lnTo>
                  <a:pt x="92" y="64"/>
                </a:lnTo>
                <a:lnTo>
                  <a:pt x="99" y="57"/>
                </a:lnTo>
                <a:lnTo>
                  <a:pt x="106" y="50"/>
                </a:lnTo>
                <a:lnTo>
                  <a:pt x="113" y="50"/>
                </a:lnTo>
                <a:lnTo>
                  <a:pt x="120" y="43"/>
                </a:lnTo>
                <a:lnTo>
                  <a:pt x="127" y="36"/>
                </a:lnTo>
                <a:lnTo>
                  <a:pt x="134" y="36"/>
                </a:lnTo>
                <a:lnTo>
                  <a:pt x="142" y="29"/>
                </a:lnTo>
                <a:lnTo>
                  <a:pt x="149" y="22"/>
                </a:lnTo>
                <a:lnTo>
                  <a:pt x="156" y="22"/>
                </a:lnTo>
                <a:lnTo>
                  <a:pt x="163" y="15"/>
                </a:lnTo>
                <a:lnTo>
                  <a:pt x="170" y="15"/>
                </a:lnTo>
                <a:lnTo>
                  <a:pt x="177" y="15"/>
                </a:lnTo>
                <a:lnTo>
                  <a:pt x="184" y="7"/>
                </a:lnTo>
                <a:lnTo>
                  <a:pt x="191" y="7"/>
                </a:lnTo>
                <a:lnTo>
                  <a:pt x="198" y="7"/>
                </a:lnTo>
                <a:lnTo>
                  <a:pt x="205" y="7"/>
                </a:lnTo>
                <a:lnTo>
                  <a:pt x="212" y="0"/>
                </a:lnTo>
                <a:lnTo>
                  <a:pt x="220" y="0"/>
                </a:lnTo>
                <a:lnTo>
                  <a:pt x="227" y="0"/>
                </a:lnTo>
                <a:lnTo>
                  <a:pt x="234" y="0"/>
                </a:lnTo>
                <a:lnTo>
                  <a:pt x="241" y="0"/>
                </a:lnTo>
                <a:lnTo>
                  <a:pt x="248" y="0"/>
                </a:lnTo>
                <a:lnTo>
                  <a:pt x="255" y="0"/>
                </a:lnTo>
                <a:lnTo>
                  <a:pt x="262" y="0"/>
                </a:lnTo>
                <a:lnTo>
                  <a:pt x="269" y="0"/>
                </a:lnTo>
                <a:lnTo>
                  <a:pt x="276" y="0"/>
                </a:lnTo>
                <a:lnTo>
                  <a:pt x="290" y="0"/>
                </a:lnTo>
                <a:lnTo>
                  <a:pt x="297" y="0"/>
                </a:lnTo>
                <a:lnTo>
                  <a:pt x="305" y="0"/>
                </a:lnTo>
                <a:lnTo>
                  <a:pt x="312" y="7"/>
                </a:lnTo>
                <a:lnTo>
                  <a:pt x="319" y="7"/>
                </a:lnTo>
                <a:lnTo>
                  <a:pt x="326" y="7"/>
                </a:lnTo>
                <a:lnTo>
                  <a:pt x="340" y="7"/>
                </a:lnTo>
                <a:lnTo>
                  <a:pt x="347" y="15"/>
                </a:lnTo>
                <a:lnTo>
                  <a:pt x="354" y="15"/>
                </a:lnTo>
                <a:lnTo>
                  <a:pt x="368" y="15"/>
                </a:lnTo>
                <a:lnTo>
                  <a:pt x="375" y="22"/>
                </a:lnTo>
                <a:lnTo>
                  <a:pt x="390" y="22"/>
                </a:lnTo>
                <a:lnTo>
                  <a:pt x="397" y="29"/>
                </a:lnTo>
                <a:lnTo>
                  <a:pt x="411" y="29"/>
                </a:lnTo>
                <a:lnTo>
                  <a:pt x="418" y="36"/>
                </a:lnTo>
                <a:lnTo>
                  <a:pt x="432" y="36"/>
                </a:lnTo>
                <a:lnTo>
                  <a:pt x="439" y="43"/>
                </a:lnTo>
                <a:lnTo>
                  <a:pt x="453" y="50"/>
                </a:lnTo>
                <a:lnTo>
                  <a:pt x="468" y="57"/>
                </a:lnTo>
                <a:lnTo>
                  <a:pt x="482" y="57"/>
                </a:lnTo>
                <a:lnTo>
                  <a:pt x="489" y="64"/>
                </a:lnTo>
                <a:lnTo>
                  <a:pt x="503" y="71"/>
                </a:lnTo>
                <a:lnTo>
                  <a:pt x="517" y="78"/>
                </a:lnTo>
                <a:lnTo>
                  <a:pt x="531" y="85"/>
                </a:lnTo>
                <a:lnTo>
                  <a:pt x="546" y="93"/>
                </a:lnTo>
                <a:lnTo>
                  <a:pt x="560" y="100"/>
                </a:lnTo>
                <a:lnTo>
                  <a:pt x="581" y="114"/>
                </a:lnTo>
                <a:lnTo>
                  <a:pt x="595" y="121"/>
                </a:lnTo>
                <a:lnTo>
                  <a:pt x="609" y="128"/>
                </a:lnTo>
                <a:lnTo>
                  <a:pt x="624" y="142"/>
                </a:lnTo>
                <a:lnTo>
                  <a:pt x="645" y="149"/>
                </a:lnTo>
                <a:lnTo>
                  <a:pt x="659" y="156"/>
                </a:lnTo>
                <a:lnTo>
                  <a:pt x="680" y="170"/>
                </a:lnTo>
                <a:lnTo>
                  <a:pt x="701" y="185"/>
                </a:lnTo>
                <a:lnTo>
                  <a:pt x="723" y="192"/>
                </a:lnTo>
                <a:lnTo>
                  <a:pt x="737" y="206"/>
                </a:lnTo>
                <a:lnTo>
                  <a:pt x="758" y="220"/>
                </a:lnTo>
                <a:lnTo>
                  <a:pt x="779" y="234"/>
                </a:lnTo>
                <a:lnTo>
                  <a:pt x="808" y="248"/>
                </a:lnTo>
                <a:lnTo>
                  <a:pt x="829" y="263"/>
                </a:lnTo>
                <a:lnTo>
                  <a:pt x="850" y="284"/>
                </a:lnTo>
                <a:lnTo>
                  <a:pt x="879" y="298"/>
                </a:lnTo>
                <a:lnTo>
                  <a:pt x="900" y="319"/>
                </a:lnTo>
                <a:lnTo>
                  <a:pt x="928" y="333"/>
                </a:lnTo>
                <a:lnTo>
                  <a:pt x="957" y="355"/>
                </a:lnTo>
                <a:lnTo>
                  <a:pt x="985" y="376"/>
                </a:lnTo>
                <a:lnTo>
                  <a:pt x="1013" y="397"/>
                </a:lnTo>
                <a:lnTo>
                  <a:pt x="1049" y="418"/>
                </a:lnTo>
                <a:lnTo>
                  <a:pt x="1077" y="440"/>
                </a:lnTo>
                <a:lnTo>
                  <a:pt x="1113" y="461"/>
                </a:lnTo>
                <a:lnTo>
                  <a:pt x="1148" y="489"/>
                </a:lnTo>
                <a:lnTo>
                  <a:pt x="1183" y="511"/>
                </a:lnTo>
                <a:lnTo>
                  <a:pt x="1219" y="539"/>
                </a:lnTo>
                <a:lnTo>
                  <a:pt x="1254" y="567"/>
                </a:lnTo>
                <a:lnTo>
                  <a:pt x="1290" y="596"/>
                </a:lnTo>
                <a:lnTo>
                  <a:pt x="1332" y="624"/>
                </a:lnTo>
                <a:lnTo>
                  <a:pt x="1375" y="652"/>
                </a:lnTo>
                <a:lnTo>
                  <a:pt x="1410" y="688"/>
                </a:lnTo>
                <a:lnTo>
                  <a:pt x="1453" y="716"/>
                </a:lnTo>
                <a:lnTo>
                  <a:pt x="1502" y="751"/>
                </a:lnTo>
                <a:lnTo>
                  <a:pt x="1545" y="787"/>
                </a:lnTo>
                <a:lnTo>
                  <a:pt x="1587" y="822"/>
                </a:lnTo>
                <a:lnTo>
                  <a:pt x="1630" y="858"/>
                </a:lnTo>
                <a:lnTo>
                  <a:pt x="1680" y="900"/>
                </a:lnTo>
                <a:lnTo>
                  <a:pt x="1722" y="936"/>
                </a:lnTo>
                <a:lnTo>
                  <a:pt x="1772" y="978"/>
                </a:lnTo>
                <a:lnTo>
                  <a:pt x="1814" y="1021"/>
                </a:lnTo>
                <a:lnTo>
                  <a:pt x="1857" y="1063"/>
                </a:lnTo>
                <a:lnTo>
                  <a:pt x="1899" y="1106"/>
                </a:lnTo>
                <a:lnTo>
                  <a:pt x="1935" y="1148"/>
                </a:lnTo>
                <a:lnTo>
                  <a:pt x="1977" y="1191"/>
                </a:lnTo>
                <a:lnTo>
                  <a:pt x="2006" y="1233"/>
                </a:lnTo>
                <a:lnTo>
                  <a:pt x="2041" y="1276"/>
                </a:lnTo>
                <a:lnTo>
                  <a:pt x="2069" y="1318"/>
                </a:lnTo>
                <a:lnTo>
                  <a:pt x="2091" y="1361"/>
                </a:lnTo>
                <a:lnTo>
                  <a:pt x="2112" y="1403"/>
                </a:lnTo>
                <a:lnTo>
                  <a:pt x="2119" y="1446"/>
                </a:lnTo>
                <a:lnTo>
                  <a:pt x="2126" y="1481"/>
                </a:lnTo>
                <a:lnTo>
                  <a:pt x="2133" y="1524"/>
                </a:lnTo>
                <a:lnTo>
                  <a:pt x="2126" y="1559"/>
                </a:lnTo>
                <a:lnTo>
                  <a:pt x="2112" y="1595"/>
                </a:lnTo>
                <a:lnTo>
                  <a:pt x="2098" y="1630"/>
                </a:lnTo>
                <a:lnTo>
                  <a:pt x="2076" y="1666"/>
                </a:lnTo>
                <a:lnTo>
                  <a:pt x="2048" y="1694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74" name="Freeform 102"/>
          <p:cNvSpPr>
            <a:spLocks/>
          </p:cNvSpPr>
          <p:nvPr/>
        </p:nvSpPr>
        <p:spPr bwMode="auto">
          <a:xfrm>
            <a:off x="5162550" y="895350"/>
            <a:ext cx="3578225" cy="2722563"/>
          </a:xfrm>
          <a:custGeom>
            <a:avLst/>
            <a:gdLst/>
            <a:ahLst/>
            <a:cxnLst>
              <a:cxn ang="0">
                <a:pos x="2176" y="1531"/>
              </a:cxn>
              <a:cxn ang="0">
                <a:pos x="2027" y="1594"/>
              </a:cxn>
              <a:cxn ang="0">
                <a:pos x="1843" y="1651"/>
              </a:cxn>
              <a:cxn ang="0">
                <a:pos x="1645" y="1686"/>
              </a:cxn>
              <a:cxn ang="0">
                <a:pos x="1439" y="1701"/>
              </a:cxn>
              <a:cxn ang="0">
                <a:pos x="1241" y="1715"/>
              </a:cxn>
              <a:cxn ang="0">
                <a:pos x="1049" y="1708"/>
              </a:cxn>
              <a:cxn ang="0">
                <a:pos x="879" y="1701"/>
              </a:cxn>
              <a:cxn ang="0">
                <a:pos x="730" y="1686"/>
              </a:cxn>
              <a:cxn ang="0">
                <a:pos x="603" y="1665"/>
              </a:cxn>
              <a:cxn ang="0">
                <a:pos x="489" y="1644"/>
              </a:cxn>
              <a:cxn ang="0">
                <a:pos x="397" y="1616"/>
              </a:cxn>
              <a:cxn ang="0">
                <a:pos x="319" y="1587"/>
              </a:cxn>
              <a:cxn ang="0">
                <a:pos x="248" y="1559"/>
              </a:cxn>
              <a:cxn ang="0">
                <a:pos x="199" y="1523"/>
              </a:cxn>
              <a:cxn ang="0">
                <a:pos x="156" y="1495"/>
              </a:cxn>
              <a:cxn ang="0">
                <a:pos x="121" y="1460"/>
              </a:cxn>
              <a:cxn ang="0">
                <a:pos x="92" y="1424"/>
              </a:cxn>
              <a:cxn ang="0">
                <a:pos x="71" y="1389"/>
              </a:cxn>
              <a:cxn ang="0">
                <a:pos x="50" y="1361"/>
              </a:cxn>
              <a:cxn ang="0">
                <a:pos x="36" y="1325"/>
              </a:cxn>
              <a:cxn ang="0">
                <a:pos x="22" y="1275"/>
              </a:cxn>
              <a:cxn ang="0">
                <a:pos x="14" y="1205"/>
              </a:cxn>
              <a:cxn ang="0">
                <a:pos x="0" y="1091"/>
              </a:cxn>
              <a:cxn ang="0">
                <a:pos x="7" y="900"/>
              </a:cxn>
              <a:cxn ang="0">
                <a:pos x="22" y="808"/>
              </a:cxn>
              <a:cxn ang="0">
                <a:pos x="29" y="702"/>
              </a:cxn>
              <a:cxn ang="0">
                <a:pos x="43" y="638"/>
              </a:cxn>
              <a:cxn ang="0">
                <a:pos x="50" y="546"/>
              </a:cxn>
              <a:cxn ang="0">
                <a:pos x="64" y="496"/>
              </a:cxn>
              <a:cxn ang="0">
                <a:pos x="71" y="425"/>
              </a:cxn>
              <a:cxn ang="0">
                <a:pos x="85" y="383"/>
              </a:cxn>
              <a:cxn ang="0">
                <a:pos x="92" y="326"/>
              </a:cxn>
              <a:cxn ang="0">
                <a:pos x="107" y="283"/>
              </a:cxn>
              <a:cxn ang="0">
                <a:pos x="114" y="234"/>
              </a:cxn>
              <a:cxn ang="0">
                <a:pos x="128" y="206"/>
              </a:cxn>
              <a:cxn ang="0">
                <a:pos x="135" y="163"/>
              </a:cxn>
              <a:cxn ang="0">
                <a:pos x="149" y="128"/>
              </a:cxn>
              <a:cxn ang="0">
                <a:pos x="156" y="92"/>
              </a:cxn>
              <a:cxn ang="0">
                <a:pos x="170" y="71"/>
              </a:cxn>
              <a:cxn ang="0">
                <a:pos x="177" y="43"/>
              </a:cxn>
              <a:cxn ang="0">
                <a:pos x="192" y="14"/>
              </a:cxn>
            </a:cxnLst>
            <a:rect l="0" t="0" r="r" b="b"/>
            <a:pathLst>
              <a:path w="2254" h="1715">
                <a:moveTo>
                  <a:pt x="2254" y="1474"/>
                </a:moveTo>
                <a:lnTo>
                  <a:pt x="2219" y="1502"/>
                </a:lnTo>
                <a:lnTo>
                  <a:pt x="2176" y="1531"/>
                </a:lnTo>
                <a:lnTo>
                  <a:pt x="2127" y="1552"/>
                </a:lnTo>
                <a:lnTo>
                  <a:pt x="2077" y="1580"/>
                </a:lnTo>
                <a:lnTo>
                  <a:pt x="2027" y="1594"/>
                </a:lnTo>
                <a:lnTo>
                  <a:pt x="1971" y="1616"/>
                </a:lnTo>
                <a:lnTo>
                  <a:pt x="1907" y="1637"/>
                </a:lnTo>
                <a:lnTo>
                  <a:pt x="1843" y="1651"/>
                </a:lnTo>
                <a:lnTo>
                  <a:pt x="1779" y="1665"/>
                </a:lnTo>
                <a:lnTo>
                  <a:pt x="1708" y="1672"/>
                </a:lnTo>
                <a:lnTo>
                  <a:pt x="1645" y="1686"/>
                </a:lnTo>
                <a:lnTo>
                  <a:pt x="1574" y="1694"/>
                </a:lnTo>
                <a:lnTo>
                  <a:pt x="1503" y="1701"/>
                </a:lnTo>
                <a:lnTo>
                  <a:pt x="1439" y="1701"/>
                </a:lnTo>
                <a:lnTo>
                  <a:pt x="1368" y="1708"/>
                </a:lnTo>
                <a:lnTo>
                  <a:pt x="1304" y="1708"/>
                </a:lnTo>
                <a:lnTo>
                  <a:pt x="1241" y="1715"/>
                </a:lnTo>
                <a:lnTo>
                  <a:pt x="1177" y="1715"/>
                </a:lnTo>
                <a:lnTo>
                  <a:pt x="1113" y="1715"/>
                </a:lnTo>
                <a:lnTo>
                  <a:pt x="1049" y="1708"/>
                </a:lnTo>
                <a:lnTo>
                  <a:pt x="993" y="1708"/>
                </a:lnTo>
                <a:lnTo>
                  <a:pt x="936" y="1708"/>
                </a:lnTo>
                <a:lnTo>
                  <a:pt x="879" y="1701"/>
                </a:lnTo>
                <a:lnTo>
                  <a:pt x="830" y="1701"/>
                </a:lnTo>
                <a:lnTo>
                  <a:pt x="780" y="1694"/>
                </a:lnTo>
                <a:lnTo>
                  <a:pt x="730" y="1686"/>
                </a:lnTo>
                <a:lnTo>
                  <a:pt x="688" y="1679"/>
                </a:lnTo>
                <a:lnTo>
                  <a:pt x="638" y="1672"/>
                </a:lnTo>
                <a:lnTo>
                  <a:pt x="603" y="1665"/>
                </a:lnTo>
                <a:lnTo>
                  <a:pt x="560" y="1658"/>
                </a:lnTo>
                <a:lnTo>
                  <a:pt x="525" y="1651"/>
                </a:lnTo>
                <a:lnTo>
                  <a:pt x="489" y="1644"/>
                </a:lnTo>
                <a:lnTo>
                  <a:pt x="454" y="1637"/>
                </a:lnTo>
                <a:lnTo>
                  <a:pt x="426" y="1623"/>
                </a:lnTo>
                <a:lnTo>
                  <a:pt x="397" y="1616"/>
                </a:lnTo>
                <a:lnTo>
                  <a:pt x="369" y="1609"/>
                </a:lnTo>
                <a:lnTo>
                  <a:pt x="340" y="1601"/>
                </a:lnTo>
                <a:lnTo>
                  <a:pt x="319" y="1587"/>
                </a:lnTo>
                <a:lnTo>
                  <a:pt x="291" y="1580"/>
                </a:lnTo>
                <a:lnTo>
                  <a:pt x="270" y="1566"/>
                </a:lnTo>
                <a:lnTo>
                  <a:pt x="248" y="1559"/>
                </a:lnTo>
                <a:lnTo>
                  <a:pt x="234" y="1545"/>
                </a:lnTo>
                <a:lnTo>
                  <a:pt x="213" y="1538"/>
                </a:lnTo>
                <a:lnTo>
                  <a:pt x="199" y="1523"/>
                </a:lnTo>
                <a:lnTo>
                  <a:pt x="185" y="1516"/>
                </a:lnTo>
                <a:lnTo>
                  <a:pt x="170" y="1502"/>
                </a:lnTo>
                <a:lnTo>
                  <a:pt x="156" y="1495"/>
                </a:lnTo>
                <a:lnTo>
                  <a:pt x="142" y="1481"/>
                </a:lnTo>
                <a:lnTo>
                  <a:pt x="128" y="1474"/>
                </a:lnTo>
                <a:lnTo>
                  <a:pt x="121" y="1460"/>
                </a:lnTo>
                <a:lnTo>
                  <a:pt x="107" y="1446"/>
                </a:lnTo>
                <a:lnTo>
                  <a:pt x="99" y="1438"/>
                </a:lnTo>
                <a:lnTo>
                  <a:pt x="92" y="1424"/>
                </a:lnTo>
                <a:lnTo>
                  <a:pt x="85" y="1417"/>
                </a:lnTo>
                <a:lnTo>
                  <a:pt x="78" y="1403"/>
                </a:lnTo>
                <a:lnTo>
                  <a:pt x="71" y="1389"/>
                </a:lnTo>
                <a:lnTo>
                  <a:pt x="64" y="1382"/>
                </a:lnTo>
                <a:lnTo>
                  <a:pt x="57" y="1368"/>
                </a:lnTo>
                <a:lnTo>
                  <a:pt x="50" y="1361"/>
                </a:lnTo>
                <a:lnTo>
                  <a:pt x="50" y="1346"/>
                </a:lnTo>
                <a:lnTo>
                  <a:pt x="43" y="1332"/>
                </a:lnTo>
                <a:lnTo>
                  <a:pt x="36" y="1325"/>
                </a:lnTo>
                <a:lnTo>
                  <a:pt x="36" y="1311"/>
                </a:lnTo>
                <a:lnTo>
                  <a:pt x="29" y="1290"/>
                </a:lnTo>
                <a:lnTo>
                  <a:pt x="22" y="1275"/>
                </a:lnTo>
                <a:lnTo>
                  <a:pt x="22" y="1254"/>
                </a:lnTo>
                <a:lnTo>
                  <a:pt x="14" y="1240"/>
                </a:lnTo>
                <a:lnTo>
                  <a:pt x="14" y="1205"/>
                </a:lnTo>
                <a:lnTo>
                  <a:pt x="7" y="1198"/>
                </a:lnTo>
                <a:lnTo>
                  <a:pt x="7" y="1098"/>
                </a:lnTo>
                <a:lnTo>
                  <a:pt x="0" y="1091"/>
                </a:lnTo>
                <a:lnTo>
                  <a:pt x="0" y="1042"/>
                </a:lnTo>
                <a:lnTo>
                  <a:pt x="7" y="1035"/>
                </a:lnTo>
                <a:lnTo>
                  <a:pt x="7" y="900"/>
                </a:lnTo>
                <a:lnTo>
                  <a:pt x="14" y="886"/>
                </a:lnTo>
                <a:lnTo>
                  <a:pt x="14" y="822"/>
                </a:lnTo>
                <a:lnTo>
                  <a:pt x="22" y="808"/>
                </a:lnTo>
                <a:lnTo>
                  <a:pt x="22" y="758"/>
                </a:lnTo>
                <a:lnTo>
                  <a:pt x="29" y="744"/>
                </a:lnTo>
                <a:lnTo>
                  <a:pt x="29" y="702"/>
                </a:lnTo>
                <a:lnTo>
                  <a:pt x="36" y="687"/>
                </a:lnTo>
                <a:lnTo>
                  <a:pt x="36" y="652"/>
                </a:lnTo>
                <a:lnTo>
                  <a:pt x="43" y="638"/>
                </a:lnTo>
                <a:lnTo>
                  <a:pt x="43" y="595"/>
                </a:lnTo>
                <a:lnTo>
                  <a:pt x="50" y="588"/>
                </a:lnTo>
                <a:lnTo>
                  <a:pt x="50" y="546"/>
                </a:lnTo>
                <a:lnTo>
                  <a:pt x="57" y="539"/>
                </a:lnTo>
                <a:lnTo>
                  <a:pt x="57" y="503"/>
                </a:lnTo>
                <a:lnTo>
                  <a:pt x="64" y="496"/>
                </a:lnTo>
                <a:lnTo>
                  <a:pt x="64" y="468"/>
                </a:lnTo>
                <a:lnTo>
                  <a:pt x="71" y="454"/>
                </a:lnTo>
                <a:lnTo>
                  <a:pt x="71" y="425"/>
                </a:lnTo>
                <a:lnTo>
                  <a:pt x="78" y="418"/>
                </a:lnTo>
                <a:lnTo>
                  <a:pt x="78" y="390"/>
                </a:lnTo>
                <a:lnTo>
                  <a:pt x="85" y="383"/>
                </a:lnTo>
                <a:lnTo>
                  <a:pt x="85" y="354"/>
                </a:lnTo>
                <a:lnTo>
                  <a:pt x="92" y="340"/>
                </a:lnTo>
                <a:lnTo>
                  <a:pt x="92" y="326"/>
                </a:lnTo>
                <a:lnTo>
                  <a:pt x="99" y="319"/>
                </a:lnTo>
                <a:lnTo>
                  <a:pt x="99" y="291"/>
                </a:lnTo>
                <a:lnTo>
                  <a:pt x="107" y="283"/>
                </a:lnTo>
                <a:lnTo>
                  <a:pt x="107" y="262"/>
                </a:lnTo>
                <a:lnTo>
                  <a:pt x="114" y="255"/>
                </a:lnTo>
                <a:lnTo>
                  <a:pt x="114" y="234"/>
                </a:lnTo>
                <a:lnTo>
                  <a:pt x="121" y="227"/>
                </a:lnTo>
                <a:lnTo>
                  <a:pt x="121" y="213"/>
                </a:lnTo>
                <a:lnTo>
                  <a:pt x="128" y="206"/>
                </a:lnTo>
                <a:lnTo>
                  <a:pt x="128" y="184"/>
                </a:lnTo>
                <a:lnTo>
                  <a:pt x="135" y="177"/>
                </a:lnTo>
                <a:lnTo>
                  <a:pt x="135" y="163"/>
                </a:lnTo>
                <a:lnTo>
                  <a:pt x="142" y="156"/>
                </a:lnTo>
                <a:lnTo>
                  <a:pt x="142" y="135"/>
                </a:lnTo>
                <a:lnTo>
                  <a:pt x="149" y="128"/>
                </a:lnTo>
                <a:lnTo>
                  <a:pt x="149" y="113"/>
                </a:lnTo>
                <a:lnTo>
                  <a:pt x="156" y="106"/>
                </a:lnTo>
                <a:lnTo>
                  <a:pt x="156" y="92"/>
                </a:lnTo>
                <a:lnTo>
                  <a:pt x="163" y="85"/>
                </a:lnTo>
                <a:lnTo>
                  <a:pt x="163" y="78"/>
                </a:lnTo>
                <a:lnTo>
                  <a:pt x="170" y="71"/>
                </a:lnTo>
                <a:lnTo>
                  <a:pt x="170" y="57"/>
                </a:lnTo>
                <a:lnTo>
                  <a:pt x="177" y="50"/>
                </a:lnTo>
                <a:lnTo>
                  <a:pt x="177" y="43"/>
                </a:lnTo>
                <a:lnTo>
                  <a:pt x="185" y="35"/>
                </a:lnTo>
                <a:lnTo>
                  <a:pt x="185" y="21"/>
                </a:lnTo>
                <a:lnTo>
                  <a:pt x="192" y="14"/>
                </a:lnTo>
                <a:lnTo>
                  <a:pt x="192" y="7"/>
                </a:lnTo>
                <a:lnTo>
                  <a:pt x="199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75" name="Freeform 103"/>
          <p:cNvSpPr>
            <a:spLocks/>
          </p:cNvSpPr>
          <p:nvPr/>
        </p:nvSpPr>
        <p:spPr bwMode="auto">
          <a:xfrm>
            <a:off x="5478463" y="546100"/>
            <a:ext cx="3386137" cy="2576513"/>
          </a:xfrm>
          <a:custGeom>
            <a:avLst/>
            <a:gdLst/>
            <a:ahLst/>
            <a:cxnLst>
              <a:cxn ang="0">
                <a:pos x="7" y="206"/>
              </a:cxn>
              <a:cxn ang="0">
                <a:pos x="14" y="178"/>
              </a:cxn>
              <a:cxn ang="0">
                <a:pos x="28" y="156"/>
              </a:cxn>
              <a:cxn ang="0">
                <a:pos x="42" y="135"/>
              </a:cxn>
              <a:cxn ang="0">
                <a:pos x="56" y="114"/>
              </a:cxn>
              <a:cxn ang="0">
                <a:pos x="78" y="85"/>
              </a:cxn>
              <a:cxn ang="0">
                <a:pos x="99" y="64"/>
              </a:cxn>
              <a:cxn ang="0">
                <a:pos x="120" y="50"/>
              </a:cxn>
              <a:cxn ang="0">
                <a:pos x="141" y="29"/>
              </a:cxn>
              <a:cxn ang="0">
                <a:pos x="163" y="22"/>
              </a:cxn>
              <a:cxn ang="0">
                <a:pos x="184" y="15"/>
              </a:cxn>
              <a:cxn ang="0">
                <a:pos x="205" y="7"/>
              </a:cxn>
              <a:cxn ang="0">
                <a:pos x="227" y="0"/>
              </a:cxn>
              <a:cxn ang="0">
                <a:pos x="248" y="0"/>
              </a:cxn>
              <a:cxn ang="0">
                <a:pos x="269" y="0"/>
              </a:cxn>
              <a:cxn ang="0">
                <a:pos x="290" y="0"/>
              </a:cxn>
              <a:cxn ang="0">
                <a:pos x="319" y="7"/>
              </a:cxn>
              <a:cxn ang="0">
                <a:pos x="340" y="7"/>
              </a:cxn>
              <a:cxn ang="0">
                <a:pos x="368" y="15"/>
              </a:cxn>
              <a:cxn ang="0">
                <a:pos x="404" y="29"/>
              </a:cxn>
              <a:cxn ang="0">
                <a:pos x="432" y="36"/>
              </a:cxn>
              <a:cxn ang="0">
                <a:pos x="467" y="50"/>
              </a:cxn>
              <a:cxn ang="0">
                <a:pos x="510" y="71"/>
              </a:cxn>
              <a:cxn ang="0">
                <a:pos x="553" y="93"/>
              </a:cxn>
              <a:cxn ang="0">
                <a:pos x="595" y="121"/>
              </a:cxn>
              <a:cxn ang="0">
                <a:pos x="645" y="149"/>
              </a:cxn>
              <a:cxn ang="0">
                <a:pos x="701" y="178"/>
              </a:cxn>
              <a:cxn ang="0">
                <a:pos x="765" y="220"/>
              </a:cxn>
              <a:cxn ang="0">
                <a:pos x="829" y="263"/>
              </a:cxn>
              <a:cxn ang="0">
                <a:pos x="900" y="312"/>
              </a:cxn>
              <a:cxn ang="0">
                <a:pos x="985" y="369"/>
              </a:cxn>
              <a:cxn ang="0">
                <a:pos x="1077" y="433"/>
              </a:cxn>
              <a:cxn ang="0">
                <a:pos x="1176" y="503"/>
              </a:cxn>
              <a:cxn ang="0">
                <a:pos x="1290" y="589"/>
              </a:cxn>
              <a:cxn ang="0">
                <a:pos x="1410" y="674"/>
              </a:cxn>
              <a:cxn ang="0">
                <a:pos x="1538" y="780"/>
              </a:cxn>
              <a:cxn ang="0">
                <a:pos x="1672" y="886"/>
              </a:cxn>
              <a:cxn ang="0">
                <a:pos x="1807" y="1007"/>
              </a:cxn>
              <a:cxn ang="0">
                <a:pos x="1935" y="1134"/>
              </a:cxn>
              <a:cxn ang="0">
                <a:pos x="2034" y="1262"/>
              </a:cxn>
              <a:cxn ang="0">
                <a:pos x="2112" y="1389"/>
              </a:cxn>
              <a:cxn ang="0">
                <a:pos x="2133" y="1545"/>
              </a:cxn>
            </a:cxnLst>
            <a:rect l="0" t="0" r="r" b="b"/>
            <a:pathLst>
              <a:path w="2133" h="1623">
                <a:moveTo>
                  <a:pt x="0" y="220"/>
                </a:moveTo>
                <a:lnTo>
                  <a:pt x="0" y="213"/>
                </a:lnTo>
                <a:lnTo>
                  <a:pt x="7" y="206"/>
                </a:lnTo>
                <a:lnTo>
                  <a:pt x="7" y="192"/>
                </a:lnTo>
                <a:lnTo>
                  <a:pt x="14" y="185"/>
                </a:lnTo>
                <a:lnTo>
                  <a:pt x="14" y="178"/>
                </a:lnTo>
                <a:lnTo>
                  <a:pt x="21" y="170"/>
                </a:lnTo>
                <a:lnTo>
                  <a:pt x="28" y="163"/>
                </a:lnTo>
                <a:lnTo>
                  <a:pt x="28" y="156"/>
                </a:lnTo>
                <a:lnTo>
                  <a:pt x="35" y="149"/>
                </a:lnTo>
                <a:lnTo>
                  <a:pt x="35" y="142"/>
                </a:lnTo>
                <a:lnTo>
                  <a:pt x="42" y="135"/>
                </a:lnTo>
                <a:lnTo>
                  <a:pt x="49" y="128"/>
                </a:lnTo>
                <a:lnTo>
                  <a:pt x="49" y="121"/>
                </a:lnTo>
                <a:lnTo>
                  <a:pt x="56" y="114"/>
                </a:lnTo>
                <a:lnTo>
                  <a:pt x="64" y="107"/>
                </a:lnTo>
                <a:lnTo>
                  <a:pt x="78" y="93"/>
                </a:lnTo>
                <a:lnTo>
                  <a:pt x="78" y="85"/>
                </a:lnTo>
                <a:lnTo>
                  <a:pt x="85" y="78"/>
                </a:lnTo>
                <a:lnTo>
                  <a:pt x="92" y="71"/>
                </a:lnTo>
                <a:lnTo>
                  <a:pt x="99" y="64"/>
                </a:lnTo>
                <a:lnTo>
                  <a:pt x="106" y="57"/>
                </a:lnTo>
                <a:lnTo>
                  <a:pt x="113" y="50"/>
                </a:lnTo>
                <a:lnTo>
                  <a:pt x="120" y="50"/>
                </a:lnTo>
                <a:lnTo>
                  <a:pt x="127" y="43"/>
                </a:lnTo>
                <a:lnTo>
                  <a:pt x="134" y="36"/>
                </a:lnTo>
                <a:lnTo>
                  <a:pt x="141" y="29"/>
                </a:lnTo>
                <a:lnTo>
                  <a:pt x="149" y="29"/>
                </a:lnTo>
                <a:lnTo>
                  <a:pt x="156" y="29"/>
                </a:lnTo>
                <a:lnTo>
                  <a:pt x="163" y="22"/>
                </a:lnTo>
                <a:lnTo>
                  <a:pt x="170" y="22"/>
                </a:lnTo>
                <a:lnTo>
                  <a:pt x="177" y="15"/>
                </a:lnTo>
                <a:lnTo>
                  <a:pt x="184" y="15"/>
                </a:lnTo>
                <a:lnTo>
                  <a:pt x="191" y="15"/>
                </a:lnTo>
                <a:lnTo>
                  <a:pt x="198" y="7"/>
                </a:lnTo>
                <a:lnTo>
                  <a:pt x="205" y="7"/>
                </a:lnTo>
                <a:lnTo>
                  <a:pt x="212" y="7"/>
                </a:lnTo>
                <a:lnTo>
                  <a:pt x="219" y="0"/>
                </a:lnTo>
                <a:lnTo>
                  <a:pt x="227" y="0"/>
                </a:lnTo>
                <a:lnTo>
                  <a:pt x="234" y="0"/>
                </a:lnTo>
                <a:lnTo>
                  <a:pt x="241" y="0"/>
                </a:lnTo>
                <a:lnTo>
                  <a:pt x="248" y="0"/>
                </a:lnTo>
                <a:lnTo>
                  <a:pt x="255" y="0"/>
                </a:lnTo>
                <a:lnTo>
                  <a:pt x="262" y="0"/>
                </a:lnTo>
                <a:lnTo>
                  <a:pt x="269" y="0"/>
                </a:lnTo>
                <a:lnTo>
                  <a:pt x="276" y="0"/>
                </a:lnTo>
                <a:lnTo>
                  <a:pt x="283" y="0"/>
                </a:lnTo>
                <a:lnTo>
                  <a:pt x="290" y="0"/>
                </a:lnTo>
                <a:lnTo>
                  <a:pt x="297" y="0"/>
                </a:lnTo>
                <a:lnTo>
                  <a:pt x="312" y="0"/>
                </a:lnTo>
                <a:lnTo>
                  <a:pt x="319" y="7"/>
                </a:lnTo>
                <a:lnTo>
                  <a:pt x="326" y="7"/>
                </a:lnTo>
                <a:lnTo>
                  <a:pt x="333" y="7"/>
                </a:lnTo>
                <a:lnTo>
                  <a:pt x="340" y="7"/>
                </a:lnTo>
                <a:lnTo>
                  <a:pt x="354" y="15"/>
                </a:lnTo>
                <a:lnTo>
                  <a:pt x="361" y="15"/>
                </a:lnTo>
                <a:lnTo>
                  <a:pt x="368" y="15"/>
                </a:lnTo>
                <a:lnTo>
                  <a:pt x="382" y="22"/>
                </a:lnTo>
                <a:lnTo>
                  <a:pt x="390" y="22"/>
                </a:lnTo>
                <a:lnTo>
                  <a:pt x="404" y="29"/>
                </a:lnTo>
                <a:lnTo>
                  <a:pt x="411" y="29"/>
                </a:lnTo>
                <a:lnTo>
                  <a:pt x="425" y="36"/>
                </a:lnTo>
                <a:lnTo>
                  <a:pt x="432" y="36"/>
                </a:lnTo>
                <a:lnTo>
                  <a:pt x="446" y="43"/>
                </a:lnTo>
                <a:lnTo>
                  <a:pt x="460" y="50"/>
                </a:lnTo>
                <a:lnTo>
                  <a:pt x="467" y="50"/>
                </a:lnTo>
                <a:lnTo>
                  <a:pt x="482" y="57"/>
                </a:lnTo>
                <a:lnTo>
                  <a:pt x="496" y="64"/>
                </a:lnTo>
                <a:lnTo>
                  <a:pt x="510" y="71"/>
                </a:lnTo>
                <a:lnTo>
                  <a:pt x="524" y="78"/>
                </a:lnTo>
                <a:lnTo>
                  <a:pt x="538" y="85"/>
                </a:lnTo>
                <a:lnTo>
                  <a:pt x="553" y="93"/>
                </a:lnTo>
                <a:lnTo>
                  <a:pt x="567" y="100"/>
                </a:lnTo>
                <a:lnTo>
                  <a:pt x="581" y="107"/>
                </a:lnTo>
                <a:lnTo>
                  <a:pt x="595" y="121"/>
                </a:lnTo>
                <a:lnTo>
                  <a:pt x="609" y="128"/>
                </a:lnTo>
                <a:lnTo>
                  <a:pt x="631" y="135"/>
                </a:lnTo>
                <a:lnTo>
                  <a:pt x="645" y="149"/>
                </a:lnTo>
                <a:lnTo>
                  <a:pt x="666" y="156"/>
                </a:lnTo>
                <a:lnTo>
                  <a:pt x="680" y="170"/>
                </a:lnTo>
                <a:lnTo>
                  <a:pt x="701" y="178"/>
                </a:lnTo>
                <a:lnTo>
                  <a:pt x="723" y="192"/>
                </a:lnTo>
                <a:lnTo>
                  <a:pt x="744" y="206"/>
                </a:lnTo>
                <a:lnTo>
                  <a:pt x="765" y="220"/>
                </a:lnTo>
                <a:lnTo>
                  <a:pt x="786" y="234"/>
                </a:lnTo>
                <a:lnTo>
                  <a:pt x="808" y="248"/>
                </a:lnTo>
                <a:lnTo>
                  <a:pt x="829" y="263"/>
                </a:lnTo>
                <a:lnTo>
                  <a:pt x="850" y="277"/>
                </a:lnTo>
                <a:lnTo>
                  <a:pt x="879" y="291"/>
                </a:lnTo>
                <a:lnTo>
                  <a:pt x="900" y="312"/>
                </a:lnTo>
                <a:lnTo>
                  <a:pt x="928" y="326"/>
                </a:lnTo>
                <a:lnTo>
                  <a:pt x="957" y="348"/>
                </a:lnTo>
                <a:lnTo>
                  <a:pt x="985" y="369"/>
                </a:lnTo>
                <a:lnTo>
                  <a:pt x="1013" y="390"/>
                </a:lnTo>
                <a:lnTo>
                  <a:pt x="1042" y="411"/>
                </a:lnTo>
                <a:lnTo>
                  <a:pt x="1077" y="433"/>
                </a:lnTo>
                <a:lnTo>
                  <a:pt x="1105" y="454"/>
                </a:lnTo>
                <a:lnTo>
                  <a:pt x="1141" y="482"/>
                </a:lnTo>
                <a:lnTo>
                  <a:pt x="1176" y="503"/>
                </a:lnTo>
                <a:lnTo>
                  <a:pt x="1212" y="532"/>
                </a:lnTo>
                <a:lnTo>
                  <a:pt x="1247" y="560"/>
                </a:lnTo>
                <a:lnTo>
                  <a:pt x="1290" y="589"/>
                </a:lnTo>
                <a:lnTo>
                  <a:pt x="1325" y="617"/>
                </a:lnTo>
                <a:lnTo>
                  <a:pt x="1368" y="645"/>
                </a:lnTo>
                <a:lnTo>
                  <a:pt x="1410" y="674"/>
                </a:lnTo>
                <a:lnTo>
                  <a:pt x="1453" y="709"/>
                </a:lnTo>
                <a:lnTo>
                  <a:pt x="1495" y="744"/>
                </a:lnTo>
                <a:lnTo>
                  <a:pt x="1538" y="780"/>
                </a:lnTo>
                <a:lnTo>
                  <a:pt x="1580" y="815"/>
                </a:lnTo>
                <a:lnTo>
                  <a:pt x="1630" y="851"/>
                </a:lnTo>
                <a:lnTo>
                  <a:pt x="1672" y="886"/>
                </a:lnTo>
                <a:lnTo>
                  <a:pt x="1715" y="929"/>
                </a:lnTo>
                <a:lnTo>
                  <a:pt x="1765" y="964"/>
                </a:lnTo>
                <a:lnTo>
                  <a:pt x="1807" y="1007"/>
                </a:lnTo>
                <a:lnTo>
                  <a:pt x="1850" y="1049"/>
                </a:lnTo>
                <a:lnTo>
                  <a:pt x="1892" y="1092"/>
                </a:lnTo>
                <a:lnTo>
                  <a:pt x="1935" y="1134"/>
                </a:lnTo>
                <a:lnTo>
                  <a:pt x="1970" y="1177"/>
                </a:lnTo>
                <a:lnTo>
                  <a:pt x="2005" y="1219"/>
                </a:lnTo>
                <a:lnTo>
                  <a:pt x="2034" y="1262"/>
                </a:lnTo>
                <a:lnTo>
                  <a:pt x="2062" y="1304"/>
                </a:lnTo>
                <a:lnTo>
                  <a:pt x="2091" y="1347"/>
                </a:lnTo>
                <a:lnTo>
                  <a:pt x="2112" y="1389"/>
                </a:lnTo>
                <a:lnTo>
                  <a:pt x="2126" y="1432"/>
                </a:lnTo>
                <a:lnTo>
                  <a:pt x="2133" y="1474"/>
                </a:lnTo>
                <a:lnTo>
                  <a:pt x="2133" y="1545"/>
                </a:lnTo>
                <a:lnTo>
                  <a:pt x="2126" y="1588"/>
                </a:lnTo>
                <a:lnTo>
                  <a:pt x="2112" y="1623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76" name="Freeform 104"/>
          <p:cNvSpPr>
            <a:spLocks/>
          </p:cNvSpPr>
          <p:nvPr/>
        </p:nvSpPr>
        <p:spPr bwMode="auto">
          <a:xfrm>
            <a:off x="5162550" y="2189163"/>
            <a:ext cx="3668713" cy="1428750"/>
          </a:xfrm>
          <a:custGeom>
            <a:avLst/>
            <a:gdLst/>
            <a:ahLst/>
            <a:cxnLst>
              <a:cxn ang="0">
                <a:pos x="2282" y="616"/>
              </a:cxn>
              <a:cxn ang="0">
                <a:pos x="2226" y="680"/>
              </a:cxn>
              <a:cxn ang="0">
                <a:pos x="2141" y="730"/>
              </a:cxn>
              <a:cxn ang="0">
                <a:pos x="2041" y="779"/>
              </a:cxn>
              <a:cxn ang="0">
                <a:pos x="1921" y="815"/>
              </a:cxn>
              <a:cxn ang="0">
                <a:pos x="1793" y="843"/>
              </a:cxn>
              <a:cxn ang="0">
                <a:pos x="1659" y="864"/>
              </a:cxn>
              <a:cxn ang="0">
                <a:pos x="1524" y="879"/>
              </a:cxn>
              <a:cxn ang="0">
                <a:pos x="1389" y="893"/>
              </a:cxn>
              <a:cxn ang="0">
                <a:pos x="1255" y="893"/>
              </a:cxn>
              <a:cxn ang="0">
                <a:pos x="1127" y="900"/>
              </a:cxn>
              <a:cxn ang="0">
                <a:pos x="1007" y="893"/>
              </a:cxn>
              <a:cxn ang="0">
                <a:pos x="893" y="886"/>
              </a:cxn>
              <a:cxn ang="0">
                <a:pos x="794" y="879"/>
              </a:cxn>
              <a:cxn ang="0">
                <a:pos x="695" y="864"/>
              </a:cxn>
              <a:cxn ang="0">
                <a:pos x="610" y="850"/>
              </a:cxn>
              <a:cxn ang="0">
                <a:pos x="532" y="836"/>
              </a:cxn>
              <a:cxn ang="0">
                <a:pos x="468" y="822"/>
              </a:cxn>
              <a:cxn ang="0">
                <a:pos x="404" y="801"/>
              </a:cxn>
              <a:cxn ang="0">
                <a:pos x="348" y="786"/>
              </a:cxn>
              <a:cxn ang="0">
                <a:pos x="298" y="765"/>
              </a:cxn>
              <a:cxn ang="0">
                <a:pos x="255" y="744"/>
              </a:cxn>
              <a:cxn ang="0">
                <a:pos x="220" y="723"/>
              </a:cxn>
              <a:cxn ang="0">
                <a:pos x="185" y="701"/>
              </a:cxn>
              <a:cxn ang="0">
                <a:pos x="156" y="680"/>
              </a:cxn>
              <a:cxn ang="0">
                <a:pos x="135" y="659"/>
              </a:cxn>
              <a:cxn ang="0">
                <a:pos x="114" y="638"/>
              </a:cxn>
              <a:cxn ang="0">
                <a:pos x="92" y="616"/>
              </a:cxn>
              <a:cxn ang="0">
                <a:pos x="78" y="588"/>
              </a:cxn>
              <a:cxn ang="0">
                <a:pos x="64" y="567"/>
              </a:cxn>
              <a:cxn ang="0">
                <a:pos x="50" y="546"/>
              </a:cxn>
              <a:cxn ang="0">
                <a:pos x="43" y="524"/>
              </a:cxn>
              <a:cxn ang="0">
                <a:pos x="36" y="496"/>
              </a:cxn>
              <a:cxn ang="0">
                <a:pos x="29" y="475"/>
              </a:cxn>
              <a:cxn ang="0">
                <a:pos x="22" y="439"/>
              </a:cxn>
              <a:cxn ang="0">
                <a:pos x="14" y="397"/>
              </a:cxn>
              <a:cxn ang="0">
                <a:pos x="7" y="290"/>
              </a:cxn>
              <a:cxn ang="0">
                <a:pos x="0" y="234"/>
              </a:cxn>
              <a:cxn ang="0">
                <a:pos x="7" y="85"/>
              </a:cxn>
              <a:cxn ang="0">
                <a:pos x="14" y="0"/>
              </a:cxn>
            </a:cxnLst>
            <a:rect l="0" t="0" r="r" b="b"/>
            <a:pathLst>
              <a:path w="2311" h="900">
                <a:moveTo>
                  <a:pt x="2311" y="588"/>
                </a:moveTo>
                <a:lnTo>
                  <a:pt x="2282" y="616"/>
                </a:lnTo>
                <a:lnTo>
                  <a:pt x="2261" y="652"/>
                </a:lnTo>
                <a:lnTo>
                  <a:pt x="2226" y="680"/>
                </a:lnTo>
                <a:lnTo>
                  <a:pt x="2183" y="708"/>
                </a:lnTo>
                <a:lnTo>
                  <a:pt x="2141" y="730"/>
                </a:lnTo>
                <a:lnTo>
                  <a:pt x="2091" y="758"/>
                </a:lnTo>
                <a:lnTo>
                  <a:pt x="2041" y="779"/>
                </a:lnTo>
                <a:lnTo>
                  <a:pt x="1985" y="794"/>
                </a:lnTo>
                <a:lnTo>
                  <a:pt x="1921" y="815"/>
                </a:lnTo>
                <a:lnTo>
                  <a:pt x="1857" y="829"/>
                </a:lnTo>
                <a:lnTo>
                  <a:pt x="1793" y="843"/>
                </a:lnTo>
                <a:lnTo>
                  <a:pt x="1730" y="857"/>
                </a:lnTo>
                <a:lnTo>
                  <a:pt x="1659" y="864"/>
                </a:lnTo>
                <a:lnTo>
                  <a:pt x="1595" y="871"/>
                </a:lnTo>
                <a:lnTo>
                  <a:pt x="1524" y="879"/>
                </a:lnTo>
                <a:lnTo>
                  <a:pt x="1453" y="886"/>
                </a:lnTo>
                <a:lnTo>
                  <a:pt x="1389" y="893"/>
                </a:lnTo>
                <a:lnTo>
                  <a:pt x="1319" y="893"/>
                </a:lnTo>
                <a:lnTo>
                  <a:pt x="1255" y="893"/>
                </a:lnTo>
                <a:lnTo>
                  <a:pt x="1191" y="900"/>
                </a:lnTo>
                <a:lnTo>
                  <a:pt x="1127" y="900"/>
                </a:lnTo>
                <a:lnTo>
                  <a:pt x="1063" y="893"/>
                </a:lnTo>
                <a:lnTo>
                  <a:pt x="1007" y="893"/>
                </a:lnTo>
                <a:lnTo>
                  <a:pt x="950" y="893"/>
                </a:lnTo>
                <a:lnTo>
                  <a:pt x="893" y="886"/>
                </a:lnTo>
                <a:lnTo>
                  <a:pt x="844" y="886"/>
                </a:lnTo>
                <a:lnTo>
                  <a:pt x="794" y="879"/>
                </a:lnTo>
                <a:lnTo>
                  <a:pt x="744" y="871"/>
                </a:lnTo>
                <a:lnTo>
                  <a:pt x="695" y="864"/>
                </a:lnTo>
                <a:lnTo>
                  <a:pt x="652" y="857"/>
                </a:lnTo>
                <a:lnTo>
                  <a:pt x="610" y="850"/>
                </a:lnTo>
                <a:lnTo>
                  <a:pt x="574" y="843"/>
                </a:lnTo>
                <a:lnTo>
                  <a:pt x="532" y="836"/>
                </a:lnTo>
                <a:lnTo>
                  <a:pt x="496" y="829"/>
                </a:lnTo>
                <a:lnTo>
                  <a:pt x="468" y="822"/>
                </a:lnTo>
                <a:lnTo>
                  <a:pt x="433" y="815"/>
                </a:lnTo>
                <a:lnTo>
                  <a:pt x="404" y="801"/>
                </a:lnTo>
                <a:lnTo>
                  <a:pt x="376" y="794"/>
                </a:lnTo>
                <a:lnTo>
                  <a:pt x="348" y="786"/>
                </a:lnTo>
                <a:lnTo>
                  <a:pt x="326" y="772"/>
                </a:lnTo>
                <a:lnTo>
                  <a:pt x="298" y="765"/>
                </a:lnTo>
                <a:lnTo>
                  <a:pt x="277" y="758"/>
                </a:lnTo>
                <a:lnTo>
                  <a:pt x="255" y="744"/>
                </a:lnTo>
                <a:lnTo>
                  <a:pt x="234" y="737"/>
                </a:lnTo>
                <a:lnTo>
                  <a:pt x="220" y="723"/>
                </a:lnTo>
                <a:lnTo>
                  <a:pt x="206" y="716"/>
                </a:lnTo>
                <a:lnTo>
                  <a:pt x="185" y="701"/>
                </a:lnTo>
                <a:lnTo>
                  <a:pt x="170" y="694"/>
                </a:lnTo>
                <a:lnTo>
                  <a:pt x="156" y="680"/>
                </a:lnTo>
                <a:lnTo>
                  <a:pt x="149" y="673"/>
                </a:lnTo>
                <a:lnTo>
                  <a:pt x="135" y="659"/>
                </a:lnTo>
                <a:lnTo>
                  <a:pt x="121" y="645"/>
                </a:lnTo>
                <a:lnTo>
                  <a:pt x="114" y="638"/>
                </a:lnTo>
                <a:lnTo>
                  <a:pt x="99" y="623"/>
                </a:lnTo>
                <a:lnTo>
                  <a:pt x="92" y="616"/>
                </a:lnTo>
                <a:lnTo>
                  <a:pt x="85" y="602"/>
                </a:lnTo>
                <a:lnTo>
                  <a:pt x="78" y="588"/>
                </a:lnTo>
                <a:lnTo>
                  <a:pt x="71" y="581"/>
                </a:lnTo>
                <a:lnTo>
                  <a:pt x="64" y="567"/>
                </a:lnTo>
                <a:lnTo>
                  <a:pt x="57" y="560"/>
                </a:lnTo>
                <a:lnTo>
                  <a:pt x="50" y="546"/>
                </a:lnTo>
                <a:lnTo>
                  <a:pt x="50" y="531"/>
                </a:lnTo>
                <a:lnTo>
                  <a:pt x="43" y="524"/>
                </a:lnTo>
                <a:lnTo>
                  <a:pt x="36" y="510"/>
                </a:lnTo>
                <a:lnTo>
                  <a:pt x="36" y="496"/>
                </a:lnTo>
                <a:lnTo>
                  <a:pt x="29" y="489"/>
                </a:lnTo>
                <a:lnTo>
                  <a:pt x="29" y="475"/>
                </a:lnTo>
                <a:lnTo>
                  <a:pt x="22" y="460"/>
                </a:lnTo>
                <a:lnTo>
                  <a:pt x="22" y="439"/>
                </a:lnTo>
                <a:lnTo>
                  <a:pt x="14" y="425"/>
                </a:lnTo>
                <a:lnTo>
                  <a:pt x="14" y="397"/>
                </a:lnTo>
                <a:lnTo>
                  <a:pt x="7" y="383"/>
                </a:lnTo>
                <a:lnTo>
                  <a:pt x="7" y="290"/>
                </a:lnTo>
                <a:lnTo>
                  <a:pt x="0" y="276"/>
                </a:lnTo>
                <a:lnTo>
                  <a:pt x="0" y="234"/>
                </a:lnTo>
                <a:lnTo>
                  <a:pt x="7" y="220"/>
                </a:lnTo>
                <a:lnTo>
                  <a:pt x="7" y="85"/>
                </a:lnTo>
                <a:lnTo>
                  <a:pt x="14" y="71"/>
                </a:lnTo>
                <a:lnTo>
                  <a:pt x="14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77" name="Freeform 105"/>
          <p:cNvSpPr>
            <a:spLocks/>
          </p:cNvSpPr>
          <p:nvPr/>
        </p:nvSpPr>
        <p:spPr bwMode="auto">
          <a:xfrm>
            <a:off x="4149725" y="187325"/>
            <a:ext cx="1373188" cy="876300"/>
          </a:xfrm>
          <a:custGeom>
            <a:avLst/>
            <a:gdLst/>
            <a:ahLst/>
            <a:cxnLst>
              <a:cxn ang="0">
                <a:pos x="0" y="552"/>
              </a:cxn>
              <a:cxn ang="0">
                <a:pos x="29" y="545"/>
              </a:cxn>
              <a:cxn ang="0">
                <a:pos x="71" y="531"/>
              </a:cxn>
              <a:cxn ang="0">
                <a:pos x="114" y="517"/>
              </a:cxn>
              <a:cxn ang="0">
                <a:pos x="156" y="503"/>
              </a:cxn>
              <a:cxn ang="0">
                <a:pos x="192" y="489"/>
              </a:cxn>
              <a:cxn ang="0">
                <a:pos x="220" y="474"/>
              </a:cxn>
              <a:cxn ang="0">
                <a:pos x="256" y="460"/>
              </a:cxn>
              <a:cxn ang="0">
                <a:pos x="277" y="446"/>
              </a:cxn>
              <a:cxn ang="0">
                <a:pos x="305" y="432"/>
              </a:cxn>
              <a:cxn ang="0">
                <a:pos x="334" y="418"/>
              </a:cxn>
              <a:cxn ang="0">
                <a:pos x="355" y="411"/>
              </a:cxn>
              <a:cxn ang="0">
                <a:pos x="376" y="396"/>
              </a:cxn>
              <a:cxn ang="0">
                <a:pos x="397" y="382"/>
              </a:cxn>
              <a:cxn ang="0">
                <a:pos x="411" y="368"/>
              </a:cxn>
              <a:cxn ang="0">
                <a:pos x="433" y="361"/>
              </a:cxn>
              <a:cxn ang="0">
                <a:pos x="447" y="347"/>
              </a:cxn>
              <a:cxn ang="0">
                <a:pos x="468" y="333"/>
              </a:cxn>
              <a:cxn ang="0">
                <a:pos x="482" y="319"/>
              </a:cxn>
              <a:cxn ang="0">
                <a:pos x="497" y="311"/>
              </a:cxn>
              <a:cxn ang="0">
                <a:pos x="511" y="297"/>
              </a:cxn>
              <a:cxn ang="0">
                <a:pos x="525" y="290"/>
              </a:cxn>
              <a:cxn ang="0">
                <a:pos x="539" y="276"/>
              </a:cxn>
              <a:cxn ang="0">
                <a:pos x="553" y="269"/>
              </a:cxn>
              <a:cxn ang="0">
                <a:pos x="560" y="255"/>
              </a:cxn>
              <a:cxn ang="0">
                <a:pos x="574" y="248"/>
              </a:cxn>
              <a:cxn ang="0">
                <a:pos x="589" y="233"/>
              </a:cxn>
              <a:cxn ang="0">
                <a:pos x="596" y="226"/>
              </a:cxn>
              <a:cxn ang="0">
                <a:pos x="610" y="212"/>
              </a:cxn>
              <a:cxn ang="0">
                <a:pos x="617" y="205"/>
              </a:cxn>
              <a:cxn ang="0">
                <a:pos x="631" y="191"/>
              </a:cxn>
              <a:cxn ang="0">
                <a:pos x="638" y="184"/>
              </a:cxn>
              <a:cxn ang="0">
                <a:pos x="645" y="177"/>
              </a:cxn>
              <a:cxn ang="0">
                <a:pos x="660" y="170"/>
              </a:cxn>
              <a:cxn ang="0">
                <a:pos x="667" y="156"/>
              </a:cxn>
              <a:cxn ang="0">
                <a:pos x="674" y="148"/>
              </a:cxn>
              <a:cxn ang="0">
                <a:pos x="688" y="141"/>
              </a:cxn>
              <a:cxn ang="0">
                <a:pos x="695" y="134"/>
              </a:cxn>
              <a:cxn ang="0">
                <a:pos x="702" y="120"/>
              </a:cxn>
              <a:cxn ang="0">
                <a:pos x="709" y="113"/>
              </a:cxn>
              <a:cxn ang="0">
                <a:pos x="723" y="106"/>
              </a:cxn>
              <a:cxn ang="0">
                <a:pos x="730" y="99"/>
              </a:cxn>
              <a:cxn ang="0">
                <a:pos x="737" y="92"/>
              </a:cxn>
              <a:cxn ang="0">
                <a:pos x="745" y="85"/>
              </a:cxn>
              <a:cxn ang="0">
                <a:pos x="752" y="78"/>
              </a:cxn>
              <a:cxn ang="0">
                <a:pos x="766" y="71"/>
              </a:cxn>
              <a:cxn ang="0">
                <a:pos x="773" y="63"/>
              </a:cxn>
              <a:cxn ang="0">
                <a:pos x="780" y="56"/>
              </a:cxn>
              <a:cxn ang="0">
                <a:pos x="787" y="49"/>
              </a:cxn>
              <a:cxn ang="0">
                <a:pos x="794" y="42"/>
              </a:cxn>
              <a:cxn ang="0">
                <a:pos x="801" y="35"/>
              </a:cxn>
              <a:cxn ang="0">
                <a:pos x="815" y="28"/>
              </a:cxn>
              <a:cxn ang="0">
                <a:pos x="823" y="21"/>
              </a:cxn>
              <a:cxn ang="0">
                <a:pos x="830" y="21"/>
              </a:cxn>
              <a:cxn ang="0">
                <a:pos x="837" y="14"/>
              </a:cxn>
              <a:cxn ang="0">
                <a:pos x="844" y="7"/>
              </a:cxn>
              <a:cxn ang="0">
                <a:pos x="851" y="0"/>
              </a:cxn>
              <a:cxn ang="0">
                <a:pos x="865" y="0"/>
              </a:cxn>
            </a:cxnLst>
            <a:rect l="0" t="0" r="r" b="b"/>
            <a:pathLst>
              <a:path w="865" h="552">
                <a:moveTo>
                  <a:pt x="0" y="552"/>
                </a:moveTo>
                <a:lnTo>
                  <a:pt x="29" y="545"/>
                </a:lnTo>
                <a:lnTo>
                  <a:pt x="71" y="531"/>
                </a:lnTo>
                <a:lnTo>
                  <a:pt x="114" y="517"/>
                </a:lnTo>
                <a:lnTo>
                  <a:pt x="156" y="503"/>
                </a:lnTo>
                <a:lnTo>
                  <a:pt x="192" y="489"/>
                </a:lnTo>
                <a:lnTo>
                  <a:pt x="220" y="474"/>
                </a:lnTo>
                <a:lnTo>
                  <a:pt x="256" y="460"/>
                </a:lnTo>
                <a:lnTo>
                  <a:pt x="277" y="446"/>
                </a:lnTo>
                <a:lnTo>
                  <a:pt x="305" y="432"/>
                </a:lnTo>
                <a:lnTo>
                  <a:pt x="334" y="418"/>
                </a:lnTo>
                <a:lnTo>
                  <a:pt x="355" y="411"/>
                </a:lnTo>
                <a:lnTo>
                  <a:pt x="376" y="396"/>
                </a:lnTo>
                <a:lnTo>
                  <a:pt x="397" y="382"/>
                </a:lnTo>
                <a:lnTo>
                  <a:pt x="411" y="368"/>
                </a:lnTo>
                <a:lnTo>
                  <a:pt x="433" y="361"/>
                </a:lnTo>
                <a:lnTo>
                  <a:pt x="447" y="347"/>
                </a:lnTo>
                <a:lnTo>
                  <a:pt x="468" y="333"/>
                </a:lnTo>
                <a:lnTo>
                  <a:pt x="482" y="319"/>
                </a:lnTo>
                <a:lnTo>
                  <a:pt x="497" y="311"/>
                </a:lnTo>
                <a:lnTo>
                  <a:pt x="511" y="297"/>
                </a:lnTo>
                <a:lnTo>
                  <a:pt x="525" y="290"/>
                </a:lnTo>
                <a:lnTo>
                  <a:pt x="539" y="276"/>
                </a:lnTo>
                <a:lnTo>
                  <a:pt x="553" y="269"/>
                </a:lnTo>
                <a:lnTo>
                  <a:pt x="560" y="255"/>
                </a:lnTo>
                <a:lnTo>
                  <a:pt x="574" y="248"/>
                </a:lnTo>
                <a:lnTo>
                  <a:pt x="589" y="233"/>
                </a:lnTo>
                <a:lnTo>
                  <a:pt x="596" y="226"/>
                </a:lnTo>
                <a:lnTo>
                  <a:pt x="610" y="212"/>
                </a:lnTo>
                <a:lnTo>
                  <a:pt x="617" y="205"/>
                </a:lnTo>
                <a:lnTo>
                  <a:pt x="631" y="191"/>
                </a:lnTo>
                <a:lnTo>
                  <a:pt x="638" y="184"/>
                </a:lnTo>
                <a:lnTo>
                  <a:pt x="645" y="177"/>
                </a:lnTo>
                <a:lnTo>
                  <a:pt x="660" y="170"/>
                </a:lnTo>
                <a:lnTo>
                  <a:pt x="667" y="156"/>
                </a:lnTo>
                <a:lnTo>
                  <a:pt x="674" y="148"/>
                </a:lnTo>
                <a:lnTo>
                  <a:pt x="688" y="141"/>
                </a:lnTo>
                <a:lnTo>
                  <a:pt x="695" y="134"/>
                </a:lnTo>
                <a:lnTo>
                  <a:pt x="702" y="120"/>
                </a:lnTo>
                <a:lnTo>
                  <a:pt x="709" y="113"/>
                </a:lnTo>
                <a:lnTo>
                  <a:pt x="723" y="106"/>
                </a:lnTo>
                <a:lnTo>
                  <a:pt x="730" y="99"/>
                </a:lnTo>
                <a:lnTo>
                  <a:pt x="737" y="92"/>
                </a:lnTo>
                <a:lnTo>
                  <a:pt x="745" y="85"/>
                </a:lnTo>
                <a:lnTo>
                  <a:pt x="752" y="78"/>
                </a:lnTo>
                <a:lnTo>
                  <a:pt x="766" y="71"/>
                </a:lnTo>
                <a:lnTo>
                  <a:pt x="773" y="63"/>
                </a:lnTo>
                <a:lnTo>
                  <a:pt x="780" y="56"/>
                </a:lnTo>
                <a:lnTo>
                  <a:pt x="787" y="49"/>
                </a:lnTo>
                <a:lnTo>
                  <a:pt x="794" y="42"/>
                </a:lnTo>
                <a:lnTo>
                  <a:pt x="801" y="35"/>
                </a:lnTo>
                <a:lnTo>
                  <a:pt x="815" y="28"/>
                </a:lnTo>
                <a:lnTo>
                  <a:pt x="823" y="21"/>
                </a:lnTo>
                <a:lnTo>
                  <a:pt x="830" y="21"/>
                </a:lnTo>
                <a:lnTo>
                  <a:pt x="837" y="14"/>
                </a:lnTo>
                <a:lnTo>
                  <a:pt x="844" y="7"/>
                </a:lnTo>
                <a:lnTo>
                  <a:pt x="851" y="0"/>
                </a:lnTo>
                <a:lnTo>
                  <a:pt x="865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78" name="Freeform 106"/>
          <p:cNvSpPr>
            <a:spLocks/>
          </p:cNvSpPr>
          <p:nvPr/>
        </p:nvSpPr>
        <p:spPr bwMode="auto">
          <a:xfrm>
            <a:off x="6208713" y="187325"/>
            <a:ext cx="2835275" cy="132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0"/>
              </a:cxn>
              <a:cxn ang="0">
                <a:pos x="29" y="7"/>
              </a:cxn>
              <a:cxn ang="0">
                <a:pos x="50" y="14"/>
              </a:cxn>
              <a:cxn ang="0">
                <a:pos x="71" y="21"/>
              </a:cxn>
              <a:cxn ang="0">
                <a:pos x="93" y="28"/>
              </a:cxn>
              <a:cxn ang="0">
                <a:pos x="121" y="42"/>
              </a:cxn>
              <a:cxn ang="0">
                <a:pos x="149" y="49"/>
              </a:cxn>
              <a:cxn ang="0">
                <a:pos x="178" y="63"/>
              </a:cxn>
              <a:cxn ang="0">
                <a:pos x="206" y="78"/>
              </a:cxn>
              <a:cxn ang="0">
                <a:pos x="234" y="92"/>
              </a:cxn>
              <a:cxn ang="0">
                <a:pos x="270" y="106"/>
              </a:cxn>
              <a:cxn ang="0">
                <a:pos x="305" y="120"/>
              </a:cxn>
              <a:cxn ang="0">
                <a:pos x="341" y="141"/>
              </a:cxn>
              <a:cxn ang="0">
                <a:pos x="383" y="163"/>
              </a:cxn>
              <a:cxn ang="0">
                <a:pos x="426" y="177"/>
              </a:cxn>
              <a:cxn ang="0">
                <a:pos x="468" y="198"/>
              </a:cxn>
              <a:cxn ang="0">
                <a:pos x="518" y="226"/>
              </a:cxn>
              <a:cxn ang="0">
                <a:pos x="567" y="248"/>
              </a:cxn>
              <a:cxn ang="0">
                <a:pos x="624" y="276"/>
              </a:cxn>
              <a:cxn ang="0">
                <a:pos x="681" y="304"/>
              </a:cxn>
              <a:cxn ang="0">
                <a:pos x="745" y="340"/>
              </a:cxn>
              <a:cxn ang="0">
                <a:pos x="815" y="375"/>
              </a:cxn>
              <a:cxn ang="0">
                <a:pos x="893" y="411"/>
              </a:cxn>
              <a:cxn ang="0">
                <a:pos x="971" y="453"/>
              </a:cxn>
              <a:cxn ang="0">
                <a:pos x="1064" y="496"/>
              </a:cxn>
              <a:cxn ang="0">
                <a:pos x="1163" y="538"/>
              </a:cxn>
              <a:cxn ang="0">
                <a:pos x="1269" y="595"/>
              </a:cxn>
              <a:cxn ang="0">
                <a:pos x="1382" y="652"/>
              </a:cxn>
              <a:cxn ang="0">
                <a:pos x="1510" y="708"/>
              </a:cxn>
              <a:cxn ang="0">
                <a:pos x="1652" y="779"/>
              </a:cxn>
              <a:cxn ang="0">
                <a:pos x="1786" y="836"/>
              </a:cxn>
            </a:cxnLst>
            <a:rect l="0" t="0" r="r" b="b"/>
            <a:pathLst>
              <a:path w="1786" h="836">
                <a:moveTo>
                  <a:pt x="0" y="0"/>
                </a:moveTo>
                <a:lnTo>
                  <a:pt x="7" y="0"/>
                </a:lnTo>
                <a:lnTo>
                  <a:pt x="29" y="7"/>
                </a:lnTo>
                <a:lnTo>
                  <a:pt x="50" y="14"/>
                </a:lnTo>
                <a:lnTo>
                  <a:pt x="71" y="21"/>
                </a:lnTo>
                <a:lnTo>
                  <a:pt x="93" y="28"/>
                </a:lnTo>
                <a:lnTo>
                  <a:pt x="121" y="42"/>
                </a:lnTo>
                <a:lnTo>
                  <a:pt x="149" y="49"/>
                </a:lnTo>
                <a:lnTo>
                  <a:pt x="178" y="63"/>
                </a:lnTo>
                <a:lnTo>
                  <a:pt x="206" y="78"/>
                </a:lnTo>
                <a:lnTo>
                  <a:pt x="234" y="92"/>
                </a:lnTo>
                <a:lnTo>
                  <a:pt x="270" y="106"/>
                </a:lnTo>
                <a:lnTo>
                  <a:pt x="305" y="120"/>
                </a:lnTo>
                <a:lnTo>
                  <a:pt x="341" y="141"/>
                </a:lnTo>
                <a:lnTo>
                  <a:pt x="383" y="163"/>
                </a:lnTo>
                <a:lnTo>
                  <a:pt x="426" y="177"/>
                </a:lnTo>
                <a:lnTo>
                  <a:pt x="468" y="198"/>
                </a:lnTo>
                <a:lnTo>
                  <a:pt x="518" y="226"/>
                </a:lnTo>
                <a:lnTo>
                  <a:pt x="567" y="248"/>
                </a:lnTo>
                <a:lnTo>
                  <a:pt x="624" y="276"/>
                </a:lnTo>
                <a:lnTo>
                  <a:pt x="681" y="304"/>
                </a:lnTo>
                <a:lnTo>
                  <a:pt x="745" y="340"/>
                </a:lnTo>
                <a:lnTo>
                  <a:pt x="815" y="375"/>
                </a:lnTo>
                <a:lnTo>
                  <a:pt x="893" y="411"/>
                </a:lnTo>
                <a:lnTo>
                  <a:pt x="971" y="453"/>
                </a:lnTo>
                <a:lnTo>
                  <a:pt x="1064" y="496"/>
                </a:lnTo>
                <a:lnTo>
                  <a:pt x="1163" y="538"/>
                </a:lnTo>
                <a:lnTo>
                  <a:pt x="1269" y="595"/>
                </a:lnTo>
                <a:lnTo>
                  <a:pt x="1382" y="652"/>
                </a:lnTo>
                <a:lnTo>
                  <a:pt x="1510" y="708"/>
                </a:lnTo>
                <a:lnTo>
                  <a:pt x="1652" y="779"/>
                </a:lnTo>
                <a:lnTo>
                  <a:pt x="1786" y="836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79" name="Freeform 107"/>
          <p:cNvSpPr>
            <a:spLocks/>
          </p:cNvSpPr>
          <p:nvPr/>
        </p:nvSpPr>
        <p:spPr bwMode="auto">
          <a:xfrm>
            <a:off x="5073650" y="546100"/>
            <a:ext cx="854075" cy="3498850"/>
          </a:xfrm>
          <a:custGeom>
            <a:avLst/>
            <a:gdLst/>
            <a:ahLst/>
            <a:cxnLst>
              <a:cxn ang="0">
                <a:pos x="28" y="2176"/>
              </a:cxn>
              <a:cxn ang="0">
                <a:pos x="14" y="2126"/>
              </a:cxn>
              <a:cxn ang="0">
                <a:pos x="7" y="2048"/>
              </a:cxn>
              <a:cxn ang="0">
                <a:pos x="7" y="1743"/>
              </a:cxn>
              <a:cxn ang="0">
                <a:pos x="14" y="1545"/>
              </a:cxn>
              <a:cxn ang="0">
                <a:pos x="28" y="1446"/>
              </a:cxn>
              <a:cxn ang="0">
                <a:pos x="35" y="1304"/>
              </a:cxn>
              <a:cxn ang="0">
                <a:pos x="49" y="1219"/>
              </a:cxn>
              <a:cxn ang="0">
                <a:pos x="56" y="1106"/>
              </a:cxn>
              <a:cxn ang="0">
                <a:pos x="70" y="1042"/>
              </a:cxn>
              <a:cxn ang="0">
                <a:pos x="78" y="943"/>
              </a:cxn>
              <a:cxn ang="0">
                <a:pos x="92" y="879"/>
              </a:cxn>
              <a:cxn ang="0">
                <a:pos x="99" y="801"/>
              </a:cxn>
              <a:cxn ang="0">
                <a:pos x="113" y="744"/>
              </a:cxn>
              <a:cxn ang="0">
                <a:pos x="120" y="681"/>
              </a:cxn>
              <a:cxn ang="0">
                <a:pos x="134" y="631"/>
              </a:cxn>
              <a:cxn ang="0">
                <a:pos x="141" y="574"/>
              </a:cxn>
              <a:cxn ang="0">
                <a:pos x="155" y="525"/>
              </a:cxn>
              <a:cxn ang="0">
                <a:pos x="163" y="482"/>
              </a:cxn>
              <a:cxn ang="0">
                <a:pos x="177" y="440"/>
              </a:cxn>
              <a:cxn ang="0">
                <a:pos x="184" y="397"/>
              </a:cxn>
              <a:cxn ang="0">
                <a:pos x="198" y="369"/>
              </a:cxn>
              <a:cxn ang="0">
                <a:pos x="205" y="333"/>
              </a:cxn>
              <a:cxn ang="0">
                <a:pos x="219" y="305"/>
              </a:cxn>
              <a:cxn ang="0">
                <a:pos x="226" y="277"/>
              </a:cxn>
              <a:cxn ang="0">
                <a:pos x="241" y="255"/>
              </a:cxn>
              <a:cxn ang="0">
                <a:pos x="248" y="227"/>
              </a:cxn>
              <a:cxn ang="0">
                <a:pos x="262" y="206"/>
              </a:cxn>
              <a:cxn ang="0">
                <a:pos x="269" y="178"/>
              </a:cxn>
              <a:cxn ang="0">
                <a:pos x="283" y="156"/>
              </a:cxn>
              <a:cxn ang="0">
                <a:pos x="297" y="135"/>
              </a:cxn>
              <a:cxn ang="0">
                <a:pos x="311" y="114"/>
              </a:cxn>
              <a:cxn ang="0">
                <a:pos x="333" y="85"/>
              </a:cxn>
              <a:cxn ang="0">
                <a:pos x="354" y="64"/>
              </a:cxn>
              <a:cxn ang="0">
                <a:pos x="375" y="50"/>
              </a:cxn>
              <a:cxn ang="0">
                <a:pos x="396" y="29"/>
              </a:cxn>
              <a:cxn ang="0">
                <a:pos x="418" y="22"/>
              </a:cxn>
              <a:cxn ang="0">
                <a:pos x="439" y="15"/>
              </a:cxn>
              <a:cxn ang="0">
                <a:pos x="460" y="7"/>
              </a:cxn>
              <a:cxn ang="0">
                <a:pos x="482" y="0"/>
              </a:cxn>
              <a:cxn ang="0">
                <a:pos x="503" y="0"/>
              </a:cxn>
              <a:cxn ang="0">
                <a:pos x="524" y="0"/>
              </a:cxn>
            </a:cxnLst>
            <a:rect l="0" t="0" r="r" b="b"/>
            <a:pathLst>
              <a:path w="538" h="2204">
                <a:moveTo>
                  <a:pt x="35" y="2204"/>
                </a:moveTo>
                <a:lnTo>
                  <a:pt x="35" y="2190"/>
                </a:lnTo>
                <a:lnTo>
                  <a:pt x="28" y="2176"/>
                </a:lnTo>
                <a:lnTo>
                  <a:pt x="28" y="2162"/>
                </a:lnTo>
                <a:lnTo>
                  <a:pt x="21" y="2140"/>
                </a:lnTo>
                <a:lnTo>
                  <a:pt x="14" y="2126"/>
                </a:lnTo>
                <a:lnTo>
                  <a:pt x="14" y="2098"/>
                </a:lnTo>
                <a:lnTo>
                  <a:pt x="7" y="2084"/>
                </a:lnTo>
                <a:lnTo>
                  <a:pt x="7" y="2048"/>
                </a:lnTo>
                <a:lnTo>
                  <a:pt x="0" y="2034"/>
                </a:lnTo>
                <a:lnTo>
                  <a:pt x="0" y="1751"/>
                </a:lnTo>
                <a:lnTo>
                  <a:pt x="7" y="1743"/>
                </a:lnTo>
                <a:lnTo>
                  <a:pt x="7" y="1630"/>
                </a:lnTo>
                <a:lnTo>
                  <a:pt x="14" y="1616"/>
                </a:lnTo>
                <a:lnTo>
                  <a:pt x="14" y="1545"/>
                </a:lnTo>
                <a:lnTo>
                  <a:pt x="21" y="1531"/>
                </a:lnTo>
                <a:lnTo>
                  <a:pt x="21" y="1460"/>
                </a:lnTo>
                <a:lnTo>
                  <a:pt x="28" y="1446"/>
                </a:lnTo>
                <a:lnTo>
                  <a:pt x="28" y="1375"/>
                </a:lnTo>
                <a:lnTo>
                  <a:pt x="35" y="1361"/>
                </a:lnTo>
                <a:lnTo>
                  <a:pt x="35" y="1304"/>
                </a:lnTo>
                <a:lnTo>
                  <a:pt x="42" y="1290"/>
                </a:lnTo>
                <a:lnTo>
                  <a:pt x="42" y="1233"/>
                </a:lnTo>
                <a:lnTo>
                  <a:pt x="49" y="1219"/>
                </a:lnTo>
                <a:lnTo>
                  <a:pt x="49" y="1177"/>
                </a:lnTo>
                <a:lnTo>
                  <a:pt x="56" y="1162"/>
                </a:lnTo>
                <a:lnTo>
                  <a:pt x="56" y="1106"/>
                </a:lnTo>
                <a:lnTo>
                  <a:pt x="63" y="1099"/>
                </a:lnTo>
                <a:lnTo>
                  <a:pt x="63" y="1056"/>
                </a:lnTo>
                <a:lnTo>
                  <a:pt x="70" y="1042"/>
                </a:lnTo>
                <a:lnTo>
                  <a:pt x="70" y="999"/>
                </a:lnTo>
                <a:lnTo>
                  <a:pt x="78" y="985"/>
                </a:lnTo>
                <a:lnTo>
                  <a:pt x="78" y="943"/>
                </a:lnTo>
                <a:lnTo>
                  <a:pt x="85" y="936"/>
                </a:lnTo>
                <a:lnTo>
                  <a:pt x="85" y="893"/>
                </a:lnTo>
                <a:lnTo>
                  <a:pt x="92" y="879"/>
                </a:lnTo>
                <a:lnTo>
                  <a:pt x="92" y="851"/>
                </a:lnTo>
                <a:lnTo>
                  <a:pt x="99" y="837"/>
                </a:lnTo>
                <a:lnTo>
                  <a:pt x="99" y="801"/>
                </a:lnTo>
                <a:lnTo>
                  <a:pt x="106" y="787"/>
                </a:lnTo>
                <a:lnTo>
                  <a:pt x="106" y="759"/>
                </a:lnTo>
                <a:lnTo>
                  <a:pt x="113" y="744"/>
                </a:lnTo>
                <a:lnTo>
                  <a:pt x="113" y="716"/>
                </a:lnTo>
                <a:lnTo>
                  <a:pt x="120" y="709"/>
                </a:lnTo>
                <a:lnTo>
                  <a:pt x="120" y="681"/>
                </a:lnTo>
                <a:lnTo>
                  <a:pt x="127" y="666"/>
                </a:lnTo>
                <a:lnTo>
                  <a:pt x="127" y="638"/>
                </a:lnTo>
                <a:lnTo>
                  <a:pt x="134" y="631"/>
                </a:lnTo>
                <a:lnTo>
                  <a:pt x="134" y="603"/>
                </a:lnTo>
                <a:lnTo>
                  <a:pt x="141" y="589"/>
                </a:lnTo>
                <a:lnTo>
                  <a:pt x="141" y="574"/>
                </a:lnTo>
                <a:lnTo>
                  <a:pt x="148" y="567"/>
                </a:lnTo>
                <a:lnTo>
                  <a:pt x="148" y="539"/>
                </a:lnTo>
                <a:lnTo>
                  <a:pt x="155" y="525"/>
                </a:lnTo>
                <a:lnTo>
                  <a:pt x="155" y="511"/>
                </a:lnTo>
                <a:lnTo>
                  <a:pt x="163" y="503"/>
                </a:lnTo>
                <a:lnTo>
                  <a:pt x="163" y="482"/>
                </a:lnTo>
                <a:lnTo>
                  <a:pt x="170" y="475"/>
                </a:lnTo>
                <a:lnTo>
                  <a:pt x="170" y="447"/>
                </a:lnTo>
                <a:lnTo>
                  <a:pt x="177" y="440"/>
                </a:lnTo>
                <a:lnTo>
                  <a:pt x="177" y="426"/>
                </a:lnTo>
                <a:lnTo>
                  <a:pt x="184" y="411"/>
                </a:lnTo>
                <a:lnTo>
                  <a:pt x="184" y="397"/>
                </a:lnTo>
                <a:lnTo>
                  <a:pt x="191" y="390"/>
                </a:lnTo>
                <a:lnTo>
                  <a:pt x="191" y="376"/>
                </a:lnTo>
                <a:lnTo>
                  <a:pt x="198" y="369"/>
                </a:lnTo>
                <a:lnTo>
                  <a:pt x="198" y="355"/>
                </a:lnTo>
                <a:lnTo>
                  <a:pt x="205" y="348"/>
                </a:lnTo>
                <a:lnTo>
                  <a:pt x="205" y="333"/>
                </a:lnTo>
                <a:lnTo>
                  <a:pt x="212" y="326"/>
                </a:lnTo>
                <a:lnTo>
                  <a:pt x="212" y="312"/>
                </a:lnTo>
                <a:lnTo>
                  <a:pt x="219" y="305"/>
                </a:lnTo>
                <a:lnTo>
                  <a:pt x="219" y="298"/>
                </a:lnTo>
                <a:lnTo>
                  <a:pt x="226" y="291"/>
                </a:lnTo>
                <a:lnTo>
                  <a:pt x="226" y="277"/>
                </a:lnTo>
                <a:lnTo>
                  <a:pt x="233" y="270"/>
                </a:lnTo>
                <a:lnTo>
                  <a:pt x="233" y="263"/>
                </a:lnTo>
                <a:lnTo>
                  <a:pt x="241" y="255"/>
                </a:lnTo>
                <a:lnTo>
                  <a:pt x="241" y="241"/>
                </a:lnTo>
                <a:lnTo>
                  <a:pt x="248" y="234"/>
                </a:lnTo>
                <a:lnTo>
                  <a:pt x="248" y="227"/>
                </a:lnTo>
                <a:lnTo>
                  <a:pt x="255" y="220"/>
                </a:lnTo>
                <a:lnTo>
                  <a:pt x="255" y="213"/>
                </a:lnTo>
                <a:lnTo>
                  <a:pt x="262" y="206"/>
                </a:lnTo>
                <a:lnTo>
                  <a:pt x="262" y="192"/>
                </a:lnTo>
                <a:lnTo>
                  <a:pt x="269" y="185"/>
                </a:lnTo>
                <a:lnTo>
                  <a:pt x="269" y="178"/>
                </a:lnTo>
                <a:lnTo>
                  <a:pt x="276" y="170"/>
                </a:lnTo>
                <a:lnTo>
                  <a:pt x="283" y="163"/>
                </a:lnTo>
                <a:lnTo>
                  <a:pt x="283" y="156"/>
                </a:lnTo>
                <a:lnTo>
                  <a:pt x="290" y="149"/>
                </a:lnTo>
                <a:lnTo>
                  <a:pt x="290" y="142"/>
                </a:lnTo>
                <a:lnTo>
                  <a:pt x="297" y="135"/>
                </a:lnTo>
                <a:lnTo>
                  <a:pt x="304" y="128"/>
                </a:lnTo>
                <a:lnTo>
                  <a:pt x="304" y="121"/>
                </a:lnTo>
                <a:lnTo>
                  <a:pt x="311" y="114"/>
                </a:lnTo>
                <a:lnTo>
                  <a:pt x="319" y="107"/>
                </a:lnTo>
                <a:lnTo>
                  <a:pt x="333" y="93"/>
                </a:lnTo>
                <a:lnTo>
                  <a:pt x="333" y="85"/>
                </a:lnTo>
                <a:lnTo>
                  <a:pt x="340" y="78"/>
                </a:lnTo>
                <a:lnTo>
                  <a:pt x="347" y="71"/>
                </a:lnTo>
                <a:lnTo>
                  <a:pt x="354" y="64"/>
                </a:lnTo>
                <a:lnTo>
                  <a:pt x="361" y="57"/>
                </a:lnTo>
                <a:lnTo>
                  <a:pt x="368" y="50"/>
                </a:lnTo>
                <a:lnTo>
                  <a:pt x="375" y="50"/>
                </a:lnTo>
                <a:lnTo>
                  <a:pt x="382" y="43"/>
                </a:lnTo>
                <a:lnTo>
                  <a:pt x="389" y="36"/>
                </a:lnTo>
                <a:lnTo>
                  <a:pt x="396" y="29"/>
                </a:lnTo>
                <a:lnTo>
                  <a:pt x="404" y="29"/>
                </a:lnTo>
                <a:lnTo>
                  <a:pt x="411" y="29"/>
                </a:lnTo>
                <a:lnTo>
                  <a:pt x="418" y="22"/>
                </a:lnTo>
                <a:lnTo>
                  <a:pt x="425" y="15"/>
                </a:lnTo>
                <a:lnTo>
                  <a:pt x="432" y="15"/>
                </a:lnTo>
                <a:lnTo>
                  <a:pt x="439" y="15"/>
                </a:lnTo>
                <a:lnTo>
                  <a:pt x="446" y="7"/>
                </a:lnTo>
                <a:lnTo>
                  <a:pt x="453" y="7"/>
                </a:lnTo>
                <a:lnTo>
                  <a:pt x="460" y="7"/>
                </a:lnTo>
                <a:lnTo>
                  <a:pt x="467" y="7"/>
                </a:lnTo>
                <a:lnTo>
                  <a:pt x="474" y="0"/>
                </a:lnTo>
                <a:lnTo>
                  <a:pt x="482" y="0"/>
                </a:lnTo>
                <a:lnTo>
                  <a:pt x="489" y="0"/>
                </a:lnTo>
                <a:lnTo>
                  <a:pt x="496" y="0"/>
                </a:lnTo>
                <a:lnTo>
                  <a:pt x="503" y="0"/>
                </a:lnTo>
                <a:lnTo>
                  <a:pt x="510" y="0"/>
                </a:lnTo>
                <a:lnTo>
                  <a:pt x="517" y="0"/>
                </a:lnTo>
                <a:lnTo>
                  <a:pt x="524" y="0"/>
                </a:lnTo>
                <a:lnTo>
                  <a:pt x="531" y="0"/>
                </a:lnTo>
                <a:lnTo>
                  <a:pt x="538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80" name="Freeform 108"/>
          <p:cNvSpPr>
            <a:spLocks/>
          </p:cNvSpPr>
          <p:nvPr/>
        </p:nvSpPr>
        <p:spPr bwMode="auto">
          <a:xfrm>
            <a:off x="5511800" y="546100"/>
            <a:ext cx="3363913" cy="3071813"/>
          </a:xfrm>
          <a:custGeom>
            <a:avLst/>
            <a:gdLst/>
            <a:ahLst/>
            <a:cxnLst>
              <a:cxn ang="0">
                <a:pos x="276" y="0"/>
              </a:cxn>
              <a:cxn ang="0">
                <a:pos x="305" y="7"/>
              </a:cxn>
              <a:cxn ang="0">
                <a:pos x="333" y="15"/>
              </a:cxn>
              <a:cxn ang="0">
                <a:pos x="361" y="22"/>
              </a:cxn>
              <a:cxn ang="0">
                <a:pos x="390" y="29"/>
              </a:cxn>
              <a:cxn ang="0">
                <a:pos x="425" y="43"/>
              </a:cxn>
              <a:cxn ang="0">
                <a:pos x="461" y="57"/>
              </a:cxn>
              <a:cxn ang="0">
                <a:pos x="503" y="78"/>
              </a:cxn>
              <a:cxn ang="0">
                <a:pos x="546" y="100"/>
              </a:cxn>
              <a:cxn ang="0">
                <a:pos x="588" y="128"/>
              </a:cxn>
              <a:cxn ang="0">
                <a:pos x="645" y="156"/>
              </a:cxn>
              <a:cxn ang="0">
                <a:pos x="702" y="192"/>
              </a:cxn>
              <a:cxn ang="0">
                <a:pos x="765" y="234"/>
              </a:cxn>
              <a:cxn ang="0">
                <a:pos x="829" y="277"/>
              </a:cxn>
              <a:cxn ang="0">
                <a:pos x="907" y="326"/>
              </a:cxn>
              <a:cxn ang="0">
                <a:pos x="992" y="390"/>
              </a:cxn>
              <a:cxn ang="0">
                <a:pos x="1084" y="454"/>
              </a:cxn>
              <a:cxn ang="0">
                <a:pos x="1191" y="532"/>
              </a:cxn>
              <a:cxn ang="0">
                <a:pos x="1304" y="617"/>
              </a:cxn>
              <a:cxn ang="0">
                <a:pos x="1432" y="709"/>
              </a:cxn>
              <a:cxn ang="0">
                <a:pos x="1559" y="815"/>
              </a:cxn>
              <a:cxn ang="0">
                <a:pos x="1694" y="929"/>
              </a:cxn>
              <a:cxn ang="0">
                <a:pos x="1829" y="1049"/>
              </a:cxn>
              <a:cxn ang="0">
                <a:pos x="1949" y="1177"/>
              </a:cxn>
              <a:cxn ang="0">
                <a:pos x="2048" y="1304"/>
              </a:cxn>
              <a:cxn ang="0">
                <a:pos x="2105" y="1432"/>
              </a:cxn>
              <a:cxn ang="0">
                <a:pos x="2112" y="1552"/>
              </a:cxn>
              <a:cxn ang="0">
                <a:pos x="2070" y="1651"/>
              </a:cxn>
              <a:cxn ang="0">
                <a:pos x="1970" y="1743"/>
              </a:cxn>
              <a:cxn ang="0">
                <a:pos x="1821" y="1814"/>
              </a:cxn>
              <a:cxn ang="0">
                <a:pos x="1644" y="1864"/>
              </a:cxn>
              <a:cxn ang="0">
                <a:pos x="1446" y="1899"/>
              </a:cxn>
              <a:cxn ang="0">
                <a:pos x="1240" y="1921"/>
              </a:cxn>
              <a:cxn ang="0">
                <a:pos x="1035" y="1935"/>
              </a:cxn>
              <a:cxn ang="0">
                <a:pos x="850" y="1935"/>
              </a:cxn>
              <a:cxn ang="0">
                <a:pos x="673" y="1921"/>
              </a:cxn>
              <a:cxn ang="0">
                <a:pos x="524" y="1906"/>
              </a:cxn>
              <a:cxn ang="0">
                <a:pos x="390" y="1892"/>
              </a:cxn>
              <a:cxn ang="0">
                <a:pos x="276" y="1864"/>
              </a:cxn>
              <a:cxn ang="0">
                <a:pos x="184" y="1843"/>
              </a:cxn>
              <a:cxn ang="0">
                <a:pos x="106" y="1814"/>
              </a:cxn>
              <a:cxn ang="0">
                <a:pos x="35" y="1779"/>
              </a:cxn>
            </a:cxnLst>
            <a:rect l="0" t="0" r="r" b="b"/>
            <a:pathLst>
              <a:path w="2119" h="1935">
                <a:moveTo>
                  <a:pt x="262" y="0"/>
                </a:moveTo>
                <a:lnTo>
                  <a:pt x="269" y="0"/>
                </a:lnTo>
                <a:lnTo>
                  <a:pt x="276" y="0"/>
                </a:lnTo>
                <a:lnTo>
                  <a:pt x="283" y="0"/>
                </a:lnTo>
                <a:lnTo>
                  <a:pt x="298" y="7"/>
                </a:lnTo>
                <a:lnTo>
                  <a:pt x="305" y="7"/>
                </a:lnTo>
                <a:lnTo>
                  <a:pt x="312" y="7"/>
                </a:lnTo>
                <a:lnTo>
                  <a:pt x="319" y="7"/>
                </a:lnTo>
                <a:lnTo>
                  <a:pt x="333" y="15"/>
                </a:lnTo>
                <a:lnTo>
                  <a:pt x="340" y="15"/>
                </a:lnTo>
                <a:lnTo>
                  <a:pt x="347" y="15"/>
                </a:lnTo>
                <a:lnTo>
                  <a:pt x="361" y="22"/>
                </a:lnTo>
                <a:lnTo>
                  <a:pt x="369" y="22"/>
                </a:lnTo>
                <a:lnTo>
                  <a:pt x="383" y="29"/>
                </a:lnTo>
                <a:lnTo>
                  <a:pt x="390" y="29"/>
                </a:lnTo>
                <a:lnTo>
                  <a:pt x="404" y="36"/>
                </a:lnTo>
                <a:lnTo>
                  <a:pt x="411" y="36"/>
                </a:lnTo>
                <a:lnTo>
                  <a:pt x="425" y="43"/>
                </a:lnTo>
                <a:lnTo>
                  <a:pt x="439" y="50"/>
                </a:lnTo>
                <a:lnTo>
                  <a:pt x="446" y="50"/>
                </a:lnTo>
                <a:lnTo>
                  <a:pt x="461" y="57"/>
                </a:lnTo>
                <a:lnTo>
                  <a:pt x="475" y="64"/>
                </a:lnTo>
                <a:lnTo>
                  <a:pt x="489" y="71"/>
                </a:lnTo>
                <a:lnTo>
                  <a:pt x="503" y="78"/>
                </a:lnTo>
                <a:lnTo>
                  <a:pt x="517" y="85"/>
                </a:lnTo>
                <a:lnTo>
                  <a:pt x="532" y="93"/>
                </a:lnTo>
                <a:lnTo>
                  <a:pt x="546" y="100"/>
                </a:lnTo>
                <a:lnTo>
                  <a:pt x="560" y="107"/>
                </a:lnTo>
                <a:lnTo>
                  <a:pt x="574" y="114"/>
                </a:lnTo>
                <a:lnTo>
                  <a:pt x="588" y="128"/>
                </a:lnTo>
                <a:lnTo>
                  <a:pt x="610" y="135"/>
                </a:lnTo>
                <a:lnTo>
                  <a:pt x="624" y="149"/>
                </a:lnTo>
                <a:lnTo>
                  <a:pt x="645" y="156"/>
                </a:lnTo>
                <a:lnTo>
                  <a:pt x="659" y="170"/>
                </a:lnTo>
                <a:lnTo>
                  <a:pt x="680" y="178"/>
                </a:lnTo>
                <a:lnTo>
                  <a:pt x="702" y="192"/>
                </a:lnTo>
                <a:lnTo>
                  <a:pt x="723" y="206"/>
                </a:lnTo>
                <a:lnTo>
                  <a:pt x="737" y="220"/>
                </a:lnTo>
                <a:lnTo>
                  <a:pt x="765" y="234"/>
                </a:lnTo>
                <a:lnTo>
                  <a:pt x="787" y="248"/>
                </a:lnTo>
                <a:lnTo>
                  <a:pt x="808" y="263"/>
                </a:lnTo>
                <a:lnTo>
                  <a:pt x="829" y="277"/>
                </a:lnTo>
                <a:lnTo>
                  <a:pt x="858" y="291"/>
                </a:lnTo>
                <a:lnTo>
                  <a:pt x="879" y="312"/>
                </a:lnTo>
                <a:lnTo>
                  <a:pt x="907" y="326"/>
                </a:lnTo>
                <a:lnTo>
                  <a:pt x="936" y="348"/>
                </a:lnTo>
                <a:lnTo>
                  <a:pt x="964" y="369"/>
                </a:lnTo>
                <a:lnTo>
                  <a:pt x="992" y="390"/>
                </a:lnTo>
                <a:lnTo>
                  <a:pt x="1021" y="411"/>
                </a:lnTo>
                <a:lnTo>
                  <a:pt x="1056" y="433"/>
                </a:lnTo>
                <a:lnTo>
                  <a:pt x="1084" y="454"/>
                </a:lnTo>
                <a:lnTo>
                  <a:pt x="1120" y="482"/>
                </a:lnTo>
                <a:lnTo>
                  <a:pt x="1155" y="503"/>
                </a:lnTo>
                <a:lnTo>
                  <a:pt x="1191" y="532"/>
                </a:lnTo>
                <a:lnTo>
                  <a:pt x="1226" y="560"/>
                </a:lnTo>
                <a:lnTo>
                  <a:pt x="1269" y="589"/>
                </a:lnTo>
                <a:lnTo>
                  <a:pt x="1304" y="617"/>
                </a:lnTo>
                <a:lnTo>
                  <a:pt x="1347" y="645"/>
                </a:lnTo>
                <a:lnTo>
                  <a:pt x="1389" y="674"/>
                </a:lnTo>
                <a:lnTo>
                  <a:pt x="1432" y="709"/>
                </a:lnTo>
                <a:lnTo>
                  <a:pt x="1474" y="744"/>
                </a:lnTo>
                <a:lnTo>
                  <a:pt x="1517" y="780"/>
                </a:lnTo>
                <a:lnTo>
                  <a:pt x="1559" y="815"/>
                </a:lnTo>
                <a:lnTo>
                  <a:pt x="1609" y="851"/>
                </a:lnTo>
                <a:lnTo>
                  <a:pt x="1651" y="886"/>
                </a:lnTo>
                <a:lnTo>
                  <a:pt x="1694" y="929"/>
                </a:lnTo>
                <a:lnTo>
                  <a:pt x="1744" y="964"/>
                </a:lnTo>
                <a:lnTo>
                  <a:pt x="1786" y="1007"/>
                </a:lnTo>
                <a:lnTo>
                  <a:pt x="1829" y="1049"/>
                </a:lnTo>
                <a:lnTo>
                  <a:pt x="1871" y="1092"/>
                </a:lnTo>
                <a:lnTo>
                  <a:pt x="1914" y="1134"/>
                </a:lnTo>
                <a:lnTo>
                  <a:pt x="1949" y="1177"/>
                </a:lnTo>
                <a:lnTo>
                  <a:pt x="1984" y="1219"/>
                </a:lnTo>
                <a:lnTo>
                  <a:pt x="2020" y="1262"/>
                </a:lnTo>
                <a:lnTo>
                  <a:pt x="2048" y="1304"/>
                </a:lnTo>
                <a:lnTo>
                  <a:pt x="2070" y="1347"/>
                </a:lnTo>
                <a:lnTo>
                  <a:pt x="2091" y="1389"/>
                </a:lnTo>
                <a:lnTo>
                  <a:pt x="2105" y="1432"/>
                </a:lnTo>
                <a:lnTo>
                  <a:pt x="2112" y="1474"/>
                </a:lnTo>
                <a:lnTo>
                  <a:pt x="2119" y="1510"/>
                </a:lnTo>
                <a:lnTo>
                  <a:pt x="2112" y="1552"/>
                </a:lnTo>
                <a:lnTo>
                  <a:pt x="2105" y="1588"/>
                </a:lnTo>
                <a:lnTo>
                  <a:pt x="2091" y="1623"/>
                </a:lnTo>
                <a:lnTo>
                  <a:pt x="2070" y="1651"/>
                </a:lnTo>
                <a:lnTo>
                  <a:pt x="2041" y="1687"/>
                </a:lnTo>
                <a:lnTo>
                  <a:pt x="2006" y="1715"/>
                </a:lnTo>
                <a:lnTo>
                  <a:pt x="1970" y="1743"/>
                </a:lnTo>
                <a:lnTo>
                  <a:pt x="1921" y="1765"/>
                </a:lnTo>
                <a:lnTo>
                  <a:pt x="1878" y="1793"/>
                </a:lnTo>
                <a:lnTo>
                  <a:pt x="1821" y="1814"/>
                </a:lnTo>
                <a:lnTo>
                  <a:pt x="1765" y="1829"/>
                </a:lnTo>
                <a:lnTo>
                  <a:pt x="1708" y="1850"/>
                </a:lnTo>
                <a:lnTo>
                  <a:pt x="1644" y="1864"/>
                </a:lnTo>
                <a:lnTo>
                  <a:pt x="1573" y="1878"/>
                </a:lnTo>
                <a:lnTo>
                  <a:pt x="1510" y="1892"/>
                </a:lnTo>
                <a:lnTo>
                  <a:pt x="1446" y="1899"/>
                </a:lnTo>
                <a:lnTo>
                  <a:pt x="1375" y="1906"/>
                </a:lnTo>
                <a:lnTo>
                  <a:pt x="1304" y="1914"/>
                </a:lnTo>
                <a:lnTo>
                  <a:pt x="1240" y="1921"/>
                </a:lnTo>
                <a:lnTo>
                  <a:pt x="1169" y="1928"/>
                </a:lnTo>
                <a:lnTo>
                  <a:pt x="1099" y="1928"/>
                </a:lnTo>
                <a:lnTo>
                  <a:pt x="1035" y="1935"/>
                </a:lnTo>
                <a:lnTo>
                  <a:pt x="971" y="1935"/>
                </a:lnTo>
                <a:lnTo>
                  <a:pt x="907" y="1935"/>
                </a:lnTo>
                <a:lnTo>
                  <a:pt x="850" y="1935"/>
                </a:lnTo>
                <a:lnTo>
                  <a:pt x="787" y="1928"/>
                </a:lnTo>
                <a:lnTo>
                  <a:pt x="730" y="1928"/>
                </a:lnTo>
                <a:lnTo>
                  <a:pt x="673" y="1921"/>
                </a:lnTo>
                <a:lnTo>
                  <a:pt x="624" y="1921"/>
                </a:lnTo>
                <a:lnTo>
                  <a:pt x="574" y="1914"/>
                </a:lnTo>
                <a:lnTo>
                  <a:pt x="524" y="1906"/>
                </a:lnTo>
                <a:lnTo>
                  <a:pt x="475" y="1906"/>
                </a:lnTo>
                <a:lnTo>
                  <a:pt x="432" y="1899"/>
                </a:lnTo>
                <a:lnTo>
                  <a:pt x="390" y="1892"/>
                </a:lnTo>
                <a:lnTo>
                  <a:pt x="354" y="1885"/>
                </a:lnTo>
                <a:lnTo>
                  <a:pt x="312" y="1871"/>
                </a:lnTo>
                <a:lnTo>
                  <a:pt x="276" y="1864"/>
                </a:lnTo>
                <a:lnTo>
                  <a:pt x="248" y="1857"/>
                </a:lnTo>
                <a:lnTo>
                  <a:pt x="213" y="1850"/>
                </a:lnTo>
                <a:lnTo>
                  <a:pt x="184" y="1843"/>
                </a:lnTo>
                <a:lnTo>
                  <a:pt x="156" y="1829"/>
                </a:lnTo>
                <a:lnTo>
                  <a:pt x="128" y="1821"/>
                </a:lnTo>
                <a:lnTo>
                  <a:pt x="106" y="1814"/>
                </a:lnTo>
                <a:lnTo>
                  <a:pt x="78" y="1800"/>
                </a:lnTo>
                <a:lnTo>
                  <a:pt x="57" y="1793"/>
                </a:lnTo>
                <a:lnTo>
                  <a:pt x="35" y="1779"/>
                </a:lnTo>
                <a:lnTo>
                  <a:pt x="14" y="1772"/>
                </a:lnTo>
                <a:lnTo>
                  <a:pt x="0" y="1758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81" name="Freeform 109"/>
          <p:cNvSpPr>
            <a:spLocks/>
          </p:cNvSpPr>
          <p:nvPr/>
        </p:nvSpPr>
        <p:spPr bwMode="auto">
          <a:xfrm>
            <a:off x="5162550" y="546100"/>
            <a:ext cx="731838" cy="2790825"/>
          </a:xfrm>
          <a:custGeom>
            <a:avLst/>
            <a:gdLst/>
            <a:ahLst/>
            <a:cxnLst>
              <a:cxn ang="0">
                <a:pos x="185" y="1736"/>
              </a:cxn>
              <a:cxn ang="0">
                <a:pos x="142" y="1708"/>
              </a:cxn>
              <a:cxn ang="0">
                <a:pos x="114" y="1673"/>
              </a:cxn>
              <a:cxn ang="0">
                <a:pos x="85" y="1637"/>
              </a:cxn>
              <a:cxn ang="0">
                <a:pos x="64" y="1602"/>
              </a:cxn>
              <a:cxn ang="0">
                <a:pos x="50" y="1566"/>
              </a:cxn>
              <a:cxn ang="0">
                <a:pos x="36" y="1531"/>
              </a:cxn>
              <a:cxn ang="0">
                <a:pos x="22" y="1503"/>
              </a:cxn>
              <a:cxn ang="0">
                <a:pos x="14" y="1432"/>
              </a:cxn>
              <a:cxn ang="0">
                <a:pos x="0" y="1311"/>
              </a:cxn>
              <a:cxn ang="0">
                <a:pos x="7" y="1120"/>
              </a:cxn>
              <a:cxn ang="0">
                <a:pos x="22" y="1035"/>
              </a:cxn>
              <a:cxn ang="0">
                <a:pos x="29" y="914"/>
              </a:cxn>
              <a:cxn ang="0">
                <a:pos x="43" y="851"/>
              </a:cxn>
              <a:cxn ang="0">
                <a:pos x="50" y="773"/>
              </a:cxn>
              <a:cxn ang="0">
                <a:pos x="64" y="716"/>
              </a:cxn>
              <a:cxn ang="0">
                <a:pos x="71" y="652"/>
              </a:cxn>
              <a:cxn ang="0">
                <a:pos x="85" y="603"/>
              </a:cxn>
              <a:cxn ang="0">
                <a:pos x="92" y="539"/>
              </a:cxn>
              <a:cxn ang="0">
                <a:pos x="107" y="503"/>
              </a:cxn>
              <a:cxn ang="0">
                <a:pos x="114" y="454"/>
              </a:cxn>
              <a:cxn ang="0">
                <a:pos x="128" y="418"/>
              </a:cxn>
              <a:cxn ang="0">
                <a:pos x="135" y="376"/>
              </a:cxn>
              <a:cxn ang="0">
                <a:pos x="149" y="348"/>
              </a:cxn>
              <a:cxn ang="0">
                <a:pos x="156" y="312"/>
              </a:cxn>
              <a:cxn ang="0">
                <a:pos x="170" y="284"/>
              </a:cxn>
              <a:cxn ang="0">
                <a:pos x="177" y="255"/>
              </a:cxn>
              <a:cxn ang="0">
                <a:pos x="192" y="234"/>
              </a:cxn>
              <a:cxn ang="0">
                <a:pos x="199" y="206"/>
              </a:cxn>
              <a:cxn ang="0">
                <a:pos x="213" y="185"/>
              </a:cxn>
              <a:cxn ang="0">
                <a:pos x="227" y="163"/>
              </a:cxn>
              <a:cxn ang="0">
                <a:pos x="241" y="135"/>
              </a:cxn>
              <a:cxn ang="0">
                <a:pos x="270" y="100"/>
              </a:cxn>
              <a:cxn ang="0">
                <a:pos x="284" y="85"/>
              </a:cxn>
              <a:cxn ang="0">
                <a:pos x="298" y="64"/>
              </a:cxn>
              <a:cxn ang="0">
                <a:pos x="319" y="43"/>
              </a:cxn>
              <a:cxn ang="0">
                <a:pos x="340" y="36"/>
              </a:cxn>
              <a:cxn ang="0">
                <a:pos x="362" y="22"/>
              </a:cxn>
              <a:cxn ang="0">
                <a:pos x="383" y="15"/>
              </a:cxn>
              <a:cxn ang="0">
                <a:pos x="404" y="7"/>
              </a:cxn>
              <a:cxn ang="0">
                <a:pos x="426" y="0"/>
              </a:cxn>
              <a:cxn ang="0">
                <a:pos x="447" y="0"/>
              </a:cxn>
            </a:cxnLst>
            <a:rect l="0" t="0" r="r" b="b"/>
            <a:pathLst>
              <a:path w="461" h="1758">
                <a:moveTo>
                  <a:pt x="220" y="1758"/>
                </a:moveTo>
                <a:lnTo>
                  <a:pt x="206" y="1751"/>
                </a:lnTo>
                <a:lnTo>
                  <a:pt x="185" y="1736"/>
                </a:lnTo>
                <a:lnTo>
                  <a:pt x="170" y="1729"/>
                </a:lnTo>
                <a:lnTo>
                  <a:pt x="156" y="1715"/>
                </a:lnTo>
                <a:lnTo>
                  <a:pt x="142" y="1708"/>
                </a:lnTo>
                <a:lnTo>
                  <a:pt x="135" y="1694"/>
                </a:lnTo>
                <a:lnTo>
                  <a:pt x="121" y="1687"/>
                </a:lnTo>
                <a:lnTo>
                  <a:pt x="114" y="1673"/>
                </a:lnTo>
                <a:lnTo>
                  <a:pt x="99" y="1658"/>
                </a:lnTo>
                <a:lnTo>
                  <a:pt x="92" y="1651"/>
                </a:lnTo>
                <a:lnTo>
                  <a:pt x="85" y="1637"/>
                </a:lnTo>
                <a:lnTo>
                  <a:pt x="78" y="1630"/>
                </a:lnTo>
                <a:lnTo>
                  <a:pt x="71" y="1616"/>
                </a:lnTo>
                <a:lnTo>
                  <a:pt x="64" y="1602"/>
                </a:lnTo>
                <a:lnTo>
                  <a:pt x="57" y="1595"/>
                </a:lnTo>
                <a:lnTo>
                  <a:pt x="50" y="1581"/>
                </a:lnTo>
                <a:lnTo>
                  <a:pt x="50" y="1566"/>
                </a:lnTo>
                <a:lnTo>
                  <a:pt x="43" y="1559"/>
                </a:lnTo>
                <a:lnTo>
                  <a:pt x="36" y="1545"/>
                </a:lnTo>
                <a:lnTo>
                  <a:pt x="36" y="1531"/>
                </a:lnTo>
                <a:lnTo>
                  <a:pt x="29" y="1524"/>
                </a:lnTo>
                <a:lnTo>
                  <a:pt x="29" y="1510"/>
                </a:lnTo>
                <a:lnTo>
                  <a:pt x="22" y="1503"/>
                </a:lnTo>
                <a:lnTo>
                  <a:pt x="22" y="1474"/>
                </a:lnTo>
                <a:lnTo>
                  <a:pt x="14" y="1467"/>
                </a:lnTo>
                <a:lnTo>
                  <a:pt x="14" y="1432"/>
                </a:lnTo>
                <a:lnTo>
                  <a:pt x="7" y="1418"/>
                </a:lnTo>
                <a:lnTo>
                  <a:pt x="7" y="1325"/>
                </a:lnTo>
                <a:lnTo>
                  <a:pt x="0" y="1311"/>
                </a:lnTo>
                <a:lnTo>
                  <a:pt x="0" y="1255"/>
                </a:lnTo>
                <a:lnTo>
                  <a:pt x="7" y="1247"/>
                </a:lnTo>
                <a:lnTo>
                  <a:pt x="7" y="1120"/>
                </a:lnTo>
                <a:lnTo>
                  <a:pt x="14" y="1113"/>
                </a:lnTo>
                <a:lnTo>
                  <a:pt x="14" y="1042"/>
                </a:lnTo>
                <a:lnTo>
                  <a:pt x="22" y="1035"/>
                </a:lnTo>
                <a:lnTo>
                  <a:pt x="22" y="978"/>
                </a:lnTo>
                <a:lnTo>
                  <a:pt x="29" y="964"/>
                </a:lnTo>
                <a:lnTo>
                  <a:pt x="29" y="914"/>
                </a:lnTo>
                <a:lnTo>
                  <a:pt x="36" y="900"/>
                </a:lnTo>
                <a:lnTo>
                  <a:pt x="36" y="865"/>
                </a:lnTo>
                <a:lnTo>
                  <a:pt x="43" y="851"/>
                </a:lnTo>
                <a:lnTo>
                  <a:pt x="43" y="822"/>
                </a:lnTo>
                <a:lnTo>
                  <a:pt x="50" y="808"/>
                </a:lnTo>
                <a:lnTo>
                  <a:pt x="50" y="773"/>
                </a:lnTo>
                <a:lnTo>
                  <a:pt x="57" y="759"/>
                </a:lnTo>
                <a:lnTo>
                  <a:pt x="57" y="730"/>
                </a:lnTo>
                <a:lnTo>
                  <a:pt x="64" y="716"/>
                </a:lnTo>
                <a:lnTo>
                  <a:pt x="64" y="688"/>
                </a:lnTo>
                <a:lnTo>
                  <a:pt x="71" y="681"/>
                </a:lnTo>
                <a:lnTo>
                  <a:pt x="71" y="652"/>
                </a:lnTo>
                <a:lnTo>
                  <a:pt x="78" y="638"/>
                </a:lnTo>
                <a:lnTo>
                  <a:pt x="78" y="610"/>
                </a:lnTo>
                <a:lnTo>
                  <a:pt x="85" y="603"/>
                </a:lnTo>
                <a:lnTo>
                  <a:pt x="85" y="574"/>
                </a:lnTo>
                <a:lnTo>
                  <a:pt x="92" y="567"/>
                </a:lnTo>
                <a:lnTo>
                  <a:pt x="92" y="539"/>
                </a:lnTo>
                <a:lnTo>
                  <a:pt x="99" y="532"/>
                </a:lnTo>
                <a:lnTo>
                  <a:pt x="99" y="511"/>
                </a:lnTo>
                <a:lnTo>
                  <a:pt x="107" y="503"/>
                </a:lnTo>
                <a:lnTo>
                  <a:pt x="107" y="482"/>
                </a:lnTo>
                <a:lnTo>
                  <a:pt x="114" y="475"/>
                </a:lnTo>
                <a:lnTo>
                  <a:pt x="114" y="454"/>
                </a:lnTo>
                <a:lnTo>
                  <a:pt x="121" y="440"/>
                </a:lnTo>
                <a:lnTo>
                  <a:pt x="121" y="426"/>
                </a:lnTo>
                <a:lnTo>
                  <a:pt x="128" y="418"/>
                </a:lnTo>
                <a:lnTo>
                  <a:pt x="128" y="397"/>
                </a:lnTo>
                <a:lnTo>
                  <a:pt x="135" y="390"/>
                </a:lnTo>
                <a:lnTo>
                  <a:pt x="135" y="376"/>
                </a:lnTo>
                <a:lnTo>
                  <a:pt x="142" y="369"/>
                </a:lnTo>
                <a:lnTo>
                  <a:pt x="142" y="355"/>
                </a:lnTo>
                <a:lnTo>
                  <a:pt x="149" y="348"/>
                </a:lnTo>
                <a:lnTo>
                  <a:pt x="149" y="333"/>
                </a:lnTo>
                <a:lnTo>
                  <a:pt x="156" y="326"/>
                </a:lnTo>
                <a:lnTo>
                  <a:pt x="156" y="312"/>
                </a:lnTo>
                <a:lnTo>
                  <a:pt x="163" y="305"/>
                </a:lnTo>
                <a:lnTo>
                  <a:pt x="163" y="291"/>
                </a:lnTo>
                <a:lnTo>
                  <a:pt x="170" y="284"/>
                </a:lnTo>
                <a:lnTo>
                  <a:pt x="170" y="277"/>
                </a:lnTo>
                <a:lnTo>
                  <a:pt x="177" y="270"/>
                </a:lnTo>
                <a:lnTo>
                  <a:pt x="177" y="255"/>
                </a:lnTo>
                <a:lnTo>
                  <a:pt x="185" y="248"/>
                </a:lnTo>
                <a:lnTo>
                  <a:pt x="185" y="241"/>
                </a:lnTo>
                <a:lnTo>
                  <a:pt x="192" y="234"/>
                </a:lnTo>
                <a:lnTo>
                  <a:pt x="192" y="227"/>
                </a:lnTo>
                <a:lnTo>
                  <a:pt x="199" y="220"/>
                </a:lnTo>
                <a:lnTo>
                  <a:pt x="199" y="206"/>
                </a:lnTo>
                <a:lnTo>
                  <a:pt x="206" y="199"/>
                </a:lnTo>
                <a:lnTo>
                  <a:pt x="206" y="192"/>
                </a:lnTo>
                <a:lnTo>
                  <a:pt x="213" y="185"/>
                </a:lnTo>
                <a:lnTo>
                  <a:pt x="220" y="178"/>
                </a:lnTo>
                <a:lnTo>
                  <a:pt x="220" y="170"/>
                </a:lnTo>
                <a:lnTo>
                  <a:pt x="227" y="163"/>
                </a:lnTo>
                <a:lnTo>
                  <a:pt x="227" y="156"/>
                </a:lnTo>
                <a:lnTo>
                  <a:pt x="241" y="142"/>
                </a:lnTo>
                <a:lnTo>
                  <a:pt x="241" y="135"/>
                </a:lnTo>
                <a:lnTo>
                  <a:pt x="255" y="121"/>
                </a:lnTo>
                <a:lnTo>
                  <a:pt x="255" y="114"/>
                </a:lnTo>
                <a:lnTo>
                  <a:pt x="270" y="100"/>
                </a:lnTo>
                <a:lnTo>
                  <a:pt x="263" y="100"/>
                </a:lnTo>
                <a:lnTo>
                  <a:pt x="270" y="100"/>
                </a:lnTo>
                <a:lnTo>
                  <a:pt x="284" y="85"/>
                </a:lnTo>
                <a:lnTo>
                  <a:pt x="284" y="78"/>
                </a:lnTo>
                <a:lnTo>
                  <a:pt x="291" y="71"/>
                </a:lnTo>
                <a:lnTo>
                  <a:pt x="298" y="64"/>
                </a:lnTo>
                <a:lnTo>
                  <a:pt x="305" y="57"/>
                </a:lnTo>
                <a:lnTo>
                  <a:pt x="312" y="57"/>
                </a:lnTo>
                <a:lnTo>
                  <a:pt x="319" y="43"/>
                </a:lnTo>
                <a:lnTo>
                  <a:pt x="326" y="43"/>
                </a:lnTo>
                <a:lnTo>
                  <a:pt x="333" y="36"/>
                </a:lnTo>
                <a:lnTo>
                  <a:pt x="340" y="36"/>
                </a:lnTo>
                <a:lnTo>
                  <a:pt x="348" y="29"/>
                </a:lnTo>
                <a:lnTo>
                  <a:pt x="355" y="22"/>
                </a:lnTo>
                <a:lnTo>
                  <a:pt x="362" y="22"/>
                </a:lnTo>
                <a:lnTo>
                  <a:pt x="369" y="22"/>
                </a:lnTo>
                <a:lnTo>
                  <a:pt x="376" y="15"/>
                </a:lnTo>
                <a:lnTo>
                  <a:pt x="383" y="15"/>
                </a:lnTo>
                <a:lnTo>
                  <a:pt x="390" y="7"/>
                </a:lnTo>
                <a:lnTo>
                  <a:pt x="397" y="7"/>
                </a:lnTo>
                <a:lnTo>
                  <a:pt x="404" y="7"/>
                </a:lnTo>
                <a:lnTo>
                  <a:pt x="411" y="7"/>
                </a:lnTo>
                <a:lnTo>
                  <a:pt x="418" y="7"/>
                </a:lnTo>
                <a:lnTo>
                  <a:pt x="426" y="0"/>
                </a:lnTo>
                <a:lnTo>
                  <a:pt x="433" y="0"/>
                </a:lnTo>
                <a:lnTo>
                  <a:pt x="440" y="0"/>
                </a:lnTo>
                <a:lnTo>
                  <a:pt x="447" y="0"/>
                </a:lnTo>
                <a:lnTo>
                  <a:pt x="454" y="0"/>
                </a:lnTo>
                <a:lnTo>
                  <a:pt x="461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82" name="Freeform 110"/>
          <p:cNvSpPr>
            <a:spLocks/>
          </p:cNvSpPr>
          <p:nvPr/>
        </p:nvSpPr>
        <p:spPr bwMode="auto">
          <a:xfrm>
            <a:off x="5580063" y="546100"/>
            <a:ext cx="3284537" cy="3071813"/>
          </a:xfrm>
          <a:custGeom>
            <a:avLst/>
            <a:gdLst/>
            <a:ahLst/>
            <a:cxnLst>
              <a:cxn ang="0">
                <a:pos x="212" y="0"/>
              </a:cxn>
              <a:cxn ang="0">
                <a:pos x="233" y="0"/>
              </a:cxn>
              <a:cxn ang="0">
                <a:pos x="262" y="7"/>
              </a:cxn>
              <a:cxn ang="0">
                <a:pos x="283" y="7"/>
              </a:cxn>
              <a:cxn ang="0">
                <a:pos x="311" y="22"/>
              </a:cxn>
              <a:cxn ang="0">
                <a:pos x="347" y="29"/>
              </a:cxn>
              <a:cxn ang="0">
                <a:pos x="375" y="43"/>
              </a:cxn>
              <a:cxn ang="0">
                <a:pos x="418" y="57"/>
              </a:cxn>
              <a:cxn ang="0">
                <a:pos x="453" y="78"/>
              </a:cxn>
              <a:cxn ang="0">
                <a:pos x="496" y="100"/>
              </a:cxn>
              <a:cxn ang="0">
                <a:pos x="545" y="121"/>
              </a:cxn>
              <a:cxn ang="0">
                <a:pos x="595" y="156"/>
              </a:cxn>
              <a:cxn ang="0">
                <a:pos x="652" y="185"/>
              </a:cxn>
              <a:cxn ang="0">
                <a:pos x="715" y="227"/>
              </a:cxn>
              <a:cxn ang="0">
                <a:pos x="779" y="270"/>
              </a:cxn>
              <a:cxn ang="0">
                <a:pos x="857" y="326"/>
              </a:cxn>
              <a:cxn ang="0">
                <a:pos x="942" y="383"/>
              </a:cxn>
              <a:cxn ang="0">
                <a:pos x="1034" y="447"/>
              </a:cxn>
              <a:cxn ang="0">
                <a:pos x="1141" y="525"/>
              </a:cxn>
              <a:cxn ang="0">
                <a:pos x="1254" y="603"/>
              </a:cxn>
              <a:cxn ang="0">
                <a:pos x="1374" y="702"/>
              </a:cxn>
              <a:cxn ang="0">
                <a:pos x="1502" y="801"/>
              </a:cxn>
              <a:cxn ang="0">
                <a:pos x="1637" y="914"/>
              </a:cxn>
              <a:cxn ang="0">
                <a:pos x="1771" y="1035"/>
              </a:cxn>
              <a:cxn ang="0">
                <a:pos x="1892" y="1162"/>
              </a:cxn>
              <a:cxn ang="0">
                <a:pos x="1991" y="1290"/>
              </a:cxn>
              <a:cxn ang="0">
                <a:pos x="2055" y="1418"/>
              </a:cxn>
              <a:cxn ang="0">
                <a:pos x="2062" y="1573"/>
              </a:cxn>
              <a:cxn ang="0">
                <a:pos x="2005" y="1673"/>
              </a:cxn>
              <a:cxn ang="0">
                <a:pos x="1892" y="1758"/>
              </a:cxn>
              <a:cxn ang="0">
                <a:pos x="1736" y="1821"/>
              </a:cxn>
              <a:cxn ang="0">
                <a:pos x="1552" y="1871"/>
              </a:cxn>
              <a:cxn ang="0">
                <a:pos x="1353" y="1906"/>
              </a:cxn>
              <a:cxn ang="0">
                <a:pos x="1148" y="1928"/>
              </a:cxn>
              <a:cxn ang="0">
                <a:pos x="949" y="1935"/>
              </a:cxn>
              <a:cxn ang="0">
                <a:pos x="765" y="1928"/>
              </a:cxn>
              <a:cxn ang="0">
                <a:pos x="595" y="1921"/>
              </a:cxn>
              <a:cxn ang="0">
                <a:pos x="446" y="1906"/>
              </a:cxn>
              <a:cxn ang="0">
                <a:pos x="318" y="1885"/>
              </a:cxn>
              <a:cxn ang="0">
                <a:pos x="212" y="1857"/>
              </a:cxn>
              <a:cxn ang="0">
                <a:pos x="120" y="1836"/>
              </a:cxn>
              <a:cxn ang="0">
                <a:pos x="42" y="1800"/>
              </a:cxn>
            </a:cxnLst>
            <a:rect l="0" t="0" r="r" b="b"/>
            <a:pathLst>
              <a:path w="2069" h="1935">
                <a:moveTo>
                  <a:pt x="198" y="0"/>
                </a:moveTo>
                <a:lnTo>
                  <a:pt x="205" y="0"/>
                </a:lnTo>
                <a:lnTo>
                  <a:pt x="212" y="0"/>
                </a:lnTo>
                <a:lnTo>
                  <a:pt x="219" y="0"/>
                </a:lnTo>
                <a:lnTo>
                  <a:pt x="226" y="0"/>
                </a:lnTo>
                <a:lnTo>
                  <a:pt x="233" y="0"/>
                </a:lnTo>
                <a:lnTo>
                  <a:pt x="240" y="0"/>
                </a:lnTo>
                <a:lnTo>
                  <a:pt x="248" y="0"/>
                </a:lnTo>
                <a:lnTo>
                  <a:pt x="262" y="7"/>
                </a:lnTo>
                <a:lnTo>
                  <a:pt x="269" y="7"/>
                </a:lnTo>
                <a:lnTo>
                  <a:pt x="276" y="7"/>
                </a:lnTo>
                <a:lnTo>
                  <a:pt x="283" y="7"/>
                </a:lnTo>
                <a:lnTo>
                  <a:pt x="297" y="15"/>
                </a:lnTo>
                <a:lnTo>
                  <a:pt x="304" y="15"/>
                </a:lnTo>
                <a:lnTo>
                  <a:pt x="311" y="22"/>
                </a:lnTo>
                <a:lnTo>
                  <a:pt x="326" y="22"/>
                </a:lnTo>
                <a:lnTo>
                  <a:pt x="333" y="22"/>
                </a:lnTo>
                <a:lnTo>
                  <a:pt x="347" y="29"/>
                </a:lnTo>
                <a:lnTo>
                  <a:pt x="354" y="36"/>
                </a:lnTo>
                <a:lnTo>
                  <a:pt x="368" y="36"/>
                </a:lnTo>
                <a:lnTo>
                  <a:pt x="375" y="43"/>
                </a:lnTo>
                <a:lnTo>
                  <a:pt x="389" y="43"/>
                </a:lnTo>
                <a:lnTo>
                  <a:pt x="403" y="50"/>
                </a:lnTo>
                <a:lnTo>
                  <a:pt x="418" y="57"/>
                </a:lnTo>
                <a:lnTo>
                  <a:pt x="425" y="64"/>
                </a:lnTo>
                <a:lnTo>
                  <a:pt x="439" y="71"/>
                </a:lnTo>
                <a:lnTo>
                  <a:pt x="453" y="78"/>
                </a:lnTo>
                <a:lnTo>
                  <a:pt x="467" y="85"/>
                </a:lnTo>
                <a:lnTo>
                  <a:pt x="481" y="93"/>
                </a:lnTo>
                <a:lnTo>
                  <a:pt x="496" y="100"/>
                </a:lnTo>
                <a:lnTo>
                  <a:pt x="510" y="107"/>
                </a:lnTo>
                <a:lnTo>
                  <a:pt x="524" y="114"/>
                </a:lnTo>
                <a:lnTo>
                  <a:pt x="545" y="121"/>
                </a:lnTo>
                <a:lnTo>
                  <a:pt x="559" y="135"/>
                </a:lnTo>
                <a:lnTo>
                  <a:pt x="574" y="142"/>
                </a:lnTo>
                <a:lnTo>
                  <a:pt x="595" y="156"/>
                </a:lnTo>
                <a:lnTo>
                  <a:pt x="616" y="163"/>
                </a:lnTo>
                <a:lnTo>
                  <a:pt x="630" y="178"/>
                </a:lnTo>
                <a:lnTo>
                  <a:pt x="652" y="185"/>
                </a:lnTo>
                <a:lnTo>
                  <a:pt x="673" y="199"/>
                </a:lnTo>
                <a:lnTo>
                  <a:pt x="694" y="213"/>
                </a:lnTo>
                <a:lnTo>
                  <a:pt x="715" y="227"/>
                </a:lnTo>
                <a:lnTo>
                  <a:pt x="737" y="241"/>
                </a:lnTo>
                <a:lnTo>
                  <a:pt x="758" y="255"/>
                </a:lnTo>
                <a:lnTo>
                  <a:pt x="779" y="270"/>
                </a:lnTo>
                <a:lnTo>
                  <a:pt x="807" y="291"/>
                </a:lnTo>
                <a:lnTo>
                  <a:pt x="829" y="305"/>
                </a:lnTo>
                <a:lnTo>
                  <a:pt x="857" y="326"/>
                </a:lnTo>
                <a:lnTo>
                  <a:pt x="885" y="341"/>
                </a:lnTo>
                <a:lnTo>
                  <a:pt x="914" y="362"/>
                </a:lnTo>
                <a:lnTo>
                  <a:pt x="942" y="383"/>
                </a:lnTo>
                <a:lnTo>
                  <a:pt x="970" y="404"/>
                </a:lnTo>
                <a:lnTo>
                  <a:pt x="1006" y="426"/>
                </a:lnTo>
                <a:lnTo>
                  <a:pt x="1034" y="447"/>
                </a:lnTo>
                <a:lnTo>
                  <a:pt x="1070" y="475"/>
                </a:lnTo>
                <a:lnTo>
                  <a:pt x="1105" y="496"/>
                </a:lnTo>
                <a:lnTo>
                  <a:pt x="1141" y="525"/>
                </a:lnTo>
                <a:lnTo>
                  <a:pt x="1176" y="546"/>
                </a:lnTo>
                <a:lnTo>
                  <a:pt x="1211" y="574"/>
                </a:lnTo>
                <a:lnTo>
                  <a:pt x="1254" y="603"/>
                </a:lnTo>
                <a:lnTo>
                  <a:pt x="1289" y="638"/>
                </a:lnTo>
                <a:lnTo>
                  <a:pt x="1332" y="666"/>
                </a:lnTo>
                <a:lnTo>
                  <a:pt x="1374" y="702"/>
                </a:lnTo>
                <a:lnTo>
                  <a:pt x="1417" y="730"/>
                </a:lnTo>
                <a:lnTo>
                  <a:pt x="1460" y="766"/>
                </a:lnTo>
                <a:lnTo>
                  <a:pt x="1502" y="801"/>
                </a:lnTo>
                <a:lnTo>
                  <a:pt x="1552" y="837"/>
                </a:lnTo>
                <a:lnTo>
                  <a:pt x="1594" y="879"/>
                </a:lnTo>
                <a:lnTo>
                  <a:pt x="1637" y="914"/>
                </a:lnTo>
                <a:lnTo>
                  <a:pt x="1686" y="957"/>
                </a:lnTo>
                <a:lnTo>
                  <a:pt x="1729" y="992"/>
                </a:lnTo>
                <a:lnTo>
                  <a:pt x="1771" y="1035"/>
                </a:lnTo>
                <a:lnTo>
                  <a:pt x="1814" y="1077"/>
                </a:lnTo>
                <a:lnTo>
                  <a:pt x="1856" y="1120"/>
                </a:lnTo>
                <a:lnTo>
                  <a:pt x="1892" y="1162"/>
                </a:lnTo>
                <a:lnTo>
                  <a:pt x="1927" y="1205"/>
                </a:lnTo>
                <a:lnTo>
                  <a:pt x="1963" y="1247"/>
                </a:lnTo>
                <a:lnTo>
                  <a:pt x="1991" y="1290"/>
                </a:lnTo>
                <a:lnTo>
                  <a:pt x="2019" y="1333"/>
                </a:lnTo>
                <a:lnTo>
                  <a:pt x="2041" y="1375"/>
                </a:lnTo>
                <a:lnTo>
                  <a:pt x="2055" y="1418"/>
                </a:lnTo>
                <a:lnTo>
                  <a:pt x="2069" y="1460"/>
                </a:lnTo>
                <a:lnTo>
                  <a:pt x="2069" y="1538"/>
                </a:lnTo>
                <a:lnTo>
                  <a:pt x="2062" y="1573"/>
                </a:lnTo>
                <a:lnTo>
                  <a:pt x="2048" y="1609"/>
                </a:lnTo>
                <a:lnTo>
                  <a:pt x="2034" y="1644"/>
                </a:lnTo>
                <a:lnTo>
                  <a:pt x="2005" y="1673"/>
                </a:lnTo>
                <a:lnTo>
                  <a:pt x="1970" y="1708"/>
                </a:lnTo>
                <a:lnTo>
                  <a:pt x="1934" y="1729"/>
                </a:lnTo>
                <a:lnTo>
                  <a:pt x="1892" y="1758"/>
                </a:lnTo>
                <a:lnTo>
                  <a:pt x="1842" y="1786"/>
                </a:lnTo>
                <a:lnTo>
                  <a:pt x="1793" y="1807"/>
                </a:lnTo>
                <a:lnTo>
                  <a:pt x="1736" y="1821"/>
                </a:lnTo>
                <a:lnTo>
                  <a:pt x="1679" y="1843"/>
                </a:lnTo>
                <a:lnTo>
                  <a:pt x="1615" y="1857"/>
                </a:lnTo>
                <a:lnTo>
                  <a:pt x="1552" y="1871"/>
                </a:lnTo>
                <a:lnTo>
                  <a:pt x="1488" y="1885"/>
                </a:lnTo>
                <a:lnTo>
                  <a:pt x="1417" y="1899"/>
                </a:lnTo>
                <a:lnTo>
                  <a:pt x="1353" y="1906"/>
                </a:lnTo>
                <a:lnTo>
                  <a:pt x="1282" y="1914"/>
                </a:lnTo>
                <a:lnTo>
                  <a:pt x="1211" y="1921"/>
                </a:lnTo>
                <a:lnTo>
                  <a:pt x="1148" y="1928"/>
                </a:lnTo>
                <a:lnTo>
                  <a:pt x="1077" y="1928"/>
                </a:lnTo>
                <a:lnTo>
                  <a:pt x="1013" y="1928"/>
                </a:lnTo>
                <a:lnTo>
                  <a:pt x="949" y="1935"/>
                </a:lnTo>
                <a:lnTo>
                  <a:pt x="885" y="1935"/>
                </a:lnTo>
                <a:lnTo>
                  <a:pt x="822" y="1928"/>
                </a:lnTo>
                <a:lnTo>
                  <a:pt x="765" y="1928"/>
                </a:lnTo>
                <a:lnTo>
                  <a:pt x="708" y="1928"/>
                </a:lnTo>
                <a:lnTo>
                  <a:pt x="652" y="1921"/>
                </a:lnTo>
                <a:lnTo>
                  <a:pt x="595" y="1921"/>
                </a:lnTo>
                <a:lnTo>
                  <a:pt x="545" y="1914"/>
                </a:lnTo>
                <a:lnTo>
                  <a:pt x="496" y="1906"/>
                </a:lnTo>
                <a:lnTo>
                  <a:pt x="446" y="1906"/>
                </a:lnTo>
                <a:lnTo>
                  <a:pt x="403" y="1899"/>
                </a:lnTo>
                <a:lnTo>
                  <a:pt x="361" y="1892"/>
                </a:lnTo>
                <a:lnTo>
                  <a:pt x="318" y="1885"/>
                </a:lnTo>
                <a:lnTo>
                  <a:pt x="283" y="1878"/>
                </a:lnTo>
                <a:lnTo>
                  <a:pt x="248" y="1871"/>
                </a:lnTo>
                <a:lnTo>
                  <a:pt x="212" y="1857"/>
                </a:lnTo>
                <a:lnTo>
                  <a:pt x="177" y="1850"/>
                </a:lnTo>
                <a:lnTo>
                  <a:pt x="148" y="1843"/>
                </a:lnTo>
                <a:lnTo>
                  <a:pt x="120" y="1836"/>
                </a:lnTo>
                <a:lnTo>
                  <a:pt x="92" y="1821"/>
                </a:lnTo>
                <a:lnTo>
                  <a:pt x="70" y="1814"/>
                </a:lnTo>
                <a:lnTo>
                  <a:pt x="42" y="1800"/>
                </a:lnTo>
                <a:lnTo>
                  <a:pt x="21" y="1793"/>
                </a:lnTo>
                <a:lnTo>
                  <a:pt x="0" y="1786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83" name="Freeform 111"/>
          <p:cNvSpPr>
            <a:spLocks/>
          </p:cNvSpPr>
          <p:nvPr/>
        </p:nvSpPr>
        <p:spPr bwMode="auto">
          <a:xfrm>
            <a:off x="5162550" y="1649413"/>
            <a:ext cx="417513" cy="1731962"/>
          </a:xfrm>
          <a:custGeom>
            <a:avLst/>
            <a:gdLst/>
            <a:ahLst/>
            <a:cxnLst>
              <a:cxn ang="0">
                <a:pos x="263" y="1091"/>
              </a:cxn>
              <a:cxn ang="0">
                <a:pos x="241" y="1077"/>
              </a:cxn>
              <a:cxn ang="0">
                <a:pos x="227" y="1070"/>
              </a:cxn>
              <a:cxn ang="0">
                <a:pos x="206" y="1056"/>
              </a:cxn>
              <a:cxn ang="0">
                <a:pos x="192" y="1048"/>
              </a:cxn>
              <a:cxn ang="0">
                <a:pos x="177" y="1034"/>
              </a:cxn>
              <a:cxn ang="0">
                <a:pos x="163" y="1027"/>
              </a:cxn>
              <a:cxn ang="0">
                <a:pos x="149" y="1013"/>
              </a:cxn>
              <a:cxn ang="0">
                <a:pos x="135" y="999"/>
              </a:cxn>
              <a:cxn ang="0">
                <a:pos x="128" y="992"/>
              </a:cxn>
              <a:cxn ang="0">
                <a:pos x="114" y="978"/>
              </a:cxn>
              <a:cxn ang="0">
                <a:pos x="107" y="971"/>
              </a:cxn>
              <a:cxn ang="0">
                <a:pos x="99" y="956"/>
              </a:cxn>
              <a:cxn ang="0">
                <a:pos x="85" y="942"/>
              </a:cxn>
              <a:cxn ang="0">
                <a:pos x="78" y="935"/>
              </a:cxn>
              <a:cxn ang="0">
                <a:pos x="71" y="921"/>
              </a:cxn>
              <a:cxn ang="0">
                <a:pos x="64" y="914"/>
              </a:cxn>
              <a:cxn ang="0">
                <a:pos x="57" y="900"/>
              </a:cxn>
              <a:cxn ang="0">
                <a:pos x="57" y="886"/>
              </a:cxn>
              <a:cxn ang="0">
                <a:pos x="50" y="878"/>
              </a:cxn>
              <a:cxn ang="0">
                <a:pos x="43" y="864"/>
              </a:cxn>
              <a:cxn ang="0">
                <a:pos x="43" y="850"/>
              </a:cxn>
              <a:cxn ang="0">
                <a:pos x="36" y="843"/>
              </a:cxn>
              <a:cxn ang="0">
                <a:pos x="36" y="829"/>
              </a:cxn>
              <a:cxn ang="0">
                <a:pos x="29" y="822"/>
              </a:cxn>
              <a:cxn ang="0">
                <a:pos x="29" y="808"/>
              </a:cxn>
              <a:cxn ang="0">
                <a:pos x="22" y="793"/>
              </a:cxn>
              <a:cxn ang="0">
                <a:pos x="22" y="772"/>
              </a:cxn>
              <a:cxn ang="0">
                <a:pos x="14" y="758"/>
              </a:cxn>
              <a:cxn ang="0">
                <a:pos x="14" y="737"/>
              </a:cxn>
              <a:cxn ang="0">
                <a:pos x="7" y="723"/>
              </a:cxn>
              <a:cxn ang="0">
                <a:pos x="7" y="623"/>
              </a:cxn>
              <a:cxn ang="0">
                <a:pos x="0" y="609"/>
              </a:cxn>
              <a:cxn ang="0">
                <a:pos x="0" y="574"/>
              </a:cxn>
              <a:cxn ang="0">
                <a:pos x="7" y="567"/>
              </a:cxn>
              <a:cxn ang="0">
                <a:pos x="7" y="425"/>
              </a:cxn>
              <a:cxn ang="0">
                <a:pos x="14" y="418"/>
              </a:cxn>
              <a:cxn ang="0">
                <a:pos x="14" y="354"/>
              </a:cxn>
              <a:cxn ang="0">
                <a:pos x="22" y="340"/>
              </a:cxn>
              <a:cxn ang="0">
                <a:pos x="22" y="283"/>
              </a:cxn>
              <a:cxn ang="0">
                <a:pos x="29" y="276"/>
              </a:cxn>
              <a:cxn ang="0">
                <a:pos x="29" y="219"/>
              </a:cxn>
              <a:cxn ang="0">
                <a:pos x="36" y="212"/>
              </a:cxn>
              <a:cxn ang="0">
                <a:pos x="36" y="170"/>
              </a:cxn>
              <a:cxn ang="0">
                <a:pos x="43" y="156"/>
              </a:cxn>
              <a:cxn ang="0">
                <a:pos x="43" y="120"/>
              </a:cxn>
              <a:cxn ang="0">
                <a:pos x="50" y="106"/>
              </a:cxn>
              <a:cxn ang="0">
                <a:pos x="50" y="78"/>
              </a:cxn>
              <a:cxn ang="0">
                <a:pos x="57" y="64"/>
              </a:cxn>
              <a:cxn ang="0">
                <a:pos x="57" y="28"/>
              </a:cxn>
              <a:cxn ang="0">
                <a:pos x="64" y="14"/>
              </a:cxn>
              <a:cxn ang="0">
                <a:pos x="64" y="0"/>
              </a:cxn>
            </a:cxnLst>
            <a:rect l="0" t="0" r="r" b="b"/>
            <a:pathLst>
              <a:path w="263" h="1091">
                <a:moveTo>
                  <a:pt x="263" y="1091"/>
                </a:moveTo>
                <a:lnTo>
                  <a:pt x="241" y="1077"/>
                </a:lnTo>
                <a:lnTo>
                  <a:pt x="227" y="1070"/>
                </a:lnTo>
                <a:lnTo>
                  <a:pt x="206" y="1056"/>
                </a:lnTo>
                <a:lnTo>
                  <a:pt x="192" y="1048"/>
                </a:lnTo>
                <a:lnTo>
                  <a:pt x="177" y="1034"/>
                </a:lnTo>
                <a:lnTo>
                  <a:pt x="163" y="1027"/>
                </a:lnTo>
                <a:lnTo>
                  <a:pt x="149" y="1013"/>
                </a:lnTo>
                <a:lnTo>
                  <a:pt x="135" y="999"/>
                </a:lnTo>
                <a:lnTo>
                  <a:pt x="128" y="992"/>
                </a:lnTo>
                <a:lnTo>
                  <a:pt x="114" y="978"/>
                </a:lnTo>
                <a:lnTo>
                  <a:pt x="107" y="971"/>
                </a:lnTo>
                <a:lnTo>
                  <a:pt x="99" y="956"/>
                </a:lnTo>
                <a:lnTo>
                  <a:pt x="85" y="942"/>
                </a:lnTo>
                <a:lnTo>
                  <a:pt x="78" y="935"/>
                </a:lnTo>
                <a:lnTo>
                  <a:pt x="71" y="921"/>
                </a:lnTo>
                <a:lnTo>
                  <a:pt x="64" y="914"/>
                </a:lnTo>
                <a:lnTo>
                  <a:pt x="57" y="900"/>
                </a:lnTo>
                <a:lnTo>
                  <a:pt x="57" y="886"/>
                </a:lnTo>
                <a:lnTo>
                  <a:pt x="50" y="878"/>
                </a:lnTo>
                <a:lnTo>
                  <a:pt x="43" y="864"/>
                </a:lnTo>
                <a:lnTo>
                  <a:pt x="43" y="850"/>
                </a:lnTo>
                <a:lnTo>
                  <a:pt x="36" y="843"/>
                </a:lnTo>
                <a:lnTo>
                  <a:pt x="36" y="829"/>
                </a:lnTo>
                <a:lnTo>
                  <a:pt x="29" y="822"/>
                </a:lnTo>
                <a:lnTo>
                  <a:pt x="29" y="808"/>
                </a:lnTo>
                <a:lnTo>
                  <a:pt x="22" y="793"/>
                </a:lnTo>
                <a:lnTo>
                  <a:pt x="22" y="772"/>
                </a:lnTo>
                <a:lnTo>
                  <a:pt x="14" y="758"/>
                </a:lnTo>
                <a:lnTo>
                  <a:pt x="14" y="737"/>
                </a:lnTo>
                <a:lnTo>
                  <a:pt x="7" y="723"/>
                </a:lnTo>
                <a:lnTo>
                  <a:pt x="7" y="623"/>
                </a:lnTo>
                <a:lnTo>
                  <a:pt x="0" y="609"/>
                </a:lnTo>
                <a:lnTo>
                  <a:pt x="0" y="574"/>
                </a:lnTo>
                <a:lnTo>
                  <a:pt x="7" y="567"/>
                </a:lnTo>
                <a:lnTo>
                  <a:pt x="7" y="425"/>
                </a:lnTo>
                <a:lnTo>
                  <a:pt x="14" y="418"/>
                </a:lnTo>
                <a:lnTo>
                  <a:pt x="14" y="354"/>
                </a:lnTo>
                <a:lnTo>
                  <a:pt x="22" y="340"/>
                </a:lnTo>
                <a:lnTo>
                  <a:pt x="22" y="283"/>
                </a:lnTo>
                <a:lnTo>
                  <a:pt x="29" y="276"/>
                </a:lnTo>
                <a:lnTo>
                  <a:pt x="29" y="219"/>
                </a:lnTo>
                <a:lnTo>
                  <a:pt x="36" y="212"/>
                </a:lnTo>
                <a:lnTo>
                  <a:pt x="36" y="170"/>
                </a:lnTo>
                <a:lnTo>
                  <a:pt x="43" y="156"/>
                </a:lnTo>
                <a:lnTo>
                  <a:pt x="43" y="120"/>
                </a:lnTo>
                <a:lnTo>
                  <a:pt x="50" y="106"/>
                </a:lnTo>
                <a:lnTo>
                  <a:pt x="50" y="78"/>
                </a:lnTo>
                <a:lnTo>
                  <a:pt x="57" y="64"/>
                </a:lnTo>
                <a:lnTo>
                  <a:pt x="57" y="28"/>
                </a:lnTo>
                <a:lnTo>
                  <a:pt x="64" y="14"/>
                </a:lnTo>
                <a:lnTo>
                  <a:pt x="64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84" name="Line 112"/>
          <p:cNvSpPr>
            <a:spLocks noChangeShapeType="1"/>
          </p:cNvSpPr>
          <p:nvPr/>
        </p:nvSpPr>
        <p:spPr bwMode="auto">
          <a:xfrm flipV="1">
            <a:off x="4149725" y="4000500"/>
            <a:ext cx="123825" cy="333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85" name="Line 113"/>
          <p:cNvSpPr>
            <a:spLocks noChangeShapeType="1"/>
          </p:cNvSpPr>
          <p:nvPr/>
        </p:nvSpPr>
        <p:spPr bwMode="auto">
          <a:xfrm flipV="1">
            <a:off x="4149725" y="3651250"/>
            <a:ext cx="123825" cy="333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86" name="Line 114"/>
          <p:cNvSpPr>
            <a:spLocks noChangeShapeType="1"/>
          </p:cNvSpPr>
          <p:nvPr/>
        </p:nvSpPr>
        <p:spPr bwMode="auto">
          <a:xfrm flipV="1">
            <a:off x="4149725" y="3302000"/>
            <a:ext cx="123825" cy="349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87" name="Line 115"/>
          <p:cNvSpPr>
            <a:spLocks noChangeShapeType="1"/>
          </p:cNvSpPr>
          <p:nvPr/>
        </p:nvSpPr>
        <p:spPr bwMode="auto">
          <a:xfrm flipV="1">
            <a:off x="4149725" y="2954338"/>
            <a:ext cx="123825" cy="3333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88" name="Line 116"/>
          <p:cNvSpPr>
            <a:spLocks noChangeShapeType="1"/>
          </p:cNvSpPr>
          <p:nvPr/>
        </p:nvSpPr>
        <p:spPr bwMode="auto">
          <a:xfrm flipV="1">
            <a:off x="4149725" y="2605088"/>
            <a:ext cx="123825" cy="3333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89" name="Line 117"/>
          <p:cNvSpPr>
            <a:spLocks noChangeShapeType="1"/>
          </p:cNvSpPr>
          <p:nvPr/>
        </p:nvSpPr>
        <p:spPr bwMode="auto">
          <a:xfrm flipV="1">
            <a:off x="4149725" y="2255838"/>
            <a:ext cx="123825" cy="349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90" name="Line 118"/>
          <p:cNvSpPr>
            <a:spLocks noChangeShapeType="1"/>
          </p:cNvSpPr>
          <p:nvPr/>
        </p:nvSpPr>
        <p:spPr bwMode="auto">
          <a:xfrm flipV="1">
            <a:off x="4149725" y="1908175"/>
            <a:ext cx="123825" cy="333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91" name="Line 119"/>
          <p:cNvSpPr>
            <a:spLocks noChangeShapeType="1"/>
          </p:cNvSpPr>
          <p:nvPr/>
        </p:nvSpPr>
        <p:spPr bwMode="auto">
          <a:xfrm flipV="1">
            <a:off x="4149725" y="1558925"/>
            <a:ext cx="123825" cy="333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92" name="Line 120"/>
          <p:cNvSpPr>
            <a:spLocks noChangeShapeType="1"/>
          </p:cNvSpPr>
          <p:nvPr/>
        </p:nvSpPr>
        <p:spPr bwMode="auto">
          <a:xfrm flipV="1">
            <a:off x="4149725" y="1209675"/>
            <a:ext cx="123825" cy="349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93" name="Line 121"/>
          <p:cNvSpPr>
            <a:spLocks noChangeShapeType="1"/>
          </p:cNvSpPr>
          <p:nvPr/>
        </p:nvSpPr>
        <p:spPr bwMode="auto">
          <a:xfrm flipV="1">
            <a:off x="4149725" y="862013"/>
            <a:ext cx="123825" cy="3333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94" name="Line 122"/>
          <p:cNvSpPr>
            <a:spLocks noChangeShapeType="1"/>
          </p:cNvSpPr>
          <p:nvPr/>
        </p:nvSpPr>
        <p:spPr bwMode="auto">
          <a:xfrm flipV="1">
            <a:off x="4149725" y="512763"/>
            <a:ext cx="123825" cy="3333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95" name="Line 123"/>
          <p:cNvSpPr>
            <a:spLocks noChangeShapeType="1"/>
          </p:cNvSpPr>
          <p:nvPr/>
        </p:nvSpPr>
        <p:spPr bwMode="auto">
          <a:xfrm>
            <a:off x="4149725" y="187325"/>
            <a:ext cx="34925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96" name="Line 124"/>
          <p:cNvSpPr>
            <a:spLocks noChangeShapeType="1"/>
          </p:cNvSpPr>
          <p:nvPr/>
        </p:nvSpPr>
        <p:spPr bwMode="auto">
          <a:xfrm flipV="1">
            <a:off x="4556125" y="4000500"/>
            <a:ext cx="55563" cy="333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97" name="Line 125"/>
          <p:cNvSpPr>
            <a:spLocks noChangeShapeType="1"/>
          </p:cNvSpPr>
          <p:nvPr/>
        </p:nvSpPr>
        <p:spPr bwMode="auto">
          <a:xfrm flipV="1">
            <a:off x="4556125" y="3651250"/>
            <a:ext cx="55563" cy="333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98" name="Line 126"/>
          <p:cNvSpPr>
            <a:spLocks noChangeShapeType="1"/>
          </p:cNvSpPr>
          <p:nvPr/>
        </p:nvSpPr>
        <p:spPr bwMode="auto">
          <a:xfrm flipV="1">
            <a:off x="4556125" y="3302000"/>
            <a:ext cx="66675" cy="349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599" name="Line 127"/>
          <p:cNvSpPr>
            <a:spLocks noChangeShapeType="1"/>
          </p:cNvSpPr>
          <p:nvPr/>
        </p:nvSpPr>
        <p:spPr bwMode="auto">
          <a:xfrm flipV="1">
            <a:off x="4556125" y="2954338"/>
            <a:ext cx="66675" cy="3333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00" name="Line 128"/>
          <p:cNvSpPr>
            <a:spLocks noChangeShapeType="1"/>
          </p:cNvSpPr>
          <p:nvPr/>
        </p:nvSpPr>
        <p:spPr bwMode="auto">
          <a:xfrm flipV="1">
            <a:off x="4556125" y="2605088"/>
            <a:ext cx="66675" cy="3333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01" name="Line 129"/>
          <p:cNvSpPr>
            <a:spLocks noChangeShapeType="1"/>
          </p:cNvSpPr>
          <p:nvPr/>
        </p:nvSpPr>
        <p:spPr bwMode="auto">
          <a:xfrm flipV="1">
            <a:off x="4556125" y="2255838"/>
            <a:ext cx="66675" cy="349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02" name="Line 130"/>
          <p:cNvSpPr>
            <a:spLocks noChangeShapeType="1"/>
          </p:cNvSpPr>
          <p:nvPr/>
        </p:nvSpPr>
        <p:spPr bwMode="auto">
          <a:xfrm flipV="1">
            <a:off x="4556125" y="1908175"/>
            <a:ext cx="66675" cy="333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03" name="Line 131"/>
          <p:cNvSpPr>
            <a:spLocks noChangeShapeType="1"/>
          </p:cNvSpPr>
          <p:nvPr/>
        </p:nvSpPr>
        <p:spPr bwMode="auto">
          <a:xfrm flipV="1">
            <a:off x="4556125" y="1558925"/>
            <a:ext cx="66675" cy="333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04" name="Line 132"/>
          <p:cNvSpPr>
            <a:spLocks noChangeShapeType="1"/>
          </p:cNvSpPr>
          <p:nvPr/>
        </p:nvSpPr>
        <p:spPr bwMode="auto">
          <a:xfrm flipV="1">
            <a:off x="4556125" y="1209675"/>
            <a:ext cx="66675" cy="349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05" name="Line 133"/>
          <p:cNvSpPr>
            <a:spLocks noChangeShapeType="1"/>
          </p:cNvSpPr>
          <p:nvPr/>
        </p:nvSpPr>
        <p:spPr bwMode="auto">
          <a:xfrm flipV="1">
            <a:off x="4556125" y="862013"/>
            <a:ext cx="66675" cy="3333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06" name="Line 134"/>
          <p:cNvSpPr>
            <a:spLocks noChangeShapeType="1"/>
          </p:cNvSpPr>
          <p:nvPr/>
        </p:nvSpPr>
        <p:spPr bwMode="auto">
          <a:xfrm flipV="1">
            <a:off x="4556125" y="512763"/>
            <a:ext cx="66675" cy="3333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07" name="Line 135"/>
          <p:cNvSpPr>
            <a:spLocks noChangeShapeType="1"/>
          </p:cNvSpPr>
          <p:nvPr/>
        </p:nvSpPr>
        <p:spPr bwMode="auto">
          <a:xfrm>
            <a:off x="4556125" y="187325"/>
            <a:ext cx="22225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08" name="Line 136"/>
          <p:cNvSpPr>
            <a:spLocks noChangeShapeType="1"/>
          </p:cNvSpPr>
          <p:nvPr/>
        </p:nvSpPr>
        <p:spPr bwMode="auto">
          <a:xfrm flipV="1">
            <a:off x="4960938" y="4011613"/>
            <a:ext cx="11112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09" name="Line 137"/>
          <p:cNvSpPr>
            <a:spLocks noChangeShapeType="1"/>
          </p:cNvSpPr>
          <p:nvPr/>
        </p:nvSpPr>
        <p:spPr bwMode="auto">
          <a:xfrm flipV="1">
            <a:off x="4960938" y="3662363"/>
            <a:ext cx="11112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10" name="Line 138"/>
          <p:cNvSpPr>
            <a:spLocks noChangeShapeType="1"/>
          </p:cNvSpPr>
          <p:nvPr/>
        </p:nvSpPr>
        <p:spPr bwMode="auto">
          <a:xfrm flipV="1">
            <a:off x="4960938" y="3313113"/>
            <a:ext cx="11112" cy="238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11" name="Line 139"/>
          <p:cNvSpPr>
            <a:spLocks noChangeShapeType="1"/>
          </p:cNvSpPr>
          <p:nvPr/>
        </p:nvSpPr>
        <p:spPr bwMode="auto">
          <a:xfrm flipV="1">
            <a:off x="4960938" y="2954338"/>
            <a:ext cx="11112" cy="3333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12" name="Line 140"/>
          <p:cNvSpPr>
            <a:spLocks noChangeShapeType="1"/>
          </p:cNvSpPr>
          <p:nvPr/>
        </p:nvSpPr>
        <p:spPr bwMode="auto">
          <a:xfrm flipV="1">
            <a:off x="4960938" y="2605088"/>
            <a:ext cx="22225" cy="3333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13" name="Line 141"/>
          <p:cNvSpPr>
            <a:spLocks noChangeShapeType="1"/>
          </p:cNvSpPr>
          <p:nvPr/>
        </p:nvSpPr>
        <p:spPr bwMode="auto">
          <a:xfrm flipV="1">
            <a:off x="4960938" y="2255838"/>
            <a:ext cx="22225" cy="349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14" name="Line 142"/>
          <p:cNvSpPr>
            <a:spLocks noChangeShapeType="1"/>
          </p:cNvSpPr>
          <p:nvPr/>
        </p:nvSpPr>
        <p:spPr bwMode="auto">
          <a:xfrm flipV="1">
            <a:off x="4960938" y="1908175"/>
            <a:ext cx="22225" cy="333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15" name="Line 143"/>
          <p:cNvSpPr>
            <a:spLocks noChangeShapeType="1"/>
          </p:cNvSpPr>
          <p:nvPr/>
        </p:nvSpPr>
        <p:spPr bwMode="auto">
          <a:xfrm flipV="1">
            <a:off x="4960938" y="1558925"/>
            <a:ext cx="22225" cy="333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16" name="Line 144"/>
          <p:cNvSpPr>
            <a:spLocks noChangeShapeType="1"/>
          </p:cNvSpPr>
          <p:nvPr/>
        </p:nvSpPr>
        <p:spPr bwMode="auto">
          <a:xfrm flipV="1">
            <a:off x="4960938" y="1209675"/>
            <a:ext cx="22225" cy="349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17" name="Line 145"/>
          <p:cNvSpPr>
            <a:spLocks noChangeShapeType="1"/>
          </p:cNvSpPr>
          <p:nvPr/>
        </p:nvSpPr>
        <p:spPr bwMode="auto">
          <a:xfrm flipV="1">
            <a:off x="4960938" y="862013"/>
            <a:ext cx="33337" cy="3333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18" name="Line 146"/>
          <p:cNvSpPr>
            <a:spLocks noChangeShapeType="1"/>
          </p:cNvSpPr>
          <p:nvPr/>
        </p:nvSpPr>
        <p:spPr bwMode="auto">
          <a:xfrm flipV="1">
            <a:off x="4960938" y="512763"/>
            <a:ext cx="33337" cy="3333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19" name="Line 147"/>
          <p:cNvSpPr>
            <a:spLocks noChangeShapeType="1"/>
          </p:cNvSpPr>
          <p:nvPr/>
        </p:nvSpPr>
        <p:spPr bwMode="auto">
          <a:xfrm>
            <a:off x="4960938" y="187325"/>
            <a:ext cx="11112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20" name="Line 148"/>
          <p:cNvSpPr>
            <a:spLocks noChangeShapeType="1"/>
          </p:cNvSpPr>
          <p:nvPr/>
        </p:nvSpPr>
        <p:spPr bwMode="auto">
          <a:xfrm flipH="1" flipV="1">
            <a:off x="5319713" y="4011613"/>
            <a:ext cx="46037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21" name="Line 149"/>
          <p:cNvSpPr>
            <a:spLocks noChangeShapeType="1"/>
          </p:cNvSpPr>
          <p:nvPr/>
        </p:nvSpPr>
        <p:spPr bwMode="auto">
          <a:xfrm flipH="1" flipV="1">
            <a:off x="5332413" y="3662363"/>
            <a:ext cx="33337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22" name="Line 150"/>
          <p:cNvSpPr>
            <a:spLocks noChangeShapeType="1"/>
          </p:cNvSpPr>
          <p:nvPr/>
        </p:nvSpPr>
        <p:spPr bwMode="auto">
          <a:xfrm flipH="1" flipV="1">
            <a:off x="5332413" y="3313113"/>
            <a:ext cx="33337" cy="238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23" name="Line 151"/>
          <p:cNvSpPr>
            <a:spLocks noChangeShapeType="1"/>
          </p:cNvSpPr>
          <p:nvPr/>
        </p:nvSpPr>
        <p:spPr bwMode="auto">
          <a:xfrm flipH="1" flipV="1">
            <a:off x="5343525" y="2965450"/>
            <a:ext cx="22225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24" name="Line 152"/>
          <p:cNvSpPr>
            <a:spLocks noChangeShapeType="1"/>
          </p:cNvSpPr>
          <p:nvPr/>
        </p:nvSpPr>
        <p:spPr bwMode="auto">
          <a:xfrm flipH="1" flipV="1">
            <a:off x="5343525" y="2616200"/>
            <a:ext cx="22225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25" name="Line 153"/>
          <p:cNvSpPr>
            <a:spLocks noChangeShapeType="1"/>
          </p:cNvSpPr>
          <p:nvPr/>
        </p:nvSpPr>
        <p:spPr bwMode="auto">
          <a:xfrm flipH="1" flipV="1">
            <a:off x="5354638" y="2268538"/>
            <a:ext cx="11112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26" name="Line 154"/>
          <p:cNvSpPr>
            <a:spLocks noChangeShapeType="1"/>
          </p:cNvSpPr>
          <p:nvPr/>
        </p:nvSpPr>
        <p:spPr bwMode="auto">
          <a:xfrm flipH="1" flipV="1">
            <a:off x="5354638" y="1919288"/>
            <a:ext cx="11112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27" name="Line 155"/>
          <p:cNvSpPr>
            <a:spLocks noChangeShapeType="1"/>
          </p:cNvSpPr>
          <p:nvPr/>
        </p:nvSpPr>
        <p:spPr bwMode="auto">
          <a:xfrm flipV="1">
            <a:off x="5365750" y="1570038"/>
            <a:ext cx="1588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28" name="Line 156"/>
          <p:cNvSpPr>
            <a:spLocks noChangeShapeType="1"/>
          </p:cNvSpPr>
          <p:nvPr/>
        </p:nvSpPr>
        <p:spPr bwMode="auto">
          <a:xfrm flipV="1">
            <a:off x="5365750" y="1222375"/>
            <a:ext cx="1588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29" name="Line 157"/>
          <p:cNvSpPr>
            <a:spLocks noChangeShapeType="1"/>
          </p:cNvSpPr>
          <p:nvPr/>
        </p:nvSpPr>
        <p:spPr bwMode="auto">
          <a:xfrm flipV="1">
            <a:off x="5365750" y="873125"/>
            <a:ext cx="11113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30" name="Line 158"/>
          <p:cNvSpPr>
            <a:spLocks noChangeShapeType="1"/>
          </p:cNvSpPr>
          <p:nvPr/>
        </p:nvSpPr>
        <p:spPr bwMode="auto">
          <a:xfrm flipV="1">
            <a:off x="5365750" y="523875"/>
            <a:ext cx="11113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31" name="Line 159"/>
          <p:cNvSpPr>
            <a:spLocks noChangeShapeType="1"/>
          </p:cNvSpPr>
          <p:nvPr/>
        </p:nvSpPr>
        <p:spPr bwMode="auto">
          <a:xfrm>
            <a:off x="5365750" y="187325"/>
            <a:ext cx="11113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32" name="Line 160"/>
          <p:cNvSpPr>
            <a:spLocks noChangeShapeType="1"/>
          </p:cNvSpPr>
          <p:nvPr/>
        </p:nvSpPr>
        <p:spPr bwMode="auto">
          <a:xfrm flipH="1" flipV="1">
            <a:off x="5691188" y="4011613"/>
            <a:ext cx="79375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33" name="Line 161"/>
          <p:cNvSpPr>
            <a:spLocks noChangeShapeType="1"/>
          </p:cNvSpPr>
          <p:nvPr/>
        </p:nvSpPr>
        <p:spPr bwMode="auto">
          <a:xfrm flipH="1" flipV="1">
            <a:off x="5702300" y="3662363"/>
            <a:ext cx="68263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34" name="Line 162"/>
          <p:cNvSpPr>
            <a:spLocks noChangeShapeType="1"/>
          </p:cNvSpPr>
          <p:nvPr/>
        </p:nvSpPr>
        <p:spPr bwMode="auto">
          <a:xfrm flipH="1" flipV="1">
            <a:off x="5702300" y="3313113"/>
            <a:ext cx="68263" cy="238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35" name="Line 163"/>
          <p:cNvSpPr>
            <a:spLocks noChangeShapeType="1"/>
          </p:cNvSpPr>
          <p:nvPr/>
        </p:nvSpPr>
        <p:spPr bwMode="auto">
          <a:xfrm flipH="1" flipV="1">
            <a:off x="5715000" y="2965450"/>
            <a:ext cx="55563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36" name="Line 164"/>
          <p:cNvSpPr>
            <a:spLocks noChangeShapeType="1"/>
          </p:cNvSpPr>
          <p:nvPr/>
        </p:nvSpPr>
        <p:spPr bwMode="auto">
          <a:xfrm flipH="1" flipV="1">
            <a:off x="5726113" y="2627313"/>
            <a:ext cx="44450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37" name="Line 165"/>
          <p:cNvSpPr>
            <a:spLocks noChangeShapeType="1"/>
          </p:cNvSpPr>
          <p:nvPr/>
        </p:nvSpPr>
        <p:spPr bwMode="auto">
          <a:xfrm flipH="1" flipV="1">
            <a:off x="5737225" y="2279650"/>
            <a:ext cx="33338" cy="111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38" name="Line 166"/>
          <p:cNvSpPr>
            <a:spLocks noChangeShapeType="1"/>
          </p:cNvSpPr>
          <p:nvPr/>
        </p:nvSpPr>
        <p:spPr bwMode="auto">
          <a:xfrm flipH="1" flipV="1">
            <a:off x="5748338" y="1930400"/>
            <a:ext cx="22225" cy="111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39" name="Line 167"/>
          <p:cNvSpPr>
            <a:spLocks noChangeShapeType="1"/>
          </p:cNvSpPr>
          <p:nvPr/>
        </p:nvSpPr>
        <p:spPr bwMode="auto">
          <a:xfrm flipH="1" flipV="1">
            <a:off x="5759450" y="1581150"/>
            <a:ext cx="11113" cy="111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40" name="Line 168"/>
          <p:cNvSpPr>
            <a:spLocks noChangeShapeType="1"/>
          </p:cNvSpPr>
          <p:nvPr/>
        </p:nvSpPr>
        <p:spPr bwMode="auto">
          <a:xfrm flipV="1">
            <a:off x="5770563" y="1233488"/>
            <a:ext cx="1587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41" name="Line 169"/>
          <p:cNvSpPr>
            <a:spLocks noChangeShapeType="1"/>
          </p:cNvSpPr>
          <p:nvPr/>
        </p:nvSpPr>
        <p:spPr bwMode="auto">
          <a:xfrm flipV="1">
            <a:off x="5770563" y="884238"/>
            <a:ext cx="11112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42" name="Line 170"/>
          <p:cNvSpPr>
            <a:spLocks noChangeShapeType="1"/>
          </p:cNvSpPr>
          <p:nvPr/>
        </p:nvSpPr>
        <p:spPr bwMode="auto">
          <a:xfrm flipV="1">
            <a:off x="5770563" y="534988"/>
            <a:ext cx="11112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43" name="Line 171"/>
          <p:cNvSpPr>
            <a:spLocks noChangeShapeType="1"/>
          </p:cNvSpPr>
          <p:nvPr/>
        </p:nvSpPr>
        <p:spPr bwMode="auto">
          <a:xfrm>
            <a:off x="5770563" y="187325"/>
            <a:ext cx="22225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44" name="Line 172"/>
          <p:cNvSpPr>
            <a:spLocks noChangeShapeType="1"/>
          </p:cNvSpPr>
          <p:nvPr/>
        </p:nvSpPr>
        <p:spPr bwMode="auto">
          <a:xfrm flipH="1" flipV="1">
            <a:off x="6051550" y="4022725"/>
            <a:ext cx="123825" cy="111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45" name="Line 173"/>
          <p:cNvSpPr>
            <a:spLocks noChangeShapeType="1"/>
          </p:cNvSpPr>
          <p:nvPr/>
        </p:nvSpPr>
        <p:spPr bwMode="auto">
          <a:xfrm flipH="1" flipV="1">
            <a:off x="6073775" y="3673475"/>
            <a:ext cx="101600" cy="111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46" name="Line 174"/>
          <p:cNvSpPr>
            <a:spLocks noChangeShapeType="1"/>
          </p:cNvSpPr>
          <p:nvPr/>
        </p:nvSpPr>
        <p:spPr bwMode="auto">
          <a:xfrm flipH="1" flipV="1">
            <a:off x="6084888" y="3325813"/>
            <a:ext cx="90487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47" name="Line 175"/>
          <p:cNvSpPr>
            <a:spLocks noChangeShapeType="1"/>
          </p:cNvSpPr>
          <p:nvPr/>
        </p:nvSpPr>
        <p:spPr bwMode="auto">
          <a:xfrm flipH="1" flipV="1">
            <a:off x="6097588" y="2976563"/>
            <a:ext cx="77787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48" name="Line 176"/>
          <p:cNvSpPr>
            <a:spLocks noChangeShapeType="1"/>
          </p:cNvSpPr>
          <p:nvPr/>
        </p:nvSpPr>
        <p:spPr bwMode="auto">
          <a:xfrm flipH="1" flipV="1">
            <a:off x="6119813" y="2627313"/>
            <a:ext cx="55562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49" name="Line 177"/>
          <p:cNvSpPr>
            <a:spLocks noChangeShapeType="1"/>
          </p:cNvSpPr>
          <p:nvPr/>
        </p:nvSpPr>
        <p:spPr bwMode="auto">
          <a:xfrm flipH="1">
            <a:off x="6130925" y="2290763"/>
            <a:ext cx="44450" cy="15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50" name="Line 178"/>
          <p:cNvSpPr>
            <a:spLocks noChangeShapeType="1"/>
          </p:cNvSpPr>
          <p:nvPr/>
        </p:nvSpPr>
        <p:spPr bwMode="auto">
          <a:xfrm flipH="1">
            <a:off x="6153150" y="1941513"/>
            <a:ext cx="22225" cy="15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51" name="Line 179"/>
          <p:cNvSpPr>
            <a:spLocks noChangeShapeType="1"/>
          </p:cNvSpPr>
          <p:nvPr/>
        </p:nvSpPr>
        <p:spPr bwMode="auto">
          <a:xfrm flipH="1">
            <a:off x="6164263" y="1592263"/>
            <a:ext cx="11112" cy="15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52" name="Oval 180"/>
          <p:cNvSpPr>
            <a:spLocks noChangeArrowheads="1"/>
          </p:cNvSpPr>
          <p:nvPr/>
        </p:nvSpPr>
        <p:spPr bwMode="auto">
          <a:xfrm>
            <a:off x="6164263" y="1233488"/>
            <a:ext cx="33337" cy="33337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53" name="Line 181"/>
          <p:cNvSpPr>
            <a:spLocks noChangeShapeType="1"/>
          </p:cNvSpPr>
          <p:nvPr/>
        </p:nvSpPr>
        <p:spPr bwMode="auto">
          <a:xfrm>
            <a:off x="6175375" y="895350"/>
            <a:ext cx="22225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54" name="Line 182"/>
          <p:cNvSpPr>
            <a:spLocks noChangeShapeType="1"/>
          </p:cNvSpPr>
          <p:nvPr/>
        </p:nvSpPr>
        <p:spPr bwMode="auto">
          <a:xfrm>
            <a:off x="6175375" y="546100"/>
            <a:ext cx="33338" cy="111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55" name="Line 183"/>
          <p:cNvSpPr>
            <a:spLocks noChangeShapeType="1"/>
          </p:cNvSpPr>
          <p:nvPr/>
        </p:nvSpPr>
        <p:spPr bwMode="auto">
          <a:xfrm>
            <a:off x="6175375" y="187325"/>
            <a:ext cx="44450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56" name="Line 184"/>
          <p:cNvSpPr>
            <a:spLocks noChangeShapeType="1"/>
          </p:cNvSpPr>
          <p:nvPr/>
        </p:nvSpPr>
        <p:spPr bwMode="auto">
          <a:xfrm flipH="1" flipV="1">
            <a:off x="6423025" y="4022725"/>
            <a:ext cx="168275" cy="111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57" name="Line 185"/>
          <p:cNvSpPr>
            <a:spLocks noChangeShapeType="1"/>
          </p:cNvSpPr>
          <p:nvPr/>
        </p:nvSpPr>
        <p:spPr bwMode="auto">
          <a:xfrm flipH="1" flipV="1">
            <a:off x="6445250" y="3673475"/>
            <a:ext cx="146050" cy="111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58" name="Line 186"/>
          <p:cNvSpPr>
            <a:spLocks noChangeShapeType="1"/>
          </p:cNvSpPr>
          <p:nvPr/>
        </p:nvSpPr>
        <p:spPr bwMode="auto">
          <a:xfrm flipH="1">
            <a:off x="6467475" y="3336925"/>
            <a:ext cx="123825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59" name="Line 187"/>
          <p:cNvSpPr>
            <a:spLocks noChangeShapeType="1"/>
          </p:cNvSpPr>
          <p:nvPr/>
        </p:nvSpPr>
        <p:spPr bwMode="auto">
          <a:xfrm flipH="1">
            <a:off x="6491288" y="2987675"/>
            <a:ext cx="100012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60" name="Line 188"/>
          <p:cNvSpPr>
            <a:spLocks noChangeShapeType="1"/>
          </p:cNvSpPr>
          <p:nvPr/>
        </p:nvSpPr>
        <p:spPr bwMode="auto">
          <a:xfrm flipH="1">
            <a:off x="6513513" y="2638425"/>
            <a:ext cx="77787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61" name="Line 189"/>
          <p:cNvSpPr>
            <a:spLocks noChangeShapeType="1"/>
          </p:cNvSpPr>
          <p:nvPr/>
        </p:nvSpPr>
        <p:spPr bwMode="auto">
          <a:xfrm flipH="1">
            <a:off x="6535738" y="2290763"/>
            <a:ext cx="55562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62" name="Line 190"/>
          <p:cNvSpPr>
            <a:spLocks noChangeShapeType="1"/>
          </p:cNvSpPr>
          <p:nvPr/>
        </p:nvSpPr>
        <p:spPr bwMode="auto">
          <a:xfrm flipH="1">
            <a:off x="6557963" y="1941513"/>
            <a:ext cx="33337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63" name="Line 191"/>
          <p:cNvSpPr>
            <a:spLocks noChangeShapeType="1"/>
          </p:cNvSpPr>
          <p:nvPr/>
        </p:nvSpPr>
        <p:spPr bwMode="auto">
          <a:xfrm flipH="1">
            <a:off x="6580188" y="1592263"/>
            <a:ext cx="11112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64" name="Line 192"/>
          <p:cNvSpPr>
            <a:spLocks noChangeShapeType="1"/>
          </p:cNvSpPr>
          <p:nvPr/>
        </p:nvSpPr>
        <p:spPr bwMode="auto">
          <a:xfrm>
            <a:off x="6591300" y="1244600"/>
            <a:ext cx="11113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65" name="Line 193"/>
          <p:cNvSpPr>
            <a:spLocks noChangeShapeType="1"/>
          </p:cNvSpPr>
          <p:nvPr/>
        </p:nvSpPr>
        <p:spPr bwMode="auto">
          <a:xfrm>
            <a:off x="6591300" y="895350"/>
            <a:ext cx="34925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66" name="Line 194"/>
          <p:cNvSpPr>
            <a:spLocks noChangeShapeType="1"/>
          </p:cNvSpPr>
          <p:nvPr/>
        </p:nvSpPr>
        <p:spPr bwMode="auto">
          <a:xfrm>
            <a:off x="6591300" y="546100"/>
            <a:ext cx="57150" cy="238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67" name="Line 195"/>
          <p:cNvSpPr>
            <a:spLocks noChangeShapeType="1"/>
          </p:cNvSpPr>
          <p:nvPr/>
        </p:nvSpPr>
        <p:spPr bwMode="auto">
          <a:xfrm>
            <a:off x="6591300" y="187325"/>
            <a:ext cx="79375" cy="444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68" name="Line 196"/>
          <p:cNvSpPr>
            <a:spLocks noChangeShapeType="1"/>
          </p:cNvSpPr>
          <p:nvPr/>
        </p:nvSpPr>
        <p:spPr bwMode="auto">
          <a:xfrm flipH="1">
            <a:off x="6805613" y="4033838"/>
            <a:ext cx="192087" cy="15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69" name="Line 197"/>
          <p:cNvSpPr>
            <a:spLocks noChangeShapeType="1"/>
          </p:cNvSpPr>
          <p:nvPr/>
        </p:nvSpPr>
        <p:spPr bwMode="auto">
          <a:xfrm flipH="1">
            <a:off x="6838950" y="3684588"/>
            <a:ext cx="158750" cy="15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70" name="Line 198"/>
          <p:cNvSpPr>
            <a:spLocks noChangeShapeType="1"/>
          </p:cNvSpPr>
          <p:nvPr/>
        </p:nvSpPr>
        <p:spPr bwMode="auto">
          <a:xfrm flipH="1">
            <a:off x="6861175" y="3336925"/>
            <a:ext cx="136525" cy="111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71" name="Line 199"/>
          <p:cNvSpPr>
            <a:spLocks noChangeShapeType="1"/>
          </p:cNvSpPr>
          <p:nvPr/>
        </p:nvSpPr>
        <p:spPr bwMode="auto">
          <a:xfrm flipH="1">
            <a:off x="6896100" y="2987675"/>
            <a:ext cx="101600" cy="111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72" name="Line 200"/>
          <p:cNvSpPr>
            <a:spLocks noChangeShapeType="1"/>
          </p:cNvSpPr>
          <p:nvPr/>
        </p:nvSpPr>
        <p:spPr bwMode="auto">
          <a:xfrm flipH="1">
            <a:off x="6929438" y="2638425"/>
            <a:ext cx="68262" cy="238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73" name="Line 201"/>
          <p:cNvSpPr>
            <a:spLocks noChangeShapeType="1"/>
          </p:cNvSpPr>
          <p:nvPr/>
        </p:nvSpPr>
        <p:spPr bwMode="auto">
          <a:xfrm flipH="1">
            <a:off x="6951663" y="2290763"/>
            <a:ext cx="46037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74" name="Line 202"/>
          <p:cNvSpPr>
            <a:spLocks noChangeShapeType="1"/>
          </p:cNvSpPr>
          <p:nvPr/>
        </p:nvSpPr>
        <p:spPr bwMode="auto">
          <a:xfrm flipH="1">
            <a:off x="6985000" y="1941513"/>
            <a:ext cx="12700" cy="3333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75" name="Line 203"/>
          <p:cNvSpPr>
            <a:spLocks noChangeShapeType="1"/>
          </p:cNvSpPr>
          <p:nvPr/>
        </p:nvSpPr>
        <p:spPr bwMode="auto">
          <a:xfrm>
            <a:off x="6997700" y="1592263"/>
            <a:ext cx="22225" cy="349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76" name="Line 204"/>
          <p:cNvSpPr>
            <a:spLocks noChangeShapeType="1"/>
          </p:cNvSpPr>
          <p:nvPr/>
        </p:nvSpPr>
        <p:spPr bwMode="auto">
          <a:xfrm>
            <a:off x="6997700" y="1244600"/>
            <a:ext cx="55563" cy="444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77" name="Line 205"/>
          <p:cNvSpPr>
            <a:spLocks noChangeShapeType="1"/>
          </p:cNvSpPr>
          <p:nvPr/>
        </p:nvSpPr>
        <p:spPr bwMode="auto">
          <a:xfrm>
            <a:off x="6997700" y="895350"/>
            <a:ext cx="77788" cy="444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78" name="Line 206"/>
          <p:cNvSpPr>
            <a:spLocks noChangeShapeType="1"/>
          </p:cNvSpPr>
          <p:nvPr/>
        </p:nvSpPr>
        <p:spPr bwMode="auto">
          <a:xfrm>
            <a:off x="6997700" y="546100"/>
            <a:ext cx="111125" cy="571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79" name="Line 207"/>
          <p:cNvSpPr>
            <a:spLocks noChangeShapeType="1"/>
          </p:cNvSpPr>
          <p:nvPr/>
        </p:nvSpPr>
        <p:spPr bwMode="auto">
          <a:xfrm>
            <a:off x="6997700" y="187325"/>
            <a:ext cx="146050" cy="6667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80" name="Line 208"/>
          <p:cNvSpPr>
            <a:spLocks noChangeShapeType="1"/>
          </p:cNvSpPr>
          <p:nvPr/>
        </p:nvSpPr>
        <p:spPr bwMode="auto">
          <a:xfrm flipH="1">
            <a:off x="7188200" y="4033838"/>
            <a:ext cx="214313" cy="15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81" name="Line 209"/>
          <p:cNvSpPr>
            <a:spLocks noChangeShapeType="1"/>
          </p:cNvSpPr>
          <p:nvPr/>
        </p:nvSpPr>
        <p:spPr bwMode="auto">
          <a:xfrm flipH="1">
            <a:off x="7221538" y="3684588"/>
            <a:ext cx="180975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82" name="Line 210"/>
          <p:cNvSpPr>
            <a:spLocks noChangeShapeType="1"/>
          </p:cNvSpPr>
          <p:nvPr/>
        </p:nvSpPr>
        <p:spPr bwMode="auto">
          <a:xfrm flipH="1">
            <a:off x="7267575" y="3336925"/>
            <a:ext cx="134938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83" name="Line 211"/>
          <p:cNvSpPr>
            <a:spLocks noChangeShapeType="1"/>
          </p:cNvSpPr>
          <p:nvPr/>
        </p:nvSpPr>
        <p:spPr bwMode="auto">
          <a:xfrm flipH="1">
            <a:off x="7300913" y="2987675"/>
            <a:ext cx="101600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84" name="Line 212"/>
          <p:cNvSpPr>
            <a:spLocks noChangeShapeType="1"/>
          </p:cNvSpPr>
          <p:nvPr/>
        </p:nvSpPr>
        <p:spPr bwMode="auto">
          <a:xfrm flipH="1">
            <a:off x="7345363" y="2638425"/>
            <a:ext cx="57150" cy="349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85" name="Line 213"/>
          <p:cNvSpPr>
            <a:spLocks noChangeShapeType="1"/>
          </p:cNvSpPr>
          <p:nvPr/>
        </p:nvSpPr>
        <p:spPr bwMode="auto">
          <a:xfrm flipH="1">
            <a:off x="7391400" y="2290763"/>
            <a:ext cx="11113" cy="444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86" name="Line 214"/>
          <p:cNvSpPr>
            <a:spLocks noChangeShapeType="1"/>
          </p:cNvSpPr>
          <p:nvPr/>
        </p:nvSpPr>
        <p:spPr bwMode="auto">
          <a:xfrm>
            <a:off x="7402513" y="1941513"/>
            <a:ext cx="22225" cy="444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87" name="Line 215"/>
          <p:cNvSpPr>
            <a:spLocks noChangeShapeType="1"/>
          </p:cNvSpPr>
          <p:nvPr/>
        </p:nvSpPr>
        <p:spPr bwMode="auto">
          <a:xfrm>
            <a:off x="7402513" y="1592263"/>
            <a:ext cx="66675" cy="571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88" name="Line 216"/>
          <p:cNvSpPr>
            <a:spLocks noChangeShapeType="1"/>
          </p:cNvSpPr>
          <p:nvPr/>
        </p:nvSpPr>
        <p:spPr bwMode="auto">
          <a:xfrm>
            <a:off x="7402513" y="1244600"/>
            <a:ext cx="100012" cy="6667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89" name="Line 217"/>
          <p:cNvSpPr>
            <a:spLocks noChangeShapeType="1"/>
          </p:cNvSpPr>
          <p:nvPr/>
        </p:nvSpPr>
        <p:spPr bwMode="auto">
          <a:xfrm>
            <a:off x="7402513" y="895350"/>
            <a:ext cx="146050" cy="6826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90" name="Line 218"/>
          <p:cNvSpPr>
            <a:spLocks noChangeShapeType="1"/>
          </p:cNvSpPr>
          <p:nvPr/>
        </p:nvSpPr>
        <p:spPr bwMode="auto">
          <a:xfrm>
            <a:off x="7402513" y="546100"/>
            <a:ext cx="179387" cy="7937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91" name="Line 219"/>
          <p:cNvSpPr>
            <a:spLocks noChangeShapeType="1"/>
          </p:cNvSpPr>
          <p:nvPr/>
        </p:nvSpPr>
        <p:spPr bwMode="auto">
          <a:xfrm>
            <a:off x="7402513" y="187325"/>
            <a:ext cx="223837" cy="1000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92" name="Line 220"/>
          <p:cNvSpPr>
            <a:spLocks noChangeShapeType="1"/>
          </p:cNvSpPr>
          <p:nvPr/>
        </p:nvSpPr>
        <p:spPr bwMode="auto">
          <a:xfrm>
            <a:off x="7807325" y="4033838"/>
            <a:ext cx="1588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93" name="Line 221"/>
          <p:cNvSpPr>
            <a:spLocks noChangeShapeType="1"/>
          </p:cNvSpPr>
          <p:nvPr/>
        </p:nvSpPr>
        <p:spPr bwMode="auto">
          <a:xfrm flipH="1">
            <a:off x="7626350" y="3684588"/>
            <a:ext cx="180975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94" name="Line 222"/>
          <p:cNvSpPr>
            <a:spLocks noChangeShapeType="1"/>
          </p:cNvSpPr>
          <p:nvPr/>
        </p:nvSpPr>
        <p:spPr bwMode="auto">
          <a:xfrm flipH="1">
            <a:off x="7672388" y="3336925"/>
            <a:ext cx="134937" cy="333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95" name="Line 223"/>
          <p:cNvSpPr>
            <a:spLocks noChangeShapeType="1"/>
          </p:cNvSpPr>
          <p:nvPr/>
        </p:nvSpPr>
        <p:spPr bwMode="auto">
          <a:xfrm flipH="1">
            <a:off x="7727950" y="2987675"/>
            <a:ext cx="79375" cy="444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96" name="Line 224"/>
          <p:cNvSpPr>
            <a:spLocks noChangeShapeType="1"/>
          </p:cNvSpPr>
          <p:nvPr/>
        </p:nvSpPr>
        <p:spPr bwMode="auto">
          <a:xfrm flipH="1">
            <a:off x="7773988" y="2638425"/>
            <a:ext cx="33337" cy="571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97" name="Line 225"/>
          <p:cNvSpPr>
            <a:spLocks noChangeShapeType="1"/>
          </p:cNvSpPr>
          <p:nvPr/>
        </p:nvSpPr>
        <p:spPr bwMode="auto">
          <a:xfrm>
            <a:off x="7807325" y="2290763"/>
            <a:ext cx="22225" cy="6667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98" name="Line 226"/>
          <p:cNvSpPr>
            <a:spLocks noChangeShapeType="1"/>
          </p:cNvSpPr>
          <p:nvPr/>
        </p:nvSpPr>
        <p:spPr bwMode="auto">
          <a:xfrm>
            <a:off x="7807325" y="1941513"/>
            <a:ext cx="66675" cy="6826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699" name="Line 227"/>
          <p:cNvSpPr>
            <a:spLocks noChangeShapeType="1"/>
          </p:cNvSpPr>
          <p:nvPr/>
        </p:nvSpPr>
        <p:spPr bwMode="auto">
          <a:xfrm>
            <a:off x="7807325" y="1592263"/>
            <a:ext cx="123825" cy="7937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00" name="Line 228"/>
          <p:cNvSpPr>
            <a:spLocks noChangeShapeType="1"/>
          </p:cNvSpPr>
          <p:nvPr/>
        </p:nvSpPr>
        <p:spPr bwMode="auto">
          <a:xfrm>
            <a:off x="7807325" y="1244600"/>
            <a:ext cx="168275" cy="889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01" name="Line 229"/>
          <p:cNvSpPr>
            <a:spLocks noChangeShapeType="1"/>
          </p:cNvSpPr>
          <p:nvPr/>
        </p:nvSpPr>
        <p:spPr bwMode="auto">
          <a:xfrm>
            <a:off x="7807325" y="895350"/>
            <a:ext cx="225425" cy="1016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02" name="Line 230"/>
          <p:cNvSpPr>
            <a:spLocks noChangeShapeType="1"/>
          </p:cNvSpPr>
          <p:nvPr/>
        </p:nvSpPr>
        <p:spPr bwMode="auto">
          <a:xfrm>
            <a:off x="7807325" y="546100"/>
            <a:ext cx="269875" cy="1127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03" name="Line 231"/>
          <p:cNvSpPr>
            <a:spLocks noChangeShapeType="1"/>
          </p:cNvSpPr>
          <p:nvPr/>
        </p:nvSpPr>
        <p:spPr bwMode="auto">
          <a:xfrm>
            <a:off x="7807325" y="187325"/>
            <a:ext cx="314325" cy="1349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04" name="Line 232"/>
          <p:cNvSpPr>
            <a:spLocks noChangeShapeType="1"/>
          </p:cNvSpPr>
          <p:nvPr/>
        </p:nvSpPr>
        <p:spPr bwMode="auto">
          <a:xfrm>
            <a:off x="8212138" y="4033838"/>
            <a:ext cx="1587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05" name="Line 233"/>
          <p:cNvSpPr>
            <a:spLocks noChangeShapeType="1"/>
          </p:cNvSpPr>
          <p:nvPr/>
        </p:nvSpPr>
        <p:spPr bwMode="auto">
          <a:xfrm flipH="1">
            <a:off x="8032750" y="3684588"/>
            <a:ext cx="179388" cy="349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06" name="Line 234"/>
          <p:cNvSpPr>
            <a:spLocks noChangeShapeType="1"/>
          </p:cNvSpPr>
          <p:nvPr/>
        </p:nvSpPr>
        <p:spPr bwMode="auto">
          <a:xfrm flipH="1">
            <a:off x="8088313" y="3336925"/>
            <a:ext cx="123825" cy="444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07" name="Line 235"/>
          <p:cNvSpPr>
            <a:spLocks noChangeShapeType="1"/>
          </p:cNvSpPr>
          <p:nvPr/>
        </p:nvSpPr>
        <p:spPr bwMode="auto">
          <a:xfrm flipH="1">
            <a:off x="8156575" y="2987675"/>
            <a:ext cx="55563" cy="5556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08" name="Line 236"/>
          <p:cNvSpPr>
            <a:spLocks noChangeShapeType="1"/>
          </p:cNvSpPr>
          <p:nvPr/>
        </p:nvSpPr>
        <p:spPr bwMode="auto">
          <a:xfrm>
            <a:off x="8212138" y="2638425"/>
            <a:ext cx="1587" cy="7937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09" name="Line 237"/>
          <p:cNvSpPr>
            <a:spLocks noChangeShapeType="1"/>
          </p:cNvSpPr>
          <p:nvPr/>
        </p:nvSpPr>
        <p:spPr bwMode="auto">
          <a:xfrm>
            <a:off x="8212138" y="2290763"/>
            <a:ext cx="68262" cy="889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10" name="Line 238"/>
          <p:cNvSpPr>
            <a:spLocks noChangeShapeType="1"/>
          </p:cNvSpPr>
          <p:nvPr/>
        </p:nvSpPr>
        <p:spPr bwMode="auto">
          <a:xfrm>
            <a:off x="8212138" y="1941513"/>
            <a:ext cx="123825" cy="1016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11" name="Line 239"/>
          <p:cNvSpPr>
            <a:spLocks noChangeShapeType="1"/>
          </p:cNvSpPr>
          <p:nvPr/>
        </p:nvSpPr>
        <p:spPr bwMode="auto">
          <a:xfrm>
            <a:off x="8212138" y="1592263"/>
            <a:ext cx="190500" cy="1127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12" name="Line 240"/>
          <p:cNvSpPr>
            <a:spLocks noChangeShapeType="1"/>
          </p:cNvSpPr>
          <p:nvPr/>
        </p:nvSpPr>
        <p:spPr bwMode="auto">
          <a:xfrm>
            <a:off x="8212138" y="1244600"/>
            <a:ext cx="247650" cy="1238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13" name="Line 241"/>
          <p:cNvSpPr>
            <a:spLocks noChangeShapeType="1"/>
          </p:cNvSpPr>
          <p:nvPr/>
        </p:nvSpPr>
        <p:spPr bwMode="auto">
          <a:xfrm>
            <a:off x="8212138" y="895350"/>
            <a:ext cx="314325" cy="1349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14" name="Line 242"/>
          <p:cNvSpPr>
            <a:spLocks noChangeShapeType="1"/>
          </p:cNvSpPr>
          <p:nvPr/>
        </p:nvSpPr>
        <p:spPr bwMode="auto">
          <a:xfrm>
            <a:off x="8212138" y="546100"/>
            <a:ext cx="371475" cy="14763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15" name="Line 243"/>
          <p:cNvSpPr>
            <a:spLocks noChangeShapeType="1"/>
          </p:cNvSpPr>
          <p:nvPr/>
        </p:nvSpPr>
        <p:spPr bwMode="auto">
          <a:xfrm>
            <a:off x="8212138" y="187325"/>
            <a:ext cx="438150" cy="16827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16" name="Line 244"/>
          <p:cNvSpPr>
            <a:spLocks noChangeShapeType="1"/>
          </p:cNvSpPr>
          <p:nvPr/>
        </p:nvSpPr>
        <p:spPr bwMode="auto">
          <a:xfrm>
            <a:off x="8616950" y="4033838"/>
            <a:ext cx="1588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17" name="Line 245"/>
          <p:cNvSpPr>
            <a:spLocks noChangeShapeType="1"/>
          </p:cNvSpPr>
          <p:nvPr/>
        </p:nvSpPr>
        <p:spPr bwMode="auto">
          <a:xfrm flipH="1">
            <a:off x="8437563" y="3684588"/>
            <a:ext cx="179387" cy="571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18" name="Line 246"/>
          <p:cNvSpPr>
            <a:spLocks noChangeShapeType="1"/>
          </p:cNvSpPr>
          <p:nvPr/>
        </p:nvSpPr>
        <p:spPr bwMode="auto">
          <a:xfrm flipH="1">
            <a:off x="8515350" y="3336925"/>
            <a:ext cx="101600" cy="6667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19" name="Line 247"/>
          <p:cNvSpPr>
            <a:spLocks noChangeShapeType="1"/>
          </p:cNvSpPr>
          <p:nvPr/>
        </p:nvSpPr>
        <p:spPr bwMode="auto">
          <a:xfrm flipH="1">
            <a:off x="8583613" y="2987675"/>
            <a:ext cx="33337" cy="7937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20" name="Line 248"/>
          <p:cNvSpPr>
            <a:spLocks noChangeShapeType="1"/>
          </p:cNvSpPr>
          <p:nvPr/>
        </p:nvSpPr>
        <p:spPr bwMode="auto">
          <a:xfrm>
            <a:off x="8616950" y="2638425"/>
            <a:ext cx="44450" cy="1016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21" name="Line 249"/>
          <p:cNvSpPr>
            <a:spLocks noChangeShapeType="1"/>
          </p:cNvSpPr>
          <p:nvPr/>
        </p:nvSpPr>
        <p:spPr bwMode="auto">
          <a:xfrm>
            <a:off x="8616950" y="2290763"/>
            <a:ext cx="123825" cy="1127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22" name="Line 250"/>
          <p:cNvSpPr>
            <a:spLocks noChangeShapeType="1"/>
          </p:cNvSpPr>
          <p:nvPr/>
        </p:nvSpPr>
        <p:spPr bwMode="auto">
          <a:xfrm>
            <a:off x="8616950" y="1941513"/>
            <a:ext cx="192088" cy="1238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23" name="Line 251"/>
          <p:cNvSpPr>
            <a:spLocks noChangeShapeType="1"/>
          </p:cNvSpPr>
          <p:nvPr/>
        </p:nvSpPr>
        <p:spPr bwMode="auto">
          <a:xfrm>
            <a:off x="8616950" y="1592263"/>
            <a:ext cx="269875" cy="1460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24" name="Line 252"/>
          <p:cNvSpPr>
            <a:spLocks noChangeShapeType="1"/>
          </p:cNvSpPr>
          <p:nvPr/>
        </p:nvSpPr>
        <p:spPr bwMode="auto">
          <a:xfrm>
            <a:off x="8616950" y="1244600"/>
            <a:ext cx="349250" cy="15716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25" name="Line 253"/>
          <p:cNvSpPr>
            <a:spLocks noChangeShapeType="1"/>
          </p:cNvSpPr>
          <p:nvPr/>
        </p:nvSpPr>
        <p:spPr bwMode="auto">
          <a:xfrm>
            <a:off x="8616950" y="895350"/>
            <a:ext cx="427038" cy="16827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26" name="Line 254"/>
          <p:cNvSpPr>
            <a:spLocks noChangeShapeType="1"/>
          </p:cNvSpPr>
          <p:nvPr/>
        </p:nvSpPr>
        <p:spPr bwMode="auto">
          <a:xfrm>
            <a:off x="8616950" y="546100"/>
            <a:ext cx="427038" cy="1587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27" name="Line 255"/>
          <p:cNvSpPr>
            <a:spLocks noChangeShapeType="1"/>
          </p:cNvSpPr>
          <p:nvPr/>
        </p:nvSpPr>
        <p:spPr bwMode="auto">
          <a:xfrm>
            <a:off x="8616950" y="187325"/>
            <a:ext cx="427038" cy="15716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28" name="Line 256"/>
          <p:cNvSpPr>
            <a:spLocks noChangeShapeType="1"/>
          </p:cNvSpPr>
          <p:nvPr/>
        </p:nvSpPr>
        <p:spPr bwMode="auto">
          <a:xfrm flipH="1">
            <a:off x="9021763" y="4033838"/>
            <a:ext cx="11112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29" name="Line 257"/>
          <p:cNvSpPr>
            <a:spLocks noChangeShapeType="1"/>
          </p:cNvSpPr>
          <p:nvPr/>
        </p:nvSpPr>
        <p:spPr bwMode="auto">
          <a:xfrm flipH="1">
            <a:off x="8853488" y="3684588"/>
            <a:ext cx="179387" cy="6826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30" name="Line 258"/>
          <p:cNvSpPr>
            <a:spLocks noChangeShapeType="1"/>
          </p:cNvSpPr>
          <p:nvPr/>
        </p:nvSpPr>
        <p:spPr bwMode="auto">
          <a:xfrm flipH="1">
            <a:off x="8943975" y="3336925"/>
            <a:ext cx="88900" cy="777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31" name="Line 259"/>
          <p:cNvSpPr>
            <a:spLocks noChangeShapeType="1"/>
          </p:cNvSpPr>
          <p:nvPr/>
        </p:nvSpPr>
        <p:spPr bwMode="auto">
          <a:xfrm>
            <a:off x="9032875" y="2987675"/>
            <a:ext cx="1588" cy="1016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32" name="Line 260"/>
          <p:cNvSpPr>
            <a:spLocks noChangeShapeType="1"/>
          </p:cNvSpPr>
          <p:nvPr/>
        </p:nvSpPr>
        <p:spPr bwMode="auto">
          <a:xfrm>
            <a:off x="9032875" y="2638425"/>
            <a:ext cx="11113" cy="111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33" name="Line 261"/>
          <p:cNvSpPr>
            <a:spLocks noChangeShapeType="1"/>
          </p:cNvSpPr>
          <p:nvPr/>
        </p:nvSpPr>
        <p:spPr bwMode="auto">
          <a:xfrm>
            <a:off x="9032875" y="2290763"/>
            <a:ext cx="11113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34" name="Line 262"/>
          <p:cNvSpPr>
            <a:spLocks noChangeShapeType="1"/>
          </p:cNvSpPr>
          <p:nvPr/>
        </p:nvSpPr>
        <p:spPr bwMode="auto">
          <a:xfrm>
            <a:off x="9032875" y="1941513"/>
            <a:ext cx="11113" cy="11112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35" name="Line 263"/>
          <p:cNvSpPr>
            <a:spLocks noChangeShapeType="1"/>
          </p:cNvSpPr>
          <p:nvPr/>
        </p:nvSpPr>
        <p:spPr bwMode="auto">
          <a:xfrm>
            <a:off x="9032875" y="1592263"/>
            <a:ext cx="11113" cy="15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36" name="Line 264"/>
          <p:cNvSpPr>
            <a:spLocks noChangeShapeType="1"/>
          </p:cNvSpPr>
          <p:nvPr/>
        </p:nvSpPr>
        <p:spPr bwMode="auto">
          <a:xfrm>
            <a:off x="9032875" y="1244600"/>
            <a:ext cx="11113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37" name="Line 265"/>
          <p:cNvSpPr>
            <a:spLocks noChangeShapeType="1"/>
          </p:cNvSpPr>
          <p:nvPr/>
        </p:nvSpPr>
        <p:spPr bwMode="auto">
          <a:xfrm>
            <a:off x="9032875" y="895350"/>
            <a:ext cx="11113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38" name="Line 266"/>
          <p:cNvSpPr>
            <a:spLocks noChangeShapeType="1"/>
          </p:cNvSpPr>
          <p:nvPr/>
        </p:nvSpPr>
        <p:spPr bwMode="auto">
          <a:xfrm>
            <a:off x="9032875" y="546100"/>
            <a:ext cx="11113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39" name="Line 267"/>
          <p:cNvSpPr>
            <a:spLocks noChangeShapeType="1"/>
          </p:cNvSpPr>
          <p:nvPr/>
        </p:nvSpPr>
        <p:spPr bwMode="auto">
          <a:xfrm>
            <a:off x="9032875" y="187325"/>
            <a:ext cx="11113" cy="111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40" name="Freeform 268"/>
          <p:cNvSpPr>
            <a:spLocks/>
          </p:cNvSpPr>
          <p:nvPr/>
        </p:nvSpPr>
        <p:spPr bwMode="auto">
          <a:xfrm>
            <a:off x="4206875" y="4000500"/>
            <a:ext cx="66675" cy="222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2" y="0"/>
              </a:cxn>
              <a:cxn ang="0">
                <a:pos x="21" y="14"/>
              </a:cxn>
            </a:cxnLst>
            <a:rect l="0" t="0" r="r" b="b"/>
            <a:pathLst>
              <a:path w="42" h="14">
                <a:moveTo>
                  <a:pt x="0" y="7"/>
                </a:moveTo>
                <a:lnTo>
                  <a:pt x="42" y="0"/>
                </a:lnTo>
                <a:lnTo>
                  <a:pt x="21" y="1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41" name="Freeform 269"/>
          <p:cNvSpPr>
            <a:spLocks/>
          </p:cNvSpPr>
          <p:nvPr/>
        </p:nvSpPr>
        <p:spPr bwMode="auto">
          <a:xfrm>
            <a:off x="4206875" y="3651250"/>
            <a:ext cx="66675" cy="222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2" y="0"/>
              </a:cxn>
              <a:cxn ang="0">
                <a:pos x="21" y="14"/>
              </a:cxn>
            </a:cxnLst>
            <a:rect l="0" t="0" r="r" b="b"/>
            <a:pathLst>
              <a:path w="42" h="14">
                <a:moveTo>
                  <a:pt x="0" y="7"/>
                </a:moveTo>
                <a:lnTo>
                  <a:pt x="42" y="0"/>
                </a:lnTo>
                <a:lnTo>
                  <a:pt x="21" y="1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42" name="Freeform 270"/>
          <p:cNvSpPr>
            <a:spLocks/>
          </p:cNvSpPr>
          <p:nvPr/>
        </p:nvSpPr>
        <p:spPr bwMode="auto">
          <a:xfrm>
            <a:off x="4206875" y="3302000"/>
            <a:ext cx="66675" cy="238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2" y="0"/>
              </a:cxn>
              <a:cxn ang="0">
                <a:pos x="21" y="15"/>
              </a:cxn>
            </a:cxnLst>
            <a:rect l="0" t="0" r="r" b="b"/>
            <a:pathLst>
              <a:path w="42" h="15">
                <a:moveTo>
                  <a:pt x="0" y="7"/>
                </a:moveTo>
                <a:lnTo>
                  <a:pt x="42" y="0"/>
                </a:lnTo>
                <a:lnTo>
                  <a:pt x="21" y="1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43" name="Freeform 271"/>
          <p:cNvSpPr>
            <a:spLocks/>
          </p:cNvSpPr>
          <p:nvPr/>
        </p:nvSpPr>
        <p:spPr bwMode="auto">
          <a:xfrm>
            <a:off x="4206875" y="2954338"/>
            <a:ext cx="66675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2" y="0"/>
              </a:cxn>
              <a:cxn ang="0">
                <a:pos x="21" y="7"/>
              </a:cxn>
            </a:cxnLst>
            <a:rect l="0" t="0" r="r" b="b"/>
            <a:pathLst>
              <a:path w="42" h="7">
                <a:moveTo>
                  <a:pt x="0" y="7"/>
                </a:moveTo>
                <a:lnTo>
                  <a:pt x="42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44" name="Freeform 272"/>
          <p:cNvSpPr>
            <a:spLocks/>
          </p:cNvSpPr>
          <p:nvPr/>
        </p:nvSpPr>
        <p:spPr bwMode="auto">
          <a:xfrm>
            <a:off x="4206875" y="2605088"/>
            <a:ext cx="66675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2" y="0"/>
              </a:cxn>
              <a:cxn ang="0">
                <a:pos x="21" y="7"/>
              </a:cxn>
            </a:cxnLst>
            <a:rect l="0" t="0" r="r" b="b"/>
            <a:pathLst>
              <a:path w="42" h="7">
                <a:moveTo>
                  <a:pt x="0" y="7"/>
                </a:moveTo>
                <a:lnTo>
                  <a:pt x="42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45" name="Freeform 273"/>
          <p:cNvSpPr>
            <a:spLocks/>
          </p:cNvSpPr>
          <p:nvPr/>
        </p:nvSpPr>
        <p:spPr bwMode="auto">
          <a:xfrm>
            <a:off x="4206875" y="2255838"/>
            <a:ext cx="66675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2" y="0"/>
              </a:cxn>
              <a:cxn ang="0">
                <a:pos x="21" y="8"/>
              </a:cxn>
            </a:cxnLst>
            <a:rect l="0" t="0" r="r" b="b"/>
            <a:pathLst>
              <a:path w="42" h="8">
                <a:moveTo>
                  <a:pt x="0" y="8"/>
                </a:moveTo>
                <a:lnTo>
                  <a:pt x="42" y="0"/>
                </a:lnTo>
                <a:lnTo>
                  <a:pt x="21" y="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46" name="Freeform 274"/>
          <p:cNvSpPr>
            <a:spLocks/>
          </p:cNvSpPr>
          <p:nvPr/>
        </p:nvSpPr>
        <p:spPr bwMode="auto">
          <a:xfrm>
            <a:off x="4206875" y="1908175"/>
            <a:ext cx="66675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2" y="0"/>
              </a:cxn>
              <a:cxn ang="0">
                <a:pos x="21" y="7"/>
              </a:cxn>
            </a:cxnLst>
            <a:rect l="0" t="0" r="r" b="b"/>
            <a:pathLst>
              <a:path w="42" h="7">
                <a:moveTo>
                  <a:pt x="0" y="7"/>
                </a:moveTo>
                <a:lnTo>
                  <a:pt x="42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47" name="Freeform 275"/>
          <p:cNvSpPr>
            <a:spLocks/>
          </p:cNvSpPr>
          <p:nvPr/>
        </p:nvSpPr>
        <p:spPr bwMode="auto">
          <a:xfrm>
            <a:off x="4206875" y="1558925"/>
            <a:ext cx="66675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42" y="0"/>
              </a:cxn>
              <a:cxn ang="0">
                <a:pos x="21" y="7"/>
              </a:cxn>
            </a:cxnLst>
            <a:rect l="0" t="0" r="r" b="b"/>
            <a:pathLst>
              <a:path w="42" h="7">
                <a:moveTo>
                  <a:pt x="0" y="7"/>
                </a:moveTo>
                <a:lnTo>
                  <a:pt x="42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48" name="Freeform 276"/>
          <p:cNvSpPr>
            <a:spLocks/>
          </p:cNvSpPr>
          <p:nvPr/>
        </p:nvSpPr>
        <p:spPr bwMode="auto">
          <a:xfrm>
            <a:off x="4206875" y="1209675"/>
            <a:ext cx="66675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" y="0"/>
              </a:cxn>
              <a:cxn ang="0">
                <a:pos x="21" y="8"/>
              </a:cxn>
            </a:cxnLst>
            <a:rect l="0" t="0" r="r" b="b"/>
            <a:pathLst>
              <a:path w="42" h="8">
                <a:moveTo>
                  <a:pt x="0" y="0"/>
                </a:moveTo>
                <a:lnTo>
                  <a:pt x="42" y="0"/>
                </a:lnTo>
                <a:lnTo>
                  <a:pt x="21" y="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49" name="Freeform 277"/>
          <p:cNvSpPr>
            <a:spLocks/>
          </p:cNvSpPr>
          <p:nvPr/>
        </p:nvSpPr>
        <p:spPr bwMode="auto">
          <a:xfrm>
            <a:off x="4206875" y="862013"/>
            <a:ext cx="66675" cy="11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" y="0"/>
              </a:cxn>
              <a:cxn ang="0">
                <a:pos x="21" y="7"/>
              </a:cxn>
            </a:cxnLst>
            <a:rect l="0" t="0" r="r" b="b"/>
            <a:pathLst>
              <a:path w="42" h="7">
                <a:moveTo>
                  <a:pt x="0" y="0"/>
                </a:moveTo>
                <a:lnTo>
                  <a:pt x="42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50" name="Freeform 278"/>
          <p:cNvSpPr>
            <a:spLocks/>
          </p:cNvSpPr>
          <p:nvPr/>
        </p:nvSpPr>
        <p:spPr bwMode="auto">
          <a:xfrm>
            <a:off x="4206875" y="512763"/>
            <a:ext cx="66675" cy="11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" y="0"/>
              </a:cxn>
              <a:cxn ang="0">
                <a:pos x="21" y="7"/>
              </a:cxn>
            </a:cxnLst>
            <a:rect l="0" t="0" r="r" b="b"/>
            <a:pathLst>
              <a:path w="42" h="7">
                <a:moveTo>
                  <a:pt x="0" y="0"/>
                </a:moveTo>
                <a:lnTo>
                  <a:pt x="42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51" name="Freeform 279"/>
          <p:cNvSpPr>
            <a:spLocks/>
          </p:cNvSpPr>
          <p:nvPr/>
        </p:nvSpPr>
        <p:spPr bwMode="auto">
          <a:xfrm>
            <a:off x="4578350" y="4000500"/>
            <a:ext cx="33338" cy="222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1" y="0"/>
              </a:cxn>
              <a:cxn ang="0">
                <a:pos x="21" y="14"/>
              </a:cxn>
            </a:cxnLst>
            <a:rect l="0" t="0" r="r" b="b"/>
            <a:pathLst>
              <a:path w="21" h="14">
                <a:moveTo>
                  <a:pt x="0" y="7"/>
                </a:moveTo>
                <a:lnTo>
                  <a:pt x="21" y="0"/>
                </a:lnTo>
                <a:lnTo>
                  <a:pt x="21" y="1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52" name="Freeform 280"/>
          <p:cNvSpPr>
            <a:spLocks/>
          </p:cNvSpPr>
          <p:nvPr/>
        </p:nvSpPr>
        <p:spPr bwMode="auto">
          <a:xfrm>
            <a:off x="4578350" y="3651250"/>
            <a:ext cx="33338" cy="222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1" y="0"/>
              </a:cxn>
              <a:cxn ang="0">
                <a:pos x="21" y="14"/>
              </a:cxn>
            </a:cxnLst>
            <a:rect l="0" t="0" r="r" b="b"/>
            <a:pathLst>
              <a:path w="21" h="14">
                <a:moveTo>
                  <a:pt x="0" y="7"/>
                </a:moveTo>
                <a:lnTo>
                  <a:pt x="21" y="0"/>
                </a:lnTo>
                <a:lnTo>
                  <a:pt x="21" y="1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53" name="Freeform 281"/>
          <p:cNvSpPr>
            <a:spLocks/>
          </p:cNvSpPr>
          <p:nvPr/>
        </p:nvSpPr>
        <p:spPr bwMode="auto">
          <a:xfrm>
            <a:off x="4578350" y="3302000"/>
            <a:ext cx="44450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8" y="0"/>
              </a:cxn>
              <a:cxn ang="0">
                <a:pos x="21" y="7"/>
              </a:cxn>
            </a:cxnLst>
            <a:rect l="0" t="0" r="r" b="b"/>
            <a:pathLst>
              <a:path w="28" h="7">
                <a:moveTo>
                  <a:pt x="0" y="7"/>
                </a:moveTo>
                <a:lnTo>
                  <a:pt x="28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54" name="Freeform 282"/>
          <p:cNvSpPr>
            <a:spLocks/>
          </p:cNvSpPr>
          <p:nvPr/>
        </p:nvSpPr>
        <p:spPr bwMode="auto">
          <a:xfrm>
            <a:off x="4578350" y="2954338"/>
            <a:ext cx="44450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8" y="0"/>
              </a:cxn>
              <a:cxn ang="0">
                <a:pos x="21" y="7"/>
              </a:cxn>
            </a:cxnLst>
            <a:rect l="0" t="0" r="r" b="b"/>
            <a:pathLst>
              <a:path w="28" h="7">
                <a:moveTo>
                  <a:pt x="0" y="7"/>
                </a:moveTo>
                <a:lnTo>
                  <a:pt x="28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55" name="Freeform 283"/>
          <p:cNvSpPr>
            <a:spLocks/>
          </p:cNvSpPr>
          <p:nvPr/>
        </p:nvSpPr>
        <p:spPr bwMode="auto">
          <a:xfrm>
            <a:off x="4578350" y="2605088"/>
            <a:ext cx="44450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8" y="0"/>
              </a:cxn>
              <a:cxn ang="0">
                <a:pos x="21" y="7"/>
              </a:cxn>
            </a:cxnLst>
            <a:rect l="0" t="0" r="r" b="b"/>
            <a:pathLst>
              <a:path w="28" h="7">
                <a:moveTo>
                  <a:pt x="0" y="7"/>
                </a:moveTo>
                <a:lnTo>
                  <a:pt x="28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56" name="Freeform 284"/>
          <p:cNvSpPr>
            <a:spLocks/>
          </p:cNvSpPr>
          <p:nvPr/>
        </p:nvSpPr>
        <p:spPr bwMode="auto">
          <a:xfrm>
            <a:off x="4578350" y="2255838"/>
            <a:ext cx="44450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8" y="0"/>
              </a:cxn>
              <a:cxn ang="0">
                <a:pos x="21" y="8"/>
              </a:cxn>
            </a:cxnLst>
            <a:rect l="0" t="0" r="r" b="b"/>
            <a:pathLst>
              <a:path w="28" h="8">
                <a:moveTo>
                  <a:pt x="0" y="8"/>
                </a:moveTo>
                <a:lnTo>
                  <a:pt x="28" y="0"/>
                </a:lnTo>
                <a:lnTo>
                  <a:pt x="21" y="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57" name="Freeform 285"/>
          <p:cNvSpPr>
            <a:spLocks/>
          </p:cNvSpPr>
          <p:nvPr/>
        </p:nvSpPr>
        <p:spPr bwMode="auto">
          <a:xfrm>
            <a:off x="4578350" y="1908175"/>
            <a:ext cx="44450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8" y="0"/>
              </a:cxn>
              <a:cxn ang="0">
                <a:pos x="21" y="7"/>
              </a:cxn>
            </a:cxnLst>
            <a:rect l="0" t="0" r="r" b="b"/>
            <a:pathLst>
              <a:path w="28" h="7">
                <a:moveTo>
                  <a:pt x="0" y="7"/>
                </a:moveTo>
                <a:lnTo>
                  <a:pt x="28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58" name="Freeform 286"/>
          <p:cNvSpPr>
            <a:spLocks/>
          </p:cNvSpPr>
          <p:nvPr/>
        </p:nvSpPr>
        <p:spPr bwMode="auto">
          <a:xfrm>
            <a:off x="4578350" y="1558925"/>
            <a:ext cx="44450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8" y="0"/>
              </a:cxn>
              <a:cxn ang="0">
                <a:pos x="21" y="7"/>
              </a:cxn>
            </a:cxnLst>
            <a:rect l="0" t="0" r="r" b="b"/>
            <a:pathLst>
              <a:path w="28" h="7">
                <a:moveTo>
                  <a:pt x="0" y="7"/>
                </a:moveTo>
                <a:lnTo>
                  <a:pt x="28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59" name="Freeform 287"/>
          <p:cNvSpPr>
            <a:spLocks/>
          </p:cNvSpPr>
          <p:nvPr/>
        </p:nvSpPr>
        <p:spPr bwMode="auto">
          <a:xfrm>
            <a:off x="4578350" y="1209675"/>
            <a:ext cx="44450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8" y="0"/>
              </a:cxn>
              <a:cxn ang="0">
                <a:pos x="21" y="8"/>
              </a:cxn>
            </a:cxnLst>
            <a:rect l="0" t="0" r="r" b="b"/>
            <a:pathLst>
              <a:path w="28" h="8">
                <a:moveTo>
                  <a:pt x="0" y="8"/>
                </a:moveTo>
                <a:lnTo>
                  <a:pt x="28" y="0"/>
                </a:lnTo>
                <a:lnTo>
                  <a:pt x="21" y="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60" name="Freeform 288"/>
          <p:cNvSpPr>
            <a:spLocks/>
          </p:cNvSpPr>
          <p:nvPr/>
        </p:nvSpPr>
        <p:spPr bwMode="auto">
          <a:xfrm>
            <a:off x="4578350" y="862013"/>
            <a:ext cx="44450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8" y="0"/>
              </a:cxn>
              <a:cxn ang="0">
                <a:pos x="21" y="7"/>
              </a:cxn>
            </a:cxnLst>
            <a:rect l="0" t="0" r="r" b="b"/>
            <a:pathLst>
              <a:path w="28" h="7">
                <a:moveTo>
                  <a:pt x="0" y="7"/>
                </a:moveTo>
                <a:lnTo>
                  <a:pt x="28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61" name="Freeform 289"/>
          <p:cNvSpPr>
            <a:spLocks/>
          </p:cNvSpPr>
          <p:nvPr/>
        </p:nvSpPr>
        <p:spPr bwMode="auto">
          <a:xfrm>
            <a:off x="4578350" y="512763"/>
            <a:ext cx="44450" cy="11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" y="0"/>
              </a:cxn>
              <a:cxn ang="0">
                <a:pos x="21" y="7"/>
              </a:cxn>
            </a:cxnLst>
            <a:rect l="0" t="0" r="r" b="b"/>
            <a:pathLst>
              <a:path w="28" h="7">
                <a:moveTo>
                  <a:pt x="0" y="0"/>
                </a:moveTo>
                <a:lnTo>
                  <a:pt x="28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62" name="Freeform 290"/>
          <p:cNvSpPr>
            <a:spLocks/>
          </p:cNvSpPr>
          <p:nvPr/>
        </p:nvSpPr>
        <p:spPr bwMode="auto">
          <a:xfrm>
            <a:off x="4949825" y="4011613"/>
            <a:ext cx="33338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4" y="0"/>
              </a:cxn>
              <a:cxn ang="0">
                <a:pos x="21" y="7"/>
              </a:cxn>
            </a:cxnLst>
            <a:rect l="0" t="0" r="r" b="b"/>
            <a:pathLst>
              <a:path w="21" h="7">
                <a:moveTo>
                  <a:pt x="0" y="7"/>
                </a:moveTo>
                <a:lnTo>
                  <a:pt x="14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63" name="Freeform 291"/>
          <p:cNvSpPr>
            <a:spLocks/>
          </p:cNvSpPr>
          <p:nvPr/>
        </p:nvSpPr>
        <p:spPr bwMode="auto">
          <a:xfrm>
            <a:off x="4949825" y="3662363"/>
            <a:ext cx="33338" cy="11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0"/>
              </a:cxn>
              <a:cxn ang="0">
                <a:pos x="21" y="7"/>
              </a:cxn>
            </a:cxnLst>
            <a:rect l="0" t="0" r="r" b="b"/>
            <a:pathLst>
              <a:path w="21" h="7">
                <a:moveTo>
                  <a:pt x="0" y="0"/>
                </a:moveTo>
                <a:lnTo>
                  <a:pt x="14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64" name="Freeform 292"/>
          <p:cNvSpPr>
            <a:spLocks/>
          </p:cNvSpPr>
          <p:nvPr/>
        </p:nvSpPr>
        <p:spPr bwMode="auto">
          <a:xfrm>
            <a:off x="4949825" y="3313113"/>
            <a:ext cx="3333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0"/>
              </a:cxn>
              <a:cxn ang="0">
                <a:pos x="21" y="0"/>
              </a:cxn>
            </a:cxnLst>
            <a:rect l="0" t="0" r="r" b="b"/>
            <a:pathLst>
              <a:path w="21">
                <a:moveTo>
                  <a:pt x="0" y="0"/>
                </a:moveTo>
                <a:lnTo>
                  <a:pt x="14" y="0"/>
                </a:lnTo>
                <a:lnTo>
                  <a:pt x="21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65" name="Freeform 293"/>
          <p:cNvSpPr>
            <a:spLocks/>
          </p:cNvSpPr>
          <p:nvPr/>
        </p:nvSpPr>
        <p:spPr bwMode="auto">
          <a:xfrm>
            <a:off x="4949825" y="2954338"/>
            <a:ext cx="33338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4" y="0"/>
              </a:cxn>
              <a:cxn ang="0">
                <a:pos x="21" y="7"/>
              </a:cxn>
            </a:cxnLst>
            <a:rect l="0" t="0" r="r" b="b"/>
            <a:pathLst>
              <a:path w="21" h="7">
                <a:moveTo>
                  <a:pt x="0" y="7"/>
                </a:moveTo>
                <a:lnTo>
                  <a:pt x="14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66" name="Freeform 294"/>
          <p:cNvSpPr>
            <a:spLocks/>
          </p:cNvSpPr>
          <p:nvPr/>
        </p:nvSpPr>
        <p:spPr bwMode="auto">
          <a:xfrm>
            <a:off x="4960938" y="2605088"/>
            <a:ext cx="22225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4" y="0"/>
              </a:cxn>
              <a:cxn ang="0">
                <a:pos x="14" y="7"/>
              </a:cxn>
            </a:cxnLst>
            <a:rect l="0" t="0" r="r" b="b"/>
            <a:pathLst>
              <a:path w="14" h="7">
                <a:moveTo>
                  <a:pt x="0" y="7"/>
                </a:moveTo>
                <a:lnTo>
                  <a:pt x="14" y="0"/>
                </a:lnTo>
                <a:lnTo>
                  <a:pt x="14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67" name="Freeform 295"/>
          <p:cNvSpPr>
            <a:spLocks/>
          </p:cNvSpPr>
          <p:nvPr/>
        </p:nvSpPr>
        <p:spPr bwMode="auto">
          <a:xfrm>
            <a:off x="4960938" y="2255838"/>
            <a:ext cx="33337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" y="0"/>
              </a:cxn>
              <a:cxn ang="0">
                <a:pos x="21" y="8"/>
              </a:cxn>
            </a:cxnLst>
            <a:rect l="0" t="0" r="r" b="b"/>
            <a:pathLst>
              <a:path w="21" h="8">
                <a:moveTo>
                  <a:pt x="0" y="8"/>
                </a:moveTo>
                <a:lnTo>
                  <a:pt x="14" y="0"/>
                </a:lnTo>
                <a:lnTo>
                  <a:pt x="21" y="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68" name="Freeform 296"/>
          <p:cNvSpPr>
            <a:spLocks/>
          </p:cNvSpPr>
          <p:nvPr/>
        </p:nvSpPr>
        <p:spPr bwMode="auto">
          <a:xfrm>
            <a:off x="4960938" y="1908175"/>
            <a:ext cx="33337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4" y="0"/>
              </a:cxn>
              <a:cxn ang="0">
                <a:pos x="21" y="7"/>
              </a:cxn>
            </a:cxnLst>
            <a:rect l="0" t="0" r="r" b="b"/>
            <a:pathLst>
              <a:path w="21" h="7">
                <a:moveTo>
                  <a:pt x="0" y="7"/>
                </a:moveTo>
                <a:lnTo>
                  <a:pt x="14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69" name="Freeform 297"/>
          <p:cNvSpPr>
            <a:spLocks/>
          </p:cNvSpPr>
          <p:nvPr/>
        </p:nvSpPr>
        <p:spPr bwMode="auto">
          <a:xfrm>
            <a:off x="4960938" y="1558925"/>
            <a:ext cx="33337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4" y="0"/>
              </a:cxn>
              <a:cxn ang="0">
                <a:pos x="21" y="7"/>
              </a:cxn>
            </a:cxnLst>
            <a:rect l="0" t="0" r="r" b="b"/>
            <a:pathLst>
              <a:path w="21" h="7">
                <a:moveTo>
                  <a:pt x="0" y="7"/>
                </a:moveTo>
                <a:lnTo>
                  <a:pt x="14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70" name="Freeform 298"/>
          <p:cNvSpPr>
            <a:spLocks/>
          </p:cNvSpPr>
          <p:nvPr/>
        </p:nvSpPr>
        <p:spPr bwMode="auto">
          <a:xfrm>
            <a:off x="4960938" y="1209675"/>
            <a:ext cx="33337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" y="0"/>
              </a:cxn>
              <a:cxn ang="0">
                <a:pos x="21" y="8"/>
              </a:cxn>
            </a:cxnLst>
            <a:rect l="0" t="0" r="r" b="b"/>
            <a:pathLst>
              <a:path w="21" h="8">
                <a:moveTo>
                  <a:pt x="0" y="8"/>
                </a:moveTo>
                <a:lnTo>
                  <a:pt x="14" y="0"/>
                </a:lnTo>
                <a:lnTo>
                  <a:pt x="21" y="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71" name="Freeform 299"/>
          <p:cNvSpPr>
            <a:spLocks/>
          </p:cNvSpPr>
          <p:nvPr/>
        </p:nvSpPr>
        <p:spPr bwMode="auto">
          <a:xfrm>
            <a:off x="4972050" y="862013"/>
            <a:ext cx="22225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4" y="0"/>
              </a:cxn>
              <a:cxn ang="0">
                <a:pos x="14" y="7"/>
              </a:cxn>
            </a:cxnLst>
            <a:rect l="0" t="0" r="r" b="b"/>
            <a:pathLst>
              <a:path w="14" h="7">
                <a:moveTo>
                  <a:pt x="0" y="7"/>
                </a:moveTo>
                <a:lnTo>
                  <a:pt x="14" y="0"/>
                </a:lnTo>
                <a:lnTo>
                  <a:pt x="14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72" name="Freeform 300"/>
          <p:cNvSpPr>
            <a:spLocks/>
          </p:cNvSpPr>
          <p:nvPr/>
        </p:nvSpPr>
        <p:spPr bwMode="auto">
          <a:xfrm>
            <a:off x="4972050" y="512763"/>
            <a:ext cx="22225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4" y="0"/>
              </a:cxn>
              <a:cxn ang="0">
                <a:pos x="14" y="7"/>
              </a:cxn>
            </a:cxnLst>
            <a:rect l="0" t="0" r="r" b="b"/>
            <a:pathLst>
              <a:path w="14" h="7">
                <a:moveTo>
                  <a:pt x="0" y="7"/>
                </a:moveTo>
                <a:lnTo>
                  <a:pt x="14" y="0"/>
                </a:lnTo>
                <a:lnTo>
                  <a:pt x="14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73" name="Freeform 301"/>
          <p:cNvSpPr>
            <a:spLocks/>
          </p:cNvSpPr>
          <p:nvPr/>
        </p:nvSpPr>
        <p:spPr bwMode="auto">
          <a:xfrm>
            <a:off x="5319713" y="4011613"/>
            <a:ext cx="34925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0"/>
              </a:cxn>
              <a:cxn ang="0">
                <a:pos x="22" y="7"/>
              </a:cxn>
            </a:cxnLst>
            <a:rect l="0" t="0" r="r" b="b"/>
            <a:pathLst>
              <a:path w="22" h="7">
                <a:moveTo>
                  <a:pt x="0" y="7"/>
                </a:moveTo>
                <a:lnTo>
                  <a:pt x="0" y="0"/>
                </a:lnTo>
                <a:lnTo>
                  <a:pt x="22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74" name="Freeform 302"/>
          <p:cNvSpPr>
            <a:spLocks/>
          </p:cNvSpPr>
          <p:nvPr/>
        </p:nvSpPr>
        <p:spPr bwMode="auto">
          <a:xfrm>
            <a:off x="5332413" y="3662363"/>
            <a:ext cx="22225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0"/>
              </a:cxn>
              <a:cxn ang="0">
                <a:pos x="14" y="7"/>
              </a:cxn>
            </a:cxnLst>
            <a:rect l="0" t="0" r="r" b="b"/>
            <a:pathLst>
              <a:path w="14" h="7">
                <a:moveTo>
                  <a:pt x="0" y="7"/>
                </a:moveTo>
                <a:lnTo>
                  <a:pt x="0" y="0"/>
                </a:lnTo>
                <a:lnTo>
                  <a:pt x="14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75" name="Freeform 303"/>
          <p:cNvSpPr>
            <a:spLocks/>
          </p:cNvSpPr>
          <p:nvPr/>
        </p:nvSpPr>
        <p:spPr bwMode="auto">
          <a:xfrm>
            <a:off x="5332413" y="3313113"/>
            <a:ext cx="33337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0"/>
              </a:cxn>
              <a:cxn ang="0">
                <a:pos x="21" y="8"/>
              </a:cxn>
            </a:cxnLst>
            <a:rect l="0" t="0" r="r" b="b"/>
            <a:pathLst>
              <a:path w="21" h="8">
                <a:moveTo>
                  <a:pt x="0" y="8"/>
                </a:moveTo>
                <a:lnTo>
                  <a:pt x="0" y="0"/>
                </a:lnTo>
                <a:lnTo>
                  <a:pt x="21" y="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76" name="Freeform 304"/>
          <p:cNvSpPr>
            <a:spLocks/>
          </p:cNvSpPr>
          <p:nvPr/>
        </p:nvSpPr>
        <p:spPr bwMode="auto">
          <a:xfrm>
            <a:off x="5332413" y="2965450"/>
            <a:ext cx="33337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0"/>
              </a:cxn>
              <a:cxn ang="0">
                <a:pos x="21" y="7"/>
              </a:cxn>
            </a:cxnLst>
            <a:rect l="0" t="0" r="r" b="b"/>
            <a:pathLst>
              <a:path w="21" h="7">
                <a:moveTo>
                  <a:pt x="0" y="7"/>
                </a:moveTo>
                <a:lnTo>
                  <a:pt x="7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77" name="Freeform 305"/>
          <p:cNvSpPr>
            <a:spLocks/>
          </p:cNvSpPr>
          <p:nvPr/>
        </p:nvSpPr>
        <p:spPr bwMode="auto">
          <a:xfrm>
            <a:off x="5343525" y="2616200"/>
            <a:ext cx="22225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0"/>
              </a:cxn>
              <a:cxn ang="0">
                <a:pos x="14" y="7"/>
              </a:cxn>
            </a:cxnLst>
            <a:rect l="0" t="0" r="r" b="b"/>
            <a:pathLst>
              <a:path w="14" h="7">
                <a:moveTo>
                  <a:pt x="0" y="7"/>
                </a:moveTo>
                <a:lnTo>
                  <a:pt x="0" y="0"/>
                </a:lnTo>
                <a:lnTo>
                  <a:pt x="14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78" name="Freeform 306"/>
          <p:cNvSpPr>
            <a:spLocks/>
          </p:cNvSpPr>
          <p:nvPr/>
        </p:nvSpPr>
        <p:spPr bwMode="auto">
          <a:xfrm>
            <a:off x="5343525" y="2268538"/>
            <a:ext cx="22225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0"/>
              </a:cxn>
              <a:cxn ang="0">
                <a:pos x="14" y="7"/>
              </a:cxn>
            </a:cxnLst>
            <a:rect l="0" t="0" r="r" b="b"/>
            <a:pathLst>
              <a:path w="14" h="7">
                <a:moveTo>
                  <a:pt x="0" y="7"/>
                </a:moveTo>
                <a:lnTo>
                  <a:pt x="7" y="0"/>
                </a:lnTo>
                <a:lnTo>
                  <a:pt x="14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79" name="Freeform 307"/>
          <p:cNvSpPr>
            <a:spLocks/>
          </p:cNvSpPr>
          <p:nvPr/>
        </p:nvSpPr>
        <p:spPr bwMode="auto">
          <a:xfrm>
            <a:off x="5354638" y="1919288"/>
            <a:ext cx="22225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0"/>
              </a:cxn>
              <a:cxn ang="0">
                <a:pos x="14" y="7"/>
              </a:cxn>
            </a:cxnLst>
            <a:rect l="0" t="0" r="r" b="b"/>
            <a:pathLst>
              <a:path w="14" h="7">
                <a:moveTo>
                  <a:pt x="0" y="7"/>
                </a:moveTo>
                <a:lnTo>
                  <a:pt x="0" y="0"/>
                </a:lnTo>
                <a:lnTo>
                  <a:pt x="14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80" name="Freeform 308"/>
          <p:cNvSpPr>
            <a:spLocks/>
          </p:cNvSpPr>
          <p:nvPr/>
        </p:nvSpPr>
        <p:spPr bwMode="auto">
          <a:xfrm>
            <a:off x="5354638" y="1570038"/>
            <a:ext cx="22225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0"/>
              </a:cxn>
              <a:cxn ang="0">
                <a:pos x="14" y="7"/>
              </a:cxn>
            </a:cxnLst>
            <a:rect l="0" t="0" r="r" b="b"/>
            <a:pathLst>
              <a:path w="14" h="7">
                <a:moveTo>
                  <a:pt x="0" y="7"/>
                </a:moveTo>
                <a:lnTo>
                  <a:pt x="7" y="0"/>
                </a:lnTo>
                <a:lnTo>
                  <a:pt x="14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81" name="Freeform 309"/>
          <p:cNvSpPr>
            <a:spLocks/>
          </p:cNvSpPr>
          <p:nvPr/>
        </p:nvSpPr>
        <p:spPr bwMode="auto">
          <a:xfrm>
            <a:off x="5354638" y="1222375"/>
            <a:ext cx="22225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0"/>
              </a:cxn>
              <a:cxn ang="0">
                <a:pos x="14" y="7"/>
              </a:cxn>
            </a:cxnLst>
            <a:rect l="0" t="0" r="r" b="b"/>
            <a:pathLst>
              <a:path w="14" h="7">
                <a:moveTo>
                  <a:pt x="0" y="7"/>
                </a:moveTo>
                <a:lnTo>
                  <a:pt x="7" y="0"/>
                </a:lnTo>
                <a:lnTo>
                  <a:pt x="14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82" name="Freeform 310"/>
          <p:cNvSpPr>
            <a:spLocks/>
          </p:cNvSpPr>
          <p:nvPr/>
        </p:nvSpPr>
        <p:spPr bwMode="auto">
          <a:xfrm>
            <a:off x="5365750" y="873125"/>
            <a:ext cx="11113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0"/>
              </a:cxn>
              <a:cxn ang="0">
                <a:pos x="7" y="7"/>
              </a:cxn>
            </a:cxnLst>
            <a:rect l="0" t="0" r="r" b="b"/>
            <a:pathLst>
              <a:path w="7" h="7">
                <a:moveTo>
                  <a:pt x="0" y="7"/>
                </a:moveTo>
                <a:lnTo>
                  <a:pt x="7" y="0"/>
                </a:lnTo>
                <a:lnTo>
                  <a:pt x="7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83" name="Freeform 311"/>
          <p:cNvSpPr>
            <a:spLocks/>
          </p:cNvSpPr>
          <p:nvPr/>
        </p:nvSpPr>
        <p:spPr bwMode="auto">
          <a:xfrm>
            <a:off x="5365750" y="523875"/>
            <a:ext cx="22225" cy="111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0"/>
              </a:cxn>
              <a:cxn ang="0">
                <a:pos x="14" y="7"/>
              </a:cxn>
            </a:cxnLst>
            <a:rect l="0" t="0" r="r" b="b"/>
            <a:pathLst>
              <a:path w="14" h="7">
                <a:moveTo>
                  <a:pt x="0" y="0"/>
                </a:moveTo>
                <a:lnTo>
                  <a:pt x="7" y="0"/>
                </a:lnTo>
                <a:lnTo>
                  <a:pt x="14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84" name="Oval 312"/>
          <p:cNvSpPr>
            <a:spLocks noChangeArrowheads="1"/>
          </p:cNvSpPr>
          <p:nvPr/>
        </p:nvSpPr>
        <p:spPr bwMode="auto">
          <a:xfrm>
            <a:off x="5376863" y="176213"/>
            <a:ext cx="33337" cy="33337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85" name="Freeform 313"/>
          <p:cNvSpPr>
            <a:spLocks/>
          </p:cNvSpPr>
          <p:nvPr/>
        </p:nvSpPr>
        <p:spPr bwMode="auto">
          <a:xfrm>
            <a:off x="5691188" y="4011613"/>
            <a:ext cx="34925" cy="11112"/>
          </a:xfrm>
          <a:custGeom>
            <a:avLst/>
            <a:gdLst/>
            <a:ahLst/>
            <a:cxnLst>
              <a:cxn ang="0">
                <a:pos x="7" y="7"/>
              </a:cxn>
              <a:cxn ang="0">
                <a:pos x="0" y="0"/>
              </a:cxn>
              <a:cxn ang="0">
                <a:pos x="22" y="7"/>
              </a:cxn>
            </a:cxnLst>
            <a:rect l="0" t="0" r="r" b="b"/>
            <a:pathLst>
              <a:path w="22" h="7">
                <a:moveTo>
                  <a:pt x="7" y="7"/>
                </a:moveTo>
                <a:lnTo>
                  <a:pt x="0" y="0"/>
                </a:lnTo>
                <a:lnTo>
                  <a:pt x="22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86" name="Freeform 314"/>
          <p:cNvSpPr>
            <a:spLocks/>
          </p:cNvSpPr>
          <p:nvPr/>
        </p:nvSpPr>
        <p:spPr bwMode="auto">
          <a:xfrm>
            <a:off x="5702300" y="3662363"/>
            <a:ext cx="34925" cy="11112"/>
          </a:xfrm>
          <a:custGeom>
            <a:avLst/>
            <a:gdLst/>
            <a:ahLst/>
            <a:cxnLst>
              <a:cxn ang="0">
                <a:pos x="8" y="7"/>
              </a:cxn>
              <a:cxn ang="0">
                <a:pos x="0" y="0"/>
              </a:cxn>
              <a:cxn ang="0">
                <a:pos x="22" y="7"/>
              </a:cxn>
            </a:cxnLst>
            <a:rect l="0" t="0" r="r" b="b"/>
            <a:pathLst>
              <a:path w="22" h="7">
                <a:moveTo>
                  <a:pt x="8" y="7"/>
                </a:moveTo>
                <a:lnTo>
                  <a:pt x="0" y="0"/>
                </a:lnTo>
                <a:lnTo>
                  <a:pt x="22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87" name="Freeform 315"/>
          <p:cNvSpPr>
            <a:spLocks/>
          </p:cNvSpPr>
          <p:nvPr/>
        </p:nvSpPr>
        <p:spPr bwMode="auto">
          <a:xfrm>
            <a:off x="5702300" y="3313113"/>
            <a:ext cx="34925" cy="12700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0" y="0"/>
              </a:cxn>
              <a:cxn ang="0">
                <a:pos x="22" y="8"/>
              </a:cxn>
            </a:cxnLst>
            <a:rect l="0" t="0" r="r" b="b"/>
            <a:pathLst>
              <a:path w="22" h="8">
                <a:moveTo>
                  <a:pt x="8" y="8"/>
                </a:moveTo>
                <a:lnTo>
                  <a:pt x="0" y="0"/>
                </a:lnTo>
                <a:lnTo>
                  <a:pt x="22" y="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88" name="Freeform 316"/>
          <p:cNvSpPr>
            <a:spLocks/>
          </p:cNvSpPr>
          <p:nvPr/>
        </p:nvSpPr>
        <p:spPr bwMode="auto">
          <a:xfrm>
            <a:off x="5715000" y="2965450"/>
            <a:ext cx="33338" cy="11113"/>
          </a:xfrm>
          <a:custGeom>
            <a:avLst/>
            <a:gdLst/>
            <a:ahLst/>
            <a:cxnLst>
              <a:cxn ang="0">
                <a:pos x="7" y="7"/>
              </a:cxn>
              <a:cxn ang="0">
                <a:pos x="0" y="0"/>
              </a:cxn>
              <a:cxn ang="0">
                <a:pos x="21" y="7"/>
              </a:cxn>
            </a:cxnLst>
            <a:rect l="0" t="0" r="r" b="b"/>
            <a:pathLst>
              <a:path w="21" h="7">
                <a:moveTo>
                  <a:pt x="7" y="7"/>
                </a:moveTo>
                <a:lnTo>
                  <a:pt x="0" y="0"/>
                </a:lnTo>
                <a:lnTo>
                  <a:pt x="21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89" name="Freeform 317"/>
          <p:cNvSpPr>
            <a:spLocks/>
          </p:cNvSpPr>
          <p:nvPr/>
        </p:nvSpPr>
        <p:spPr bwMode="auto">
          <a:xfrm>
            <a:off x="5726113" y="2627313"/>
            <a:ext cx="22225" cy="158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0"/>
              </a:cxn>
              <a:cxn ang="0">
                <a:pos x="14" y="0"/>
              </a:cxn>
            </a:cxnLst>
            <a:rect l="0" t="0" r="r" b="b"/>
            <a:pathLst>
              <a:path w="14">
                <a:moveTo>
                  <a:pt x="7" y="0"/>
                </a:moveTo>
                <a:lnTo>
                  <a:pt x="0" y="0"/>
                </a:lnTo>
                <a:lnTo>
                  <a:pt x="14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90" name="Line 318"/>
          <p:cNvSpPr>
            <a:spLocks noChangeShapeType="1"/>
          </p:cNvSpPr>
          <p:nvPr/>
        </p:nvSpPr>
        <p:spPr bwMode="auto">
          <a:xfrm>
            <a:off x="5737225" y="2279650"/>
            <a:ext cx="22225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91" name="Line 319"/>
          <p:cNvSpPr>
            <a:spLocks noChangeShapeType="1"/>
          </p:cNvSpPr>
          <p:nvPr/>
        </p:nvSpPr>
        <p:spPr bwMode="auto">
          <a:xfrm>
            <a:off x="5748338" y="1930400"/>
            <a:ext cx="11112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92" name="Line 320"/>
          <p:cNvSpPr>
            <a:spLocks noChangeShapeType="1"/>
          </p:cNvSpPr>
          <p:nvPr/>
        </p:nvSpPr>
        <p:spPr bwMode="auto">
          <a:xfrm>
            <a:off x="5759450" y="1581150"/>
            <a:ext cx="11113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93" name="Line 321"/>
          <p:cNvSpPr>
            <a:spLocks noChangeShapeType="1"/>
          </p:cNvSpPr>
          <p:nvPr/>
        </p:nvSpPr>
        <p:spPr bwMode="auto">
          <a:xfrm>
            <a:off x="5759450" y="1233488"/>
            <a:ext cx="11113" cy="15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94" name="Line 322"/>
          <p:cNvSpPr>
            <a:spLocks noChangeShapeType="1"/>
          </p:cNvSpPr>
          <p:nvPr/>
        </p:nvSpPr>
        <p:spPr bwMode="auto">
          <a:xfrm>
            <a:off x="5770563" y="884238"/>
            <a:ext cx="11112" cy="15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95" name="Oval 323"/>
          <p:cNvSpPr>
            <a:spLocks noChangeArrowheads="1"/>
          </p:cNvSpPr>
          <p:nvPr/>
        </p:nvSpPr>
        <p:spPr bwMode="auto">
          <a:xfrm>
            <a:off x="5770563" y="523875"/>
            <a:ext cx="33337" cy="33338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96" name="Oval 324"/>
          <p:cNvSpPr>
            <a:spLocks noChangeArrowheads="1"/>
          </p:cNvSpPr>
          <p:nvPr/>
        </p:nvSpPr>
        <p:spPr bwMode="auto">
          <a:xfrm>
            <a:off x="5781675" y="176213"/>
            <a:ext cx="33338" cy="33337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97" name="Freeform 325"/>
          <p:cNvSpPr>
            <a:spLocks/>
          </p:cNvSpPr>
          <p:nvPr/>
        </p:nvSpPr>
        <p:spPr bwMode="auto">
          <a:xfrm>
            <a:off x="6051550" y="4022725"/>
            <a:ext cx="57150" cy="1588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36">
                <a:moveTo>
                  <a:pt x="21" y="0"/>
                </a:moveTo>
                <a:lnTo>
                  <a:pt x="0" y="0"/>
                </a:lnTo>
                <a:lnTo>
                  <a:pt x="36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98" name="Freeform 326"/>
          <p:cNvSpPr>
            <a:spLocks/>
          </p:cNvSpPr>
          <p:nvPr/>
        </p:nvSpPr>
        <p:spPr bwMode="auto">
          <a:xfrm>
            <a:off x="6073775" y="3673475"/>
            <a:ext cx="46038" cy="11113"/>
          </a:xfrm>
          <a:custGeom>
            <a:avLst/>
            <a:gdLst/>
            <a:ahLst/>
            <a:cxnLst>
              <a:cxn ang="0">
                <a:pos x="15" y="7"/>
              </a:cxn>
              <a:cxn ang="0">
                <a:pos x="0" y="0"/>
              </a:cxn>
              <a:cxn ang="0">
                <a:pos x="29" y="0"/>
              </a:cxn>
            </a:cxnLst>
            <a:rect l="0" t="0" r="r" b="b"/>
            <a:pathLst>
              <a:path w="29" h="7">
                <a:moveTo>
                  <a:pt x="15" y="7"/>
                </a:moveTo>
                <a:lnTo>
                  <a:pt x="0" y="0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799" name="Freeform 327"/>
          <p:cNvSpPr>
            <a:spLocks/>
          </p:cNvSpPr>
          <p:nvPr/>
        </p:nvSpPr>
        <p:spPr bwMode="auto">
          <a:xfrm>
            <a:off x="6084888" y="3325813"/>
            <a:ext cx="34925" cy="11112"/>
          </a:xfrm>
          <a:custGeom>
            <a:avLst/>
            <a:gdLst/>
            <a:ahLst/>
            <a:cxnLst>
              <a:cxn ang="0">
                <a:pos x="15" y="7"/>
              </a:cxn>
              <a:cxn ang="0">
                <a:pos x="0" y="0"/>
              </a:cxn>
              <a:cxn ang="0">
                <a:pos x="22" y="0"/>
              </a:cxn>
            </a:cxnLst>
            <a:rect l="0" t="0" r="r" b="b"/>
            <a:pathLst>
              <a:path w="22" h="7">
                <a:moveTo>
                  <a:pt x="15" y="7"/>
                </a:moveTo>
                <a:lnTo>
                  <a:pt x="0" y="0"/>
                </a:lnTo>
                <a:lnTo>
                  <a:pt x="22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00" name="Freeform 328"/>
          <p:cNvSpPr>
            <a:spLocks/>
          </p:cNvSpPr>
          <p:nvPr/>
        </p:nvSpPr>
        <p:spPr bwMode="auto">
          <a:xfrm>
            <a:off x="6097588" y="2976563"/>
            <a:ext cx="33337" cy="11112"/>
          </a:xfrm>
          <a:custGeom>
            <a:avLst/>
            <a:gdLst/>
            <a:ahLst/>
            <a:cxnLst>
              <a:cxn ang="0">
                <a:pos x="14" y="7"/>
              </a:cxn>
              <a:cxn ang="0">
                <a:pos x="0" y="0"/>
              </a:cxn>
              <a:cxn ang="0">
                <a:pos x="21" y="0"/>
              </a:cxn>
            </a:cxnLst>
            <a:rect l="0" t="0" r="r" b="b"/>
            <a:pathLst>
              <a:path w="21" h="7">
                <a:moveTo>
                  <a:pt x="14" y="7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01" name="Freeform 329"/>
          <p:cNvSpPr>
            <a:spLocks/>
          </p:cNvSpPr>
          <p:nvPr/>
        </p:nvSpPr>
        <p:spPr bwMode="auto">
          <a:xfrm>
            <a:off x="6119813" y="2627313"/>
            <a:ext cx="22225" cy="11112"/>
          </a:xfrm>
          <a:custGeom>
            <a:avLst/>
            <a:gdLst/>
            <a:ahLst/>
            <a:cxnLst>
              <a:cxn ang="0">
                <a:pos x="7" y="7"/>
              </a:cxn>
              <a:cxn ang="0">
                <a:pos x="0" y="0"/>
              </a:cxn>
              <a:cxn ang="0">
                <a:pos x="14" y="7"/>
              </a:cxn>
            </a:cxnLst>
            <a:rect l="0" t="0" r="r" b="b"/>
            <a:pathLst>
              <a:path w="14" h="7">
                <a:moveTo>
                  <a:pt x="7" y="7"/>
                </a:moveTo>
                <a:lnTo>
                  <a:pt x="0" y="0"/>
                </a:lnTo>
                <a:lnTo>
                  <a:pt x="14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02" name="Freeform 330"/>
          <p:cNvSpPr>
            <a:spLocks/>
          </p:cNvSpPr>
          <p:nvPr/>
        </p:nvSpPr>
        <p:spPr bwMode="auto">
          <a:xfrm>
            <a:off x="6130925" y="2290763"/>
            <a:ext cx="22225" cy="158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0"/>
              </a:cxn>
              <a:cxn ang="0">
                <a:pos x="14" y="0"/>
              </a:cxn>
            </a:cxnLst>
            <a:rect l="0" t="0" r="r" b="b"/>
            <a:pathLst>
              <a:path w="14">
                <a:moveTo>
                  <a:pt x="7" y="0"/>
                </a:moveTo>
                <a:lnTo>
                  <a:pt x="0" y="0"/>
                </a:lnTo>
                <a:lnTo>
                  <a:pt x="14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03" name="Line 331"/>
          <p:cNvSpPr>
            <a:spLocks noChangeShapeType="1"/>
          </p:cNvSpPr>
          <p:nvPr/>
        </p:nvSpPr>
        <p:spPr bwMode="auto">
          <a:xfrm>
            <a:off x="6153150" y="1941513"/>
            <a:ext cx="11113" cy="1587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04" name="Oval 332"/>
          <p:cNvSpPr>
            <a:spLocks noChangeArrowheads="1"/>
          </p:cNvSpPr>
          <p:nvPr/>
        </p:nvSpPr>
        <p:spPr bwMode="auto">
          <a:xfrm>
            <a:off x="6153150" y="1581150"/>
            <a:ext cx="33338" cy="349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05" name="Line 333"/>
          <p:cNvSpPr>
            <a:spLocks noChangeShapeType="1"/>
          </p:cNvSpPr>
          <p:nvPr/>
        </p:nvSpPr>
        <p:spPr bwMode="auto">
          <a:xfrm flipH="1">
            <a:off x="6175375" y="1244600"/>
            <a:ext cx="11113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06" name="Line 334"/>
          <p:cNvSpPr>
            <a:spLocks noChangeShapeType="1"/>
          </p:cNvSpPr>
          <p:nvPr/>
        </p:nvSpPr>
        <p:spPr bwMode="auto">
          <a:xfrm flipH="1">
            <a:off x="6186488" y="895350"/>
            <a:ext cx="11112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07" name="Freeform 335"/>
          <p:cNvSpPr>
            <a:spLocks/>
          </p:cNvSpPr>
          <p:nvPr/>
        </p:nvSpPr>
        <p:spPr bwMode="auto">
          <a:xfrm>
            <a:off x="6197600" y="546100"/>
            <a:ext cx="11113" cy="11113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7"/>
              </a:cxn>
              <a:cxn ang="0">
                <a:pos x="0" y="0"/>
              </a:cxn>
            </a:cxnLst>
            <a:rect l="0" t="0" r="r" b="b"/>
            <a:pathLst>
              <a:path w="7" h="7">
                <a:moveTo>
                  <a:pt x="7" y="0"/>
                </a:moveTo>
                <a:lnTo>
                  <a:pt x="7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08" name="Freeform 336"/>
          <p:cNvSpPr>
            <a:spLocks/>
          </p:cNvSpPr>
          <p:nvPr/>
        </p:nvSpPr>
        <p:spPr bwMode="auto">
          <a:xfrm>
            <a:off x="6197600" y="198438"/>
            <a:ext cx="22225" cy="11112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" y="7"/>
              </a:cxn>
              <a:cxn ang="0">
                <a:pos x="0" y="7"/>
              </a:cxn>
            </a:cxnLst>
            <a:rect l="0" t="0" r="r" b="b"/>
            <a:pathLst>
              <a:path w="14" h="7">
                <a:moveTo>
                  <a:pt x="14" y="0"/>
                </a:moveTo>
                <a:lnTo>
                  <a:pt x="14" y="7"/>
                </a:lnTo>
                <a:lnTo>
                  <a:pt x="0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09" name="Freeform 337"/>
          <p:cNvSpPr>
            <a:spLocks/>
          </p:cNvSpPr>
          <p:nvPr/>
        </p:nvSpPr>
        <p:spPr bwMode="auto">
          <a:xfrm>
            <a:off x="6423025" y="4022725"/>
            <a:ext cx="68263" cy="11113"/>
          </a:xfrm>
          <a:custGeom>
            <a:avLst/>
            <a:gdLst/>
            <a:ahLst/>
            <a:cxnLst>
              <a:cxn ang="0">
                <a:pos x="28" y="7"/>
              </a:cxn>
              <a:cxn ang="0">
                <a:pos x="0" y="0"/>
              </a:cxn>
              <a:cxn ang="0">
                <a:pos x="43" y="0"/>
              </a:cxn>
            </a:cxnLst>
            <a:rect l="0" t="0" r="r" b="b"/>
            <a:pathLst>
              <a:path w="43" h="7">
                <a:moveTo>
                  <a:pt x="28" y="7"/>
                </a:moveTo>
                <a:lnTo>
                  <a:pt x="0" y="0"/>
                </a:lnTo>
                <a:lnTo>
                  <a:pt x="43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10" name="Freeform 338"/>
          <p:cNvSpPr>
            <a:spLocks/>
          </p:cNvSpPr>
          <p:nvPr/>
        </p:nvSpPr>
        <p:spPr bwMode="auto">
          <a:xfrm>
            <a:off x="6445250" y="3673475"/>
            <a:ext cx="57150" cy="11113"/>
          </a:xfrm>
          <a:custGeom>
            <a:avLst/>
            <a:gdLst/>
            <a:ahLst/>
            <a:cxnLst>
              <a:cxn ang="0">
                <a:pos x="29" y="7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36" h="7">
                <a:moveTo>
                  <a:pt x="29" y="7"/>
                </a:moveTo>
                <a:lnTo>
                  <a:pt x="0" y="0"/>
                </a:lnTo>
                <a:lnTo>
                  <a:pt x="36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11" name="Freeform 339"/>
          <p:cNvSpPr>
            <a:spLocks/>
          </p:cNvSpPr>
          <p:nvPr/>
        </p:nvSpPr>
        <p:spPr bwMode="auto">
          <a:xfrm>
            <a:off x="6467475" y="3336925"/>
            <a:ext cx="46038" cy="1588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0"/>
              </a:cxn>
              <a:cxn ang="0">
                <a:pos x="29" y="0"/>
              </a:cxn>
            </a:cxnLst>
            <a:rect l="0" t="0" r="r" b="b"/>
            <a:pathLst>
              <a:path w="29">
                <a:moveTo>
                  <a:pt x="22" y="0"/>
                </a:moveTo>
                <a:lnTo>
                  <a:pt x="0" y="0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12" name="Freeform 340"/>
          <p:cNvSpPr>
            <a:spLocks/>
          </p:cNvSpPr>
          <p:nvPr/>
        </p:nvSpPr>
        <p:spPr bwMode="auto">
          <a:xfrm>
            <a:off x="6491288" y="2987675"/>
            <a:ext cx="33337" cy="1588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0"/>
              </a:cxn>
              <a:cxn ang="0">
                <a:pos x="21" y="0"/>
              </a:cxn>
            </a:cxnLst>
            <a:rect l="0" t="0" r="r" b="b"/>
            <a:pathLst>
              <a:path w="21">
                <a:moveTo>
                  <a:pt x="21" y="0"/>
                </a:moveTo>
                <a:lnTo>
                  <a:pt x="0" y="0"/>
                </a:lnTo>
                <a:lnTo>
                  <a:pt x="21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13" name="Freeform 341"/>
          <p:cNvSpPr>
            <a:spLocks/>
          </p:cNvSpPr>
          <p:nvPr/>
        </p:nvSpPr>
        <p:spPr bwMode="auto">
          <a:xfrm>
            <a:off x="6513513" y="2638425"/>
            <a:ext cx="33337" cy="11113"/>
          </a:xfrm>
          <a:custGeom>
            <a:avLst/>
            <a:gdLst/>
            <a:ahLst/>
            <a:cxnLst>
              <a:cxn ang="0">
                <a:pos x="21" y="7"/>
              </a:cxn>
              <a:cxn ang="0">
                <a:pos x="0" y="0"/>
              </a:cxn>
              <a:cxn ang="0">
                <a:pos x="14" y="0"/>
              </a:cxn>
            </a:cxnLst>
            <a:rect l="0" t="0" r="r" b="b"/>
            <a:pathLst>
              <a:path w="21" h="7">
                <a:moveTo>
                  <a:pt x="21" y="7"/>
                </a:moveTo>
                <a:lnTo>
                  <a:pt x="0" y="0"/>
                </a:lnTo>
                <a:lnTo>
                  <a:pt x="14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14" name="Freeform 342"/>
          <p:cNvSpPr>
            <a:spLocks/>
          </p:cNvSpPr>
          <p:nvPr/>
        </p:nvSpPr>
        <p:spPr bwMode="auto">
          <a:xfrm>
            <a:off x="6535738" y="2290763"/>
            <a:ext cx="22225" cy="11112"/>
          </a:xfrm>
          <a:custGeom>
            <a:avLst/>
            <a:gdLst/>
            <a:ahLst/>
            <a:cxnLst>
              <a:cxn ang="0">
                <a:pos x="14" y="7"/>
              </a:cxn>
              <a:cxn ang="0">
                <a:pos x="0" y="7"/>
              </a:cxn>
              <a:cxn ang="0">
                <a:pos x="7" y="0"/>
              </a:cxn>
            </a:cxnLst>
            <a:rect l="0" t="0" r="r" b="b"/>
            <a:pathLst>
              <a:path w="14" h="7">
                <a:moveTo>
                  <a:pt x="14" y="7"/>
                </a:moveTo>
                <a:lnTo>
                  <a:pt x="0" y="7"/>
                </a:lnTo>
                <a:lnTo>
                  <a:pt x="7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15" name="Line 343"/>
          <p:cNvSpPr>
            <a:spLocks noChangeShapeType="1"/>
          </p:cNvSpPr>
          <p:nvPr/>
        </p:nvSpPr>
        <p:spPr bwMode="auto">
          <a:xfrm flipH="1">
            <a:off x="6557963" y="1952625"/>
            <a:ext cx="22225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16" name="Line 344"/>
          <p:cNvSpPr>
            <a:spLocks noChangeShapeType="1"/>
          </p:cNvSpPr>
          <p:nvPr/>
        </p:nvSpPr>
        <p:spPr bwMode="auto">
          <a:xfrm flipH="1">
            <a:off x="6580188" y="1603375"/>
            <a:ext cx="11112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17" name="Freeform 345"/>
          <p:cNvSpPr>
            <a:spLocks/>
          </p:cNvSpPr>
          <p:nvPr/>
        </p:nvSpPr>
        <p:spPr bwMode="auto">
          <a:xfrm>
            <a:off x="6591300" y="1255713"/>
            <a:ext cx="23813" cy="11112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7" y="7"/>
              </a:cxn>
              <a:cxn ang="0">
                <a:pos x="0" y="0"/>
              </a:cxn>
            </a:cxnLst>
            <a:rect l="0" t="0" r="r" b="b"/>
            <a:pathLst>
              <a:path w="15" h="7">
                <a:moveTo>
                  <a:pt x="15" y="0"/>
                </a:moveTo>
                <a:lnTo>
                  <a:pt x="7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18" name="Freeform 346"/>
          <p:cNvSpPr>
            <a:spLocks/>
          </p:cNvSpPr>
          <p:nvPr/>
        </p:nvSpPr>
        <p:spPr bwMode="auto">
          <a:xfrm>
            <a:off x="6602413" y="906463"/>
            <a:ext cx="23812" cy="11112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5" y="7"/>
              </a:cxn>
              <a:cxn ang="0">
                <a:pos x="0" y="0"/>
              </a:cxn>
            </a:cxnLst>
            <a:rect l="0" t="0" r="r" b="b"/>
            <a:pathLst>
              <a:path w="15" h="7">
                <a:moveTo>
                  <a:pt x="15" y="0"/>
                </a:moveTo>
                <a:lnTo>
                  <a:pt x="15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19" name="Freeform 347"/>
          <p:cNvSpPr>
            <a:spLocks/>
          </p:cNvSpPr>
          <p:nvPr/>
        </p:nvSpPr>
        <p:spPr bwMode="auto">
          <a:xfrm>
            <a:off x="6615113" y="557213"/>
            <a:ext cx="33337" cy="12700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21" y="8"/>
              </a:cxn>
              <a:cxn ang="0">
                <a:pos x="0" y="8"/>
              </a:cxn>
            </a:cxnLst>
            <a:rect l="0" t="0" r="r" b="b"/>
            <a:pathLst>
              <a:path w="21" h="8">
                <a:moveTo>
                  <a:pt x="21" y="0"/>
                </a:moveTo>
                <a:lnTo>
                  <a:pt x="21" y="8"/>
                </a:lnTo>
                <a:lnTo>
                  <a:pt x="0" y="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20" name="Freeform 348"/>
          <p:cNvSpPr>
            <a:spLocks/>
          </p:cNvSpPr>
          <p:nvPr/>
        </p:nvSpPr>
        <p:spPr bwMode="auto">
          <a:xfrm>
            <a:off x="6626225" y="220663"/>
            <a:ext cx="44450" cy="1111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28" y="7"/>
              </a:cxn>
              <a:cxn ang="0">
                <a:pos x="0" y="0"/>
              </a:cxn>
            </a:cxnLst>
            <a:rect l="0" t="0" r="r" b="b"/>
            <a:pathLst>
              <a:path w="28" h="7">
                <a:moveTo>
                  <a:pt x="21" y="0"/>
                </a:moveTo>
                <a:lnTo>
                  <a:pt x="28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21" name="Freeform 349"/>
          <p:cNvSpPr>
            <a:spLocks/>
          </p:cNvSpPr>
          <p:nvPr/>
        </p:nvSpPr>
        <p:spPr bwMode="auto">
          <a:xfrm>
            <a:off x="6805613" y="4033838"/>
            <a:ext cx="68262" cy="158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0"/>
              </a:cxn>
              <a:cxn ang="0">
                <a:pos x="43" y="0"/>
              </a:cxn>
            </a:cxnLst>
            <a:rect l="0" t="0" r="r" b="b"/>
            <a:pathLst>
              <a:path w="43">
                <a:moveTo>
                  <a:pt x="35" y="0"/>
                </a:moveTo>
                <a:lnTo>
                  <a:pt x="0" y="0"/>
                </a:lnTo>
                <a:lnTo>
                  <a:pt x="43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22" name="Freeform 350"/>
          <p:cNvSpPr>
            <a:spLocks/>
          </p:cNvSpPr>
          <p:nvPr/>
        </p:nvSpPr>
        <p:spPr bwMode="auto">
          <a:xfrm>
            <a:off x="6838950" y="3684588"/>
            <a:ext cx="46038" cy="11112"/>
          </a:xfrm>
          <a:custGeom>
            <a:avLst/>
            <a:gdLst/>
            <a:ahLst/>
            <a:cxnLst>
              <a:cxn ang="0">
                <a:pos x="29" y="7"/>
              </a:cxn>
              <a:cxn ang="0">
                <a:pos x="0" y="0"/>
              </a:cxn>
              <a:cxn ang="0">
                <a:pos x="29" y="0"/>
              </a:cxn>
            </a:cxnLst>
            <a:rect l="0" t="0" r="r" b="b"/>
            <a:pathLst>
              <a:path w="29" h="7">
                <a:moveTo>
                  <a:pt x="29" y="7"/>
                </a:moveTo>
                <a:lnTo>
                  <a:pt x="0" y="0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23" name="Freeform 351"/>
          <p:cNvSpPr>
            <a:spLocks/>
          </p:cNvSpPr>
          <p:nvPr/>
        </p:nvSpPr>
        <p:spPr bwMode="auto">
          <a:xfrm>
            <a:off x="6861175" y="3336925"/>
            <a:ext cx="46038" cy="11113"/>
          </a:xfrm>
          <a:custGeom>
            <a:avLst/>
            <a:gdLst/>
            <a:ahLst/>
            <a:cxnLst>
              <a:cxn ang="0">
                <a:pos x="29" y="7"/>
              </a:cxn>
              <a:cxn ang="0">
                <a:pos x="0" y="7"/>
              </a:cxn>
              <a:cxn ang="0">
                <a:pos x="29" y="0"/>
              </a:cxn>
            </a:cxnLst>
            <a:rect l="0" t="0" r="r" b="b"/>
            <a:pathLst>
              <a:path w="29" h="7">
                <a:moveTo>
                  <a:pt x="29" y="7"/>
                </a:moveTo>
                <a:lnTo>
                  <a:pt x="0" y="7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24" name="Freeform 352"/>
          <p:cNvSpPr>
            <a:spLocks/>
          </p:cNvSpPr>
          <p:nvPr/>
        </p:nvSpPr>
        <p:spPr bwMode="auto">
          <a:xfrm>
            <a:off x="6896100" y="2998788"/>
            <a:ext cx="33338" cy="1587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0"/>
              </a:cxn>
              <a:cxn ang="0">
                <a:pos x="14" y="0"/>
              </a:cxn>
            </a:cxnLst>
            <a:rect l="0" t="0" r="r" b="b"/>
            <a:pathLst>
              <a:path w="21">
                <a:moveTo>
                  <a:pt x="21" y="0"/>
                </a:moveTo>
                <a:lnTo>
                  <a:pt x="0" y="0"/>
                </a:lnTo>
                <a:lnTo>
                  <a:pt x="14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25" name="Freeform 353"/>
          <p:cNvSpPr>
            <a:spLocks/>
          </p:cNvSpPr>
          <p:nvPr/>
        </p:nvSpPr>
        <p:spPr bwMode="auto">
          <a:xfrm>
            <a:off x="6929438" y="2649538"/>
            <a:ext cx="22225" cy="1270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0" y="8"/>
              </a:cxn>
              <a:cxn ang="0">
                <a:pos x="7" y="0"/>
              </a:cxn>
            </a:cxnLst>
            <a:rect l="0" t="0" r="r" b="b"/>
            <a:pathLst>
              <a:path w="14" h="8">
                <a:moveTo>
                  <a:pt x="14" y="0"/>
                </a:moveTo>
                <a:lnTo>
                  <a:pt x="0" y="8"/>
                </a:lnTo>
                <a:lnTo>
                  <a:pt x="7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26" name="Freeform 354"/>
          <p:cNvSpPr>
            <a:spLocks/>
          </p:cNvSpPr>
          <p:nvPr/>
        </p:nvSpPr>
        <p:spPr bwMode="auto">
          <a:xfrm>
            <a:off x="6951663" y="2301875"/>
            <a:ext cx="33337" cy="11113"/>
          </a:xfrm>
          <a:custGeom>
            <a:avLst/>
            <a:gdLst/>
            <a:ahLst/>
            <a:cxnLst>
              <a:cxn ang="0">
                <a:pos x="21" y="7"/>
              </a:cxn>
              <a:cxn ang="0">
                <a:pos x="0" y="7"/>
              </a:cxn>
              <a:cxn ang="0">
                <a:pos x="0" y="0"/>
              </a:cxn>
            </a:cxnLst>
            <a:rect l="0" t="0" r="r" b="b"/>
            <a:pathLst>
              <a:path w="21" h="7">
                <a:moveTo>
                  <a:pt x="21" y="7"/>
                </a:moveTo>
                <a:lnTo>
                  <a:pt x="0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27" name="Freeform 355"/>
          <p:cNvSpPr>
            <a:spLocks/>
          </p:cNvSpPr>
          <p:nvPr/>
        </p:nvSpPr>
        <p:spPr bwMode="auto">
          <a:xfrm>
            <a:off x="6973888" y="1963738"/>
            <a:ext cx="34925" cy="1111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7" y="7"/>
              </a:cxn>
              <a:cxn ang="0">
                <a:pos x="0" y="0"/>
              </a:cxn>
            </a:cxnLst>
            <a:rect l="0" t="0" r="r" b="b"/>
            <a:pathLst>
              <a:path w="22" h="7">
                <a:moveTo>
                  <a:pt x="22" y="0"/>
                </a:moveTo>
                <a:lnTo>
                  <a:pt x="7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28" name="Freeform 356"/>
          <p:cNvSpPr>
            <a:spLocks/>
          </p:cNvSpPr>
          <p:nvPr/>
        </p:nvSpPr>
        <p:spPr bwMode="auto">
          <a:xfrm>
            <a:off x="6985000" y="1616075"/>
            <a:ext cx="46038" cy="11113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22" y="7"/>
              </a:cxn>
              <a:cxn ang="0">
                <a:pos x="0" y="0"/>
              </a:cxn>
            </a:cxnLst>
            <a:rect l="0" t="0" r="r" b="b"/>
            <a:pathLst>
              <a:path w="29" h="7">
                <a:moveTo>
                  <a:pt x="29" y="0"/>
                </a:moveTo>
                <a:lnTo>
                  <a:pt x="22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29" name="Freeform 357"/>
          <p:cNvSpPr>
            <a:spLocks/>
          </p:cNvSpPr>
          <p:nvPr/>
        </p:nvSpPr>
        <p:spPr bwMode="auto">
          <a:xfrm>
            <a:off x="7008813" y="1266825"/>
            <a:ext cx="44450" cy="2222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8" y="14"/>
              </a:cxn>
              <a:cxn ang="0">
                <a:pos x="0" y="0"/>
              </a:cxn>
            </a:cxnLst>
            <a:rect l="0" t="0" r="r" b="b"/>
            <a:pathLst>
              <a:path w="28" h="14">
                <a:moveTo>
                  <a:pt x="28" y="0"/>
                </a:moveTo>
                <a:lnTo>
                  <a:pt x="28" y="1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30" name="Freeform 358"/>
          <p:cNvSpPr>
            <a:spLocks/>
          </p:cNvSpPr>
          <p:nvPr/>
        </p:nvSpPr>
        <p:spPr bwMode="auto">
          <a:xfrm>
            <a:off x="7019925" y="928688"/>
            <a:ext cx="55563" cy="11112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5" y="7"/>
              </a:cxn>
              <a:cxn ang="0">
                <a:pos x="0" y="0"/>
              </a:cxn>
            </a:cxnLst>
            <a:rect l="0" t="0" r="r" b="b"/>
            <a:pathLst>
              <a:path w="35" h="7">
                <a:moveTo>
                  <a:pt x="35" y="0"/>
                </a:moveTo>
                <a:lnTo>
                  <a:pt x="35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31" name="Freeform 359"/>
          <p:cNvSpPr>
            <a:spLocks/>
          </p:cNvSpPr>
          <p:nvPr/>
        </p:nvSpPr>
        <p:spPr bwMode="auto">
          <a:xfrm>
            <a:off x="7042150" y="581025"/>
            <a:ext cx="66675" cy="22225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42" y="14"/>
              </a:cxn>
              <a:cxn ang="0">
                <a:pos x="0" y="0"/>
              </a:cxn>
            </a:cxnLst>
            <a:rect l="0" t="0" r="r" b="b"/>
            <a:pathLst>
              <a:path w="42" h="14">
                <a:moveTo>
                  <a:pt x="35" y="0"/>
                </a:moveTo>
                <a:lnTo>
                  <a:pt x="42" y="1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32" name="Freeform 360"/>
          <p:cNvSpPr>
            <a:spLocks/>
          </p:cNvSpPr>
          <p:nvPr/>
        </p:nvSpPr>
        <p:spPr bwMode="auto">
          <a:xfrm>
            <a:off x="7064375" y="231775"/>
            <a:ext cx="79375" cy="22225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50" y="14"/>
              </a:cxn>
              <a:cxn ang="0">
                <a:pos x="0" y="7"/>
              </a:cxn>
            </a:cxnLst>
            <a:rect l="0" t="0" r="r" b="b"/>
            <a:pathLst>
              <a:path w="50" h="14">
                <a:moveTo>
                  <a:pt x="35" y="0"/>
                </a:moveTo>
                <a:lnTo>
                  <a:pt x="50" y="14"/>
                </a:lnTo>
                <a:lnTo>
                  <a:pt x="0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33" name="Freeform 361"/>
          <p:cNvSpPr>
            <a:spLocks/>
          </p:cNvSpPr>
          <p:nvPr/>
        </p:nvSpPr>
        <p:spPr bwMode="auto">
          <a:xfrm>
            <a:off x="7188200" y="4033838"/>
            <a:ext cx="68263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0"/>
              </a:cxn>
              <a:cxn ang="0">
                <a:pos x="43" y="0"/>
              </a:cxn>
            </a:cxnLst>
            <a:rect l="0" t="0" r="r" b="b"/>
            <a:pathLst>
              <a:path w="43" h="7">
                <a:moveTo>
                  <a:pt x="0" y="7"/>
                </a:moveTo>
                <a:lnTo>
                  <a:pt x="0" y="0"/>
                </a:lnTo>
                <a:lnTo>
                  <a:pt x="43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34" name="Freeform 362"/>
          <p:cNvSpPr>
            <a:spLocks/>
          </p:cNvSpPr>
          <p:nvPr/>
        </p:nvSpPr>
        <p:spPr bwMode="auto">
          <a:xfrm>
            <a:off x="7221538" y="3695700"/>
            <a:ext cx="68262" cy="1588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43">
                <a:moveTo>
                  <a:pt x="43" y="0"/>
                </a:moveTo>
                <a:lnTo>
                  <a:pt x="0" y="0"/>
                </a:lnTo>
                <a:lnTo>
                  <a:pt x="36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35" name="Freeform 363"/>
          <p:cNvSpPr>
            <a:spLocks/>
          </p:cNvSpPr>
          <p:nvPr/>
        </p:nvSpPr>
        <p:spPr bwMode="auto">
          <a:xfrm>
            <a:off x="7267575" y="3348038"/>
            <a:ext cx="55563" cy="11112"/>
          </a:xfrm>
          <a:custGeom>
            <a:avLst/>
            <a:gdLst/>
            <a:ahLst/>
            <a:cxnLst>
              <a:cxn ang="0">
                <a:pos x="35" y="7"/>
              </a:cxn>
              <a:cxn ang="0">
                <a:pos x="0" y="7"/>
              </a:cxn>
              <a:cxn ang="0">
                <a:pos x="21" y="0"/>
              </a:cxn>
            </a:cxnLst>
            <a:rect l="0" t="0" r="r" b="b"/>
            <a:pathLst>
              <a:path w="35" h="7">
                <a:moveTo>
                  <a:pt x="35" y="7"/>
                </a:moveTo>
                <a:lnTo>
                  <a:pt x="0" y="7"/>
                </a:lnTo>
                <a:lnTo>
                  <a:pt x="21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36" name="Freeform 364"/>
          <p:cNvSpPr>
            <a:spLocks/>
          </p:cNvSpPr>
          <p:nvPr/>
        </p:nvSpPr>
        <p:spPr bwMode="auto">
          <a:xfrm>
            <a:off x="7300913" y="3009900"/>
            <a:ext cx="44450" cy="1588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0" y="0"/>
              </a:cxn>
              <a:cxn ang="0">
                <a:pos x="14" y="0"/>
              </a:cxn>
            </a:cxnLst>
            <a:rect l="0" t="0" r="r" b="b"/>
            <a:pathLst>
              <a:path w="28">
                <a:moveTo>
                  <a:pt x="28" y="0"/>
                </a:moveTo>
                <a:lnTo>
                  <a:pt x="0" y="0"/>
                </a:lnTo>
                <a:lnTo>
                  <a:pt x="14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37" name="Freeform 365"/>
          <p:cNvSpPr>
            <a:spLocks/>
          </p:cNvSpPr>
          <p:nvPr/>
        </p:nvSpPr>
        <p:spPr bwMode="auto">
          <a:xfrm>
            <a:off x="7345363" y="2662238"/>
            <a:ext cx="34925" cy="1111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7"/>
              </a:cxn>
              <a:cxn ang="0">
                <a:pos x="0" y="0"/>
              </a:cxn>
            </a:cxnLst>
            <a:rect l="0" t="0" r="r" b="b"/>
            <a:pathLst>
              <a:path w="22" h="7">
                <a:moveTo>
                  <a:pt x="22" y="0"/>
                </a:moveTo>
                <a:lnTo>
                  <a:pt x="0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38" name="Freeform 366"/>
          <p:cNvSpPr>
            <a:spLocks/>
          </p:cNvSpPr>
          <p:nvPr/>
        </p:nvSpPr>
        <p:spPr bwMode="auto">
          <a:xfrm>
            <a:off x="7367588" y="2324100"/>
            <a:ext cx="46037" cy="11113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15" y="7"/>
              </a:cxn>
              <a:cxn ang="0">
                <a:pos x="0" y="0"/>
              </a:cxn>
            </a:cxnLst>
            <a:rect l="0" t="0" r="r" b="b"/>
            <a:pathLst>
              <a:path w="29" h="7">
                <a:moveTo>
                  <a:pt x="29" y="0"/>
                </a:moveTo>
                <a:lnTo>
                  <a:pt x="15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39" name="Freeform 367"/>
          <p:cNvSpPr>
            <a:spLocks/>
          </p:cNvSpPr>
          <p:nvPr/>
        </p:nvSpPr>
        <p:spPr bwMode="auto">
          <a:xfrm>
            <a:off x="7391400" y="1974850"/>
            <a:ext cx="55563" cy="11113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21" y="7"/>
              </a:cxn>
              <a:cxn ang="0">
                <a:pos x="0" y="0"/>
              </a:cxn>
            </a:cxnLst>
            <a:rect l="0" t="0" r="r" b="b"/>
            <a:pathLst>
              <a:path w="35" h="7">
                <a:moveTo>
                  <a:pt x="35" y="0"/>
                </a:moveTo>
                <a:lnTo>
                  <a:pt x="21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40" name="Freeform 368"/>
          <p:cNvSpPr>
            <a:spLocks/>
          </p:cNvSpPr>
          <p:nvPr/>
        </p:nvSpPr>
        <p:spPr bwMode="auto">
          <a:xfrm>
            <a:off x="7413625" y="1627188"/>
            <a:ext cx="55563" cy="22225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5" y="14"/>
              </a:cxn>
              <a:cxn ang="0">
                <a:pos x="0" y="7"/>
              </a:cxn>
            </a:cxnLst>
            <a:rect l="0" t="0" r="r" b="b"/>
            <a:pathLst>
              <a:path w="35" h="14">
                <a:moveTo>
                  <a:pt x="35" y="0"/>
                </a:moveTo>
                <a:lnTo>
                  <a:pt x="35" y="14"/>
                </a:lnTo>
                <a:lnTo>
                  <a:pt x="0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41" name="Freeform 369"/>
          <p:cNvSpPr>
            <a:spLocks/>
          </p:cNvSpPr>
          <p:nvPr/>
        </p:nvSpPr>
        <p:spPr bwMode="auto">
          <a:xfrm>
            <a:off x="7435850" y="1289050"/>
            <a:ext cx="66675" cy="22225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42" y="14"/>
              </a:cxn>
              <a:cxn ang="0">
                <a:pos x="0" y="0"/>
              </a:cxn>
            </a:cxnLst>
            <a:rect l="0" t="0" r="r" b="b"/>
            <a:pathLst>
              <a:path w="42" h="14">
                <a:moveTo>
                  <a:pt x="42" y="0"/>
                </a:moveTo>
                <a:lnTo>
                  <a:pt x="42" y="1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42" name="Freeform 370"/>
          <p:cNvSpPr>
            <a:spLocks/>
          </p:cNvSpPr>
          <p:nvPr/>
        </p:nvSpPr>
        <p:spPr bwMode="auto">
          <a:xfrm>
            <a:off x="7458075" y="939800"/>
            <a:ext cx="90488" cy="23813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7" y="15"/>
              </a:cxn>
              <a:cxn ang="0">
                <a:pos x="0" y="7"/>
              </a:cxn>
            </a:cxnLst>
            <a:rect l="0" t="0" r="r" b="b"/>
            <a:pathLst>
              <a:path w="57" h="15">
                <a:moveTo>
                  <a:pt x="50" y="0"/>
                </a:moveTo>
                <a:lnTo>
                  <a:pt x="57" y="15"/>
                </a:lnTo>
                <a:lnTo>
                  <a:pt x="0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43" name="Freeform 371"/>
          <p:cNvSpPr>
            <a:spLocks/>
          </p:cNvSpPr>
          <p:nvPr/>
        </p:nvSpPr>
        <p:spPr bwMode="auto">
          <a:xfrm>
            <a:off x="7480300" y="592138"/>
            <a:ext cx="101600" cy="33337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64" y="21"/>
              </a:cxn>
              <a:cxn ang="0">
                <a:pos x="0" y="7"/>
              </a:cxn>
            </a:cxnLst>
            <a:rect l="0" t="0" r="r" b="b"/>
            <a:pathLst>
              <a:path w="64" h="21">
                <a:moveTo>
                  <a:pt x="57" y="0"/>
                </a:moveTo>
                <a:lnTo>
                  <a:pt x="64" y="21"/>
                </a:lnTo>
                <a:lnTo>
                  <a:pt x="0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44" name="Freeform 372"/>
          <p:cNvSpPr>
            <a:spLocks/>
          </p:cNvSpPr>
          <p:nvPr/>
        </p:nvSpPr>
        <p:spPr bwMode="auto">
          <a:xfrm>
            <a:off x="7502525" y="254000"/>
            <a:ext cx="123825" cy="33338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78" y="21"/>
              </a:cxn>
              <a:cxn ang="0">
                <a:pos x="0" y="7"/>
              </a:cxn>
            </a:cxnLst>
            <a:rect l="0" t="0" r="r" b="b"/>
            <a:pathLst>
              <a:path w="78" h="21">
                <a:moveTo>
                  <a:pt x="57" y="0"/>
                </a:moveTo>
                <a:lnTo>
                  <a:pt x="78" y="21"/>
                </a:lnTo>
                <a:lnTo>
                  <a:pt x="0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45" name="Freeform 373"/>
          <p:cNvSpPr>
            <a:spLocks/>
          </p:cNvSpPr>
          <p:nvPr/>
        </p:nvSpPr>
        <p:spPr bwMode="auto">
          <a:xfrm>
            <a:off x="7626350" y="3695700"/>
            <a:ext cx="68263" cy="11113"/>
          </a:xfrm>
          <a:custGeom>
            <a:avLst/>
            <a:gdLst/>
            <a:ahLst/>
            <a:cxnLst>
              <a:cxn ang="0">
                <a:pos x="43" y="7"/>
              </a:cxn>
              <a:cxn ang="0">
                <a:pos x="0" y="7"/>
              </a:cxn>
              <a:cxn ang="0">
                <a:pos x="29" y="0"/>
              </a:cxn>
            </a:cxnLst>
            <a:rect l="0" t="0" r="r" b="b"/>
            <a:pathLst>
              <a:path w="43" h="7">
                <a:moveTo>
                  <a:pt x="43" y="7"/>
                </a:moveTo>
                <a:lnTo>
                  <a:pt x="0" y="7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46" name="Freeform 374"/>
          <p:cNvSpPr>
            <a:spLocks/>
          </p:cNvSpPr>
          <p:nvPr/>
        </p:nvSpPr>
        <p:spPr bwMode="auto">
          <a:xfrm>
            <a:off x="7672388" y="3359150"/>
            <a:ext cx="55562" cy="11113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7"/>
              </a:cxn>
              <a:cxn ang="0">
                <a:pos x="21" y="0"/>
              </a:cxn>
            </a:cxnLst>
            <a:rect l="0" t="0" r="r" b="b"/>
            <a:pathLst>
              <a:path w="35" h="7">
                <a:moveTo>
                  <a:pt x="35" y="0"/>
                </a:moveTo>
                <a:lnTo>
                  <a:pt x="0" y="7"/>
                </a:lnTo>
                <a:lnTo>
                  <a:pt x="21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47" name="Freeform 375"/>
          <p:cNvSpPr>
            <a:spLocks/>
          </p:cNvSpPr>
          <p:nvPr/>
        </p:nvSpPr>
        <p:spPr bwMode="auto">
          <a:xfrm>
            <a:off x="7727950" y="3009900"/>
            <a:ext cx="46038" cy="22225"/>
          </a:xfrm>
          <a:custGeom>
            <a:avLst/>
            <a:gdLst/>
            <a:ahLst/>
            <a:cxnLst>
              <a:cxn ang="0">
                <a:pos x="29" y="7"/>
              </a:cxn>
              <a:cxn ang="0">
                <a:pos x="0" y="14"/>
              </a:cxn>
              <a:cxn ang="0">
                <a:pos x="0" y="0"/>
              </a:cxn>
            </a:cxnLst>
            <a:rect l="0" t="0" r="r" b="b"/>
            <a:pathLst>
              <a:path w="29" h="14">
                <a:moveTo>
                  <a:pt x="29" y="7"/>
                </a:moveTo>
                <a:lnTo>
                  <a:pt x="0" y="1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48" name="Freeform 376"/>
          <p:cNvSpPr>
            <a:spLocks/>
          </p:cNvSpPr>
          <p:nvPr/>
        </p:nvSpPr>
        <p:spPr bwMode="auto">
          <a:xfrm>
            <a:off x="7761288" y="2673350"/>
            <a:ext cx="46037" cy="22225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8" y="14"/>
              </a:cxn>
              <a:cxn ang="0">
                <a:pos x="0" y="0"/>
              </a:cxn>
            </a:cxnLst>
            <a:rect l="0" t="0" r="r" b="b"/>
            <a:pathLst>
              <a:path w="29" h="14">
                <a:moveTo>
                  <a:pt x="29" y="0"/>
                </a:moveTo>
                <a:lnTo>
                  <a:pt x="8" y="1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49" name="Freeform 377"/>
          <p:cNvSpPr>
            <a:spLocks/>
          </p:cNvSpPr>
          <p:nvPr/>
        </p:nvSpPr>
        <p:spPr bwMode="auto">
          <a:xfrm>
            <a:off x="7785100" y="2335213"/>
            <a:ext cx="66675" cy="22225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28" y="14"/>
              </a:cxn>
              <a:cxn ang="0">
                <a:pos x="0" y="0"/>
              </a:cxn>
            </a:cxnLst>
            <a:rect l="0" t="0" r="r" b="b"/>
            <a:pathLst>
              <a:path w="42" h="14">
                <a:moveTo>
                  <a:pt x="42" y="0"/>
                </a:moveTo>
                <a:lnTo>
                  <a:pt x="28" y="1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50" name="Freeform 378"/>
          <p:cNvSpPr>
            <a:spLocks/>
          </p:cNvSpPr>
          <p:nvPr/>
        </p:nvSpPr>
        <p:spPr bwMode="auto">
          <a:xfrm>
            <a:off x="7818438" y="1985963"/>
            <a:ext cx="66675" cy="23812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35" y="15"/>
              </a:cxn>
              <a:cxn ang="0">
                <a:pos x="0" y="0"/>
              </a:cxn>
            </a:cxnLst>
            <a:rect l="0" t="0" r="r" b="b"/>
            <a:pathLst>
              <a:path w="42" h="15">
                <a:moveTo>
                  <a:pt x="42" y="0"/>
                </a:moveTo>
                <a:lnTo>
                  <a:pt x="35" y="1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51" name="Freeform 379"/>
          <p:cNvSpPr>
            <a:spLocks/>
          </p:cNvSpPr>
          <p:nvPr/>
        </p:nvSpPr>
        <p:spPr bwMode="auto">
          <a:xfrm>
            <a:off x="7840663" y="1649413"/>
            <a:ext cx="90487" cy="22225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57" y="14"/>
              </a:cxn>
              <a:cxn ang="0">
                <a:pos x="0" y="0"/>
              </a:cxn>
            </a:cxnLst>
            <a:rect l="0" t="0" r="r" b="b"/>
            <a:pathLst>
              <a:path w="57" h="14">
                <a:moveTo>
                  <a:pt x="57" y="0"/>
                </a:moveTo>
                <a:lnTo>
                  <a:pt x="57" y="1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52" name="Freeform 380"/>
          <p:cNvSpPr>
            <a:spLocks/>
          </p:cNvSpPr>
          <p:nvPr/>
        </p:nvSpPr>
        <p:spPr bwMode="auto">
          <a:xfrm>
            <a:off x="7874000" y="1300163"/>
            <a:ext cx="101600" cy="33337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64" y="21"/>
              </a:cxn>
              <a:cxn ang="0">
                <a:pos x="0" y="7"/>
              </a:cxn>
            </a:cxnLst>
            <a:rect l="0" t="0" r="r" b="b"/>
            <a:pathLst>
              <a:path w="64" h="21">
                <a:moveTo>
                  <a:pt x="57" y="0"/>
                </a:moveTo>
                <a:lnTo>
                  <a:pt x="64" y="21"/>
                </a:lnTo>
                <a:lnTo>
                  <a:pt x="0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53" name="Freeform 381"/>
          <p:cNvSpPr>
            <a:spLocks/>
          </p:cNvSpPr>
          <p:nvPr/>
        </p:nvSpPr>
        <p:spPr bwMode="auto">
          <a:xfrm>
            <a:off x="7897813" y="963613"/>
            <a:ext cx="134937" cy="33337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85" y="21"/>
              </a:cxn>
              <a:cxn ang="0">
                <a:pos x="0" y="0"/>
              </a:cxn>
            </a:cxnLst>
            <a:rect l="0" t="0" r="r" b="b"/>
            <a:pathLst>
              <a:path w="85" h="21">
                <a:moveTo>
                  <a:pt x="70" y="0"/>
                </a:moveTo>
                <a:lnTo>
                  <a:pt x="85" y="2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54" name="Freeform 382"/>
          <p:cNvSpPr>
            <a:spLocks/>
          </p:cNvSpPr>
          <p:nvPr/>
        </p:nvSpPr>
        <p:spPr bwMode="auto">
          <a:xfrm>
            <a:off x="7931150" y="614363"/>
            <a:ext cx="146050" cy="44450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92" y="28"/>
              </a:cxn>
              <a:cxn ang="0">
                <a:pos x="0" y="7"/>
              </a:cxn>
            </a:cxnLst>
            <a:rect l="0" t="0" r="r" b="b"/>
            <a:pathLst>
              <a:path w="92" h="28">
                <a:moveTo>
                  <a:pt x="71" y="0"/>
                </a:moveTo>
                <a:lnTo>
                  <a:pt x="92" y="28"/>
                </a:lnTo>
                <a:lnTo>
                  <a:pt x="0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55" name="Freeform 383"/>
          <p:cNvSpPr>
            <a:spLocks/>
          </p:cNvSpPr>
          <p:nvPr/>
        </p:nvSpPr>
        <p:spPr bwMode="auto">
          <a:xfrm>
            <a:off x="7953375" y="265113"/>
            <a:ext cx="168275" cy="5715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106" y="36"/>
              </a:cxn>
              <a:cxn ang="0">
                <a:pos x="0" y="14"/>
              </a:cxn>
            </a:cxnLst>
            <a:rect l="0" t="0" r="r" b="b"/>
            <a:pathLst>
              <a:path w="106" h="36">
                <a:moveTo>
                  <a:pt x="85" y="0"/>
                </a:moveTo>
                <a:lnTo>
                  <a:pt x="106" y="36"/>
                </a:lnTo>
                <a:lnTo>
                  <a:pt x="0" y="1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56" name="Freeform 384"/>
          <p:cNvSpPr>
            <a:spLocks/>
          </p:cNvSpPr>
          <p:nvPr/>
        </p:nvSpPr>
        <p:spPr bwMode="auto">
          <a:xfrm>
            <a:off x="8032750" y="3706813"/>
            <a:ext cx="66675" cy="12700"/>
          </a:xfrm>
          <a:custGeom>
            <a:avLst/>
            <a:gdLst/>
            <a:ahLst/>
            <a:cxnLst>
              <a:cxn ang="0">
                <a:pos x="42" y="8"/>
              </a:cxn>
              <a:cxn ang="0">
                <a:pos x="0" y="8"/>
              </a:cxn>
              <a:cxn ang="0">
                <a:pos x="28" y="0"/>
              </a:cxn>
            </a:cxnLst>
            <a:rect l="0" t="0" r="r" b="b"/>
            <a:pathLst>
              <a:path w="42" h="8">
                <a:moveTo>
                  <a:pt x="42" y="8"/>
                </a:moveTo>
                <a:lnTo>
                  <a:pt x="0" y="8"/>
                </a:lnTo>
                <a:lnTo>
                  <a:pt x="28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57" name="Freeform 385"/>
          <p:cNvSpPr>
            <a:spLocks/>
          </p:cNvSpPr>
          <p:nvPr/>
        </p:nvSpPr>
        <p:spPr bwMode="auto">
          <a:xfrm>
            <a:off x="8088313" y="3370263"/>
            <a:ext cx="68262" cy="11112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0" y="7"/>
              </a:cxn>
              <a:cxn ang="0">
                <a:pos x="14" y="0"/>
              </a:cxn>
            </a:cxnLst>
            <a:rect l="0" t="0" r="r" b="b"/>
            <a:pathLst>
              <a:path w="43" h="7">
                <a:moveTo>
                  <a:pt x="43" y="0"/>
                </a:moveTo>
                <a:lnTo>
                  <a:pt x="0" y="7"/>
                </a:lnTo>
                <a:lnTo>
                  <a:pt x="14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58" name="Freeform 386"/>
          <p:cNvSpPr>
            <a:spLocks/>
          </p:cNvSpPr>
          <p:nvPr/>
        </p:nvSpPr>
        <p:spPr bwMode="auto">
          <a:xfrm>
            <a:off x="8143875" y="3032125"/>
            <a:ext cx="57150" cy="11113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" y="7"/>
              </a:cxn>
              <a:cxn ang="0">
                <a:pos x="0" y="0"/>
              </a:cxn>
            </a:cxnLst>
            <a:rect l="0" t="0" r="r" b="b"/>
            <a:pathLst>
              <a:path w="36" h="7">
                <a:moveTo>
                  <a:pt x="36" y="0"/>
                </a:moveTo>
                <a:lnTo>
                  <a:pt x="8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59" name="Freeform 387"/>
          <p:cNvSpPr>
            <a:spLocks/>
          </p:cNvSpPr>
          <p:nvPr/>
        </p:nvSpPr>
        <p:spPr bwMode="auto">
          <a:xfrm>
            <a:off x="8178800" y="2684463"/>
            <a:ext cx="66675" cy="33337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21" y="21"/>
              </a:cxn>
              <a:cxn ang="0">
                <a:pos x="0" y="0"/>
              </a:cxn>
            </a:cxnLst>
            <a:rect l="0" t="0" r="r" b="b"/>
            <a:pathLst>
              <a:path w="42" h="21">
                <a:moveTo>
                  <a:pt x="42" y="0"/>
                </a:moveTo>
                <a:lnTo>
                  <a:pt x="21" y="2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60" name="Freeform 388"/>
          <p:cNvSpPr>
            <a:spLocks/>
          </p:cNvSpPr>
          <p:nvPr/>
        </p:nvSpPr>
        <p:spPr bwMode="auto">
          <a:xfrm>
            <a:off x="8212138" y="2346325"/>
            <a:ext cx="90487" cy="33338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43" y="21"/>
              </a:cxn>
              <a:cxn ang="0">
                <a:pos x="0" y="0"/>
              </a:cxn>
            </a:cxnLst>
            <a:rect l="0" t="0" r="r" b="b"/>
            <a:pathLst>
              <a:path w="57" h="21">
                <a:moveTo>
                  <a:pt x="57" y="0"/>
                </a:moveTo>
                <a:lnTo>
                  <a:pt x="43" y="2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61" name="Freeform 389"/>
          <p:cNvSpPr>
            <a:spLocks/>
          </p:cNvSpPr>
          <p:nvPr/>
        </p:nvSpPr>
        <p:spPr bwMode="auto">
          <a:xfrm>
            <a:off x="8245475" y="2009775"/>
            <a:ext cx="101600" cy="33338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57" y="21"/>
              </a:cxn>
              <a:cxn ang="0">
                <a:pos x="0" y="0"/>
              </a:cxn>
            </a:cxnLst>
            <a:rect l="0" t="0" r="r" b="b"/>
            <a:pathLst>
              <a:path w="64" h="21">
                <a:moveTo>
                  <a:pt x="64" y="0"/>
                </a:moveTo>
                <a:lnTo>
                  <a:pt x="57" y="2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62" name="Freeform 390"/>
          <p:cNvSpPr>
            <a:spLocks/>
          </p:cNvSpPr>
          <p:nvPr/>
        </p:nvSpPr>
        <p:spPr bwMode="auto">
          <a:xfrm>
            <a:off x="8280400" y="1660525"/>
            <a:ext cx="122238" cy="44450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77" y="28"/>
              </a:cxn>
              <a:cxn ang="0">
                <a:pos x="0" y="7"/>
              </a:cxn>
            </a:cxnLst>
            <a:rect l="0" t="0" r="r" b="b"/>
            <a:pathLst>
              <a:path w="77" h="28">
                <a:moveTo>
                  <a:pt x="70" y="0"/>
                </a:moveTo>
                <a:lnTo>
                  <a:pt x="77" y="28"/>
                </a:lnTo>
                <a:lnTo>
                  <a:pt x="0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63" name="Freeform 391"/>
          <p:cNvSpPr>
            <a:spLocks/>
          </p:cNvSpPr>
          <p:nvPr/>
        </p:nvSpPr>
        <p:spPr bwMode="auto">
          <a:xfrm>
            <a:off x="8313738" y="1322388"/>
            <a:ext cx="146050" cy="46037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92" y="29"/>
              </a:cxn>
              <a:cxn ang="0">
                <a:pos x="0" y="7"/>
              </a:cxn>
            </a:cxnLst>
            <a:rect l="0" t="0" r="r" b="b"/>
            <a:pathLst>
              <a:path w="92" h="29">
                <a:moveTo>
                  <a:pt x="85" y="0"/>
                </a:moveTo>
                <a:lnTo>
                  <a:pt x="92" y="29"/>
                </a:lnTo>
                <a:lnTo>
                  <a:pt x="0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64" name="Freeform 392"/>
          <p:cNvSpPr>
            <a:spLocks/>
          </p:cNvSpPr>
          <p:nvPr/>
        </p:nvSpPr>
        <p:spPr bwMode="auto">
          <a:xfrm>
            <a:off x="8347075" y="974725"/>
            <a:ext cx="179388" cy="55563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13" y="35"/>
              </a:cxn>
              <a:cxn ang="0">
                <a:pos x="0" y="14"/>
              </a:cxn>
            </a:cxnLst>
            <a:rect l="0" t="0" r="r" b="b"/>
            <a:pathLst>
              <a:path w="113" h="35">
                <a:moveTo>
                  <a:pt x="92" y="0"/>
                </a:moveTo>
                <a:lnTo>
                  <a:pt x="113" y="35"/>
                </a:lnTo>
                <a:lnTo>
                  <a:pt x="0" y="14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65" name="Freeform 393"/>
          <p:cNvSpPr>
            <a:spLocks/>
          </p:cNvSpPr>
          <p:nvPr/>
        </p:nvSpPr>
        <p:spPr bwMode="auto">
          <a:xfrm>
            <a:off x="8391525" y="636588"/>
            <a:ext cx="192088" cy="57150"/>
          </a:xfrm>
          <a:custGeom>
            <a:avLst/>
            <a:gdLst/>
            <a:ahLst/>
            <a:cxnLst>
              <a:cxn ang="0">
                <a:pos x="93" y="0"/>
              </a:cxn>
              <a:cxn ang="0">
                <a:pos x="121" y="36"/>
              </a:cxn>
              <a:cxn ang="0">
                <a:pos x="0" y="7"/>
              </a:cxn>
            </a:cxnLst>
            <a:rect l="0" t="0" r="r" b="b"/>
            <a:pathLst>
              <a:path w="121" h="36">
                <a:moveTo>
                  <a:pt x="93" y="0"/>
                </a:moveTo>
                <a:lnTo>
                  <a:pt x="121" y="36"/>
                </a:lnTo>
                <a:lnTo>
                  <a:pt x="0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66" name="Freeform 394"/>
          <p:cNvSpPr>
            <a:spLocks/>
          </p:cNvSpPr>
          <p:nvPr/>
        </p:nvSpPr>
        <p:spPr bwMode="auto">
          <a:xfrm>
            <a:off x="8426450" y="287338"/>
            <a:ext cx="223838" cy="68262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41" y="43"/>
              </a:cxn>
              <a:cxn ang="0">
                <a:pos x="0" y="15"/>
              </a:cxn>
            </a:cxnLst>
            <a:rect l="0" t="0" r="r" b="b"/>
            <a:pathLst>
              <a:path w="141" h="43">
                <a:moveTo>
                  <a:pt x="106" y="0"/>
                </a:moveTo>
                <a:lnTo>
                  <a:pt x="141" y="43"/>
                </a:lnTo>
                <a:lnTo>
                  <a:pt x="0" y="15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67" name="Freeform 395"/>
          <p:cNvSpPr>
            <a:spLocks/>
          </p:cNvSpPr>
          <p:nvPr/>
        </p:nvSpPr>
        <p:spPr bwMode="auto">
          <a:xfrm>
            <a:off x="8437563" y="3719513"/>
            <a:ext cx="77787" cy="22225"/>
          </a:xfrm>
          <a:custGeom>
            <a:avLst/>
            <a:gdLst/>
            <a:ahLst/>
            <a:cxnLst>
              <a:cxn ang="0">
                <a:pos x="49" y="7"/>
              </a:cxn>
              <a:cxn ang="0">
                <a:pos x="0" y="14"/>
              </a:cxn>
              <a:cxn ang="0">
                <a:pos x="21" y="0"/>
              </a:cxn>
            </a:cxnLst>
            <a:rect l="0" t="0" r="r" b="b"/>
            <a:pathLst>
              <a:path w="49" h="14">
                <a:moveTo>
                  <a:pt x="49" y="7"/>
                </a:moveTo>
                <a:lnTo>
                  <a:pt x="0" y="14"/>
                </a:lnTo>
                <a:lnTo>
                  <a:pt x="21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68" name="Freeform 396"/>
          <p:cNvSpPr>
            <a:spLocks/>
          </p:cNvSpPr>
          <p:nvPr/>
        </p:nvSpPr>
        <p:spPr bwMode="auto">
          <a:xfrm>
            <a:off x="8515350" y="3381375"/>
            <a:ext cx="68263" cy="22225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0" y="14"/>
              </a:cxn>
              <a:cxn ang="0">
                <a:pos x="0" y="0"/>
              </a:cxn>
            </a:cxnLst>
            <a:rect l="0" t="0" r="r" b="b"/>
            <a:pathLst>
              <a:path w="43" h="14">
                <a:moveTo>
                  <a:pt x="43" y="0"/>
                </a:moveTo>
                <a:lnTo>
                  <a:pt x="0" y="1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69" name="Freeform 397"/>
          <p:cNvSpPr>
            <a:spLocks/>
          </p:cNvSpPr>
          <p:nvPr/>
        </p:nvSpPr>
        <p:spPr bwMode="auto">
          <a:xfrm>
            <a:off x="8561388" y="3043238"/>
            <a:ext cx="77787" cy="23812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14" y="15"/>
              </a:cxn>
              <a:cxn ang="0">
                <a:pos x="0" y="0"/>
              </a:cxn>
            </a:cxnLst>
            <a:rect l="0" t="0" r="r" b="b"/>
            <a:pathLst>
              <a:path w="49" h="15">
                <a:moveTo>
                  <a:pt x="49" y="0"/>
                </a:moveTo>
                <a:lnTo>
                  <a:pt x="14" y="1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70" name="Freeform 398"/>
          <p:cNvSpPr>
            <a:spLocks/>
          </p:cNvSpPr>
          <p:nvPr/>
        </p:nvSpPr>
        <p:spPr bwMode="auto">
          <a:xfrm>
            <a:off x="8605838" y="2706688"/>
            <a:ext cx="90487" cy="33337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35" y="21"/>
              </a:cxn>
              <a:cxn ang="0">
                <a:pos x="0" y="0"/>
              </a:cxn>
            </a:cxnLst>
            <a:rect l="0" t="0" r="r" b="b"/>
            <a:pathLst>
              <a:path w="57" h="21">
                <a:moveTo>
                  <a:pt x="57" y="0"/>
                </a:moveTo>
                <a:lnTo>
                  <a:pt x="35" y="2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71" name="Freeform 399"/>
          <p:cNvSpPr>
            <a:spLocks/>
          </p:cNvSpPr>
          <p:nvPr/>
        </p:nvSpPr>
        <p:spPr bwMode="auto">
          <a:xfrm>
            <a:off x="8639175" y="2357438"/>
            <a:ext cx="112713" cy="46037"/>
          </a:xfrm>
          <a:custGeom>
            <a:avLst/>
            <a:gdLst/>
            <a:ahLst/>
            <a:cxnLst>
              <a:cxn ang="0">
                <a:pos x="71" y="0"/>
              </a:cxn>
              <a:cxn ang="0">
                <a:pos x="64" y="29"/>
              </a:cxn>
              <a:cxn ang="0">
                <a:pos x="0" y="7"/>
              </a:cxn>
            </a:cxnLst>
            <a:rect l="0" t="0" r="r" b="b"/>
            <a:pathLst>
              <a:path w="71" h="29">
                <a:moveTo>
                  <a:pt x="71" y="0"/>
                </a:moveTo>
                <a:lnTo>
                  <a:pt x="64" y="29"/>
                </a:lnTo>
                <a:lnTo>
                  <a:pt x="0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72" name="Freeform 400"/>
          <p:cNvSpPr>
            <a:spLocks/>
          </p:cNvSpPr>
          <p:nvPr/>
        </p:nvSpPr>
        <p:spPr bwMode="auto">
          <a:xfrm>
            <a:off x="8685213" y="2020888"/>
            <a:ext cx="134937" cy="4445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78" y="28"/>
              </a:cxn>
              <a:cxn ang="0">
                <a:pos x="0" y="7"/>
              </a:cxn>
            </a:cxnLst>
            <a:rect l="0" t="0" r="r" b="b"/>
            <a:pathLst>
              <a:path w="85" h="28">
                <a:moveTo>
                  <a:pt x="85" y="0"/>
                </a:moveTo>
                <a:lnTo>
                  <a:pt x="78" y="28"/>
                </a:lnTo>
                <a:lnTo>
                  <a:pt x="0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73" name="Freeform 401"/>
          <p:cNvSpPr>
            <a:spLocks/>
          </p:cNvSpPr>
          <p:nvPr/>
        </p:nvSpPr>
        <p:spPr bwMode="auto">
          <a:xfrm>
            <a:off x="8729663" y="1682750"/>
            <a:ext cx="157162" cy="55563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99" y="35"/>
              </a:cxn>
              <a:cxn ang="0">
                <a:pos x="0" y="7"/>
              </a:cxn>
            </a:cxnLst>
            <a:rect l="0" t="0" r="r" b="b"/>
            <a:pathLst>
              <a:path w="99" h="35">
                <a:moveTo>
                  <a:pt x="92" y="0"/>
                </a:moveTo>
                <a:lnTo>
                  <a:pt x="99" y="35"/>
                </a:lnTo>
                <a:lnTo>
                  <a:pt x="0" y="7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74" name="Freeform 402"/>
          <p:cNvSpPr>
            <a:spLocks/>
          </p:cNvSpPr>
          <p:nvPr/>
        </p:nvSpPr>
        <p:spPr bwMode="auto">
          <a:xfrm>
            <a:off x="8774113" y="1344613"/>
            <a:ext cx="192087" cy="571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121" y="36"/>
              </a:cxn>
              <a:cxn ang="0">
                <a:pos x="0" y="8"/>
              </a:cxn>
            </a:cxnLst>
            <a:rect l="0" t="0" r="r" b="b"/>
            <a:pathLst>
              <a:path w="121" h="36">
                <a:moveTo>
                  <a:pt x="100" y="0"/>
                </a:moveTo>
                <a:lnTo>
                  <a:pt x="121" y="36"/>
                </a:lnTo>
                <a:lnTo>
                  <a:pt x="0" y="8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75" name="Line 403"/>
          <p:cNvSpPr>
            <a:spLocks noChangeShapeType="1"/>
          </p:cNvSpPr>
          <p:nvPr/>
        </p:nvSpPr>
        <p:spPr bwMode="auto">
          <a:xfrm>
            <a:off x="8988425" y="996950"/>
            <a:ext cx="55563" cy="6667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76" name="Line 404"/>
          <p:cNvSpPr>
            <a:spLocks noChangeShapeType="1"/>
          </p:cNvSpPr>
          <p:nvPr/>
        </p:nvSpPr>
        <p:spPr bwMode="auto">
          <a:xfrm flipH="1" flipV="1">
            <a:off x="8809038" y="1019175"/>
            <a:ext cx="234950" cy="4445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77" name="Line 405"/>
          <p:cNvSpPr>
            <a:spLocks noChangeShapeType="1"/>
          </p:cNvSpPr>
          <p:nvPr/>
        </p:nvSpPr>
        <p:spPr bwMode="auto">
          <a:xfrm flipH="1" flipV="1">
            <a:off x="8853488" y="681038"/>
            <a:ext cx="190500" cy="349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78" name="Line 406"/>
          <p:cNvSpPr>
            <a:spLocks noChangeShapeType="1"/>
          </p:cNvSpPr>
          <p:nvPr/>
        </p:nvSpPr>
        <p:spPr bwMode="auto">
          <a:xfrm flipH="1" flipV="1">
            <a:off x="8897938" y="344488"/>
            <a:ext cx="146050" cy="22225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79" name="Freeform 407"/>
          <p:cNvSpPr>
            <a:spLocks/>
          </p:cNvSpPr>
          <p:nvPr/>
        </p:nvSpPr>
        <p:spPr bwMode="auto">
          <a:xfrm>
            <a:off x="8853488" y="3730625"/>
            <a:ext cx="90487" cy="22225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0" y="14"/>
              </a:cxn>
              <a:cxn ang="0">
                <a:pos x="14" y="0"/>
              </a:cxn>
            </a:cxnLst>
            <a:rect l="0" t="0" r="r" b="b"/>
            <a:pathLst>
              <a:path w="57" h="14">
                <a:moveTo>
                  <a:pt x="57" y="0"/>
                </a:moveTo>
                <a:lnTo>
                  <a:pt x="0" y="14"/>
                </a:lnTo>
                <a:lnTo>
                  <a:pt x="14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80" name="Freeform 408"/>
          <p:cNvSpPr>
            <a:spLocks/>
          </p:cNvSpPr>
          <p:nvPr/>
        </p:nvSpPr>
        <p:spPr bwMode="auto">
          <a:xfrm>
            <a:off x="8932863" y="3392488"/>
            <a:ext cx="77787" cy="22225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7" y="14"/>
              </a:cxn>
              <a:cxn ang="0">
                <a:pos x="0" y="0"/>
              </a:cxn>
            </a:cxnLst>
            <a:rect l="0" t="0" r="r" b="b"/>
            <a:pathLst>
              <a:path w="49" h="14">
                <a:moveTo>
                  <a:pt x="49" y="0"/>
                </a:moveTo>
                <a:lnTo>
                  <a:pt x="7" y="1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81" name="Freeform 409"/>
          <p:cNvSpPr>
            <a:spLocks/>
          </p:cNvSpPr>
          <p:nvPr/>
        </p:nvSpPr>
        <p:spPr bwMode="auto">
          <a:xfrm>
            <a:off x="8977313" y="3055938"/>
            <a:ext cx="66675" cy="33337"/>
          </a:xfrm>
          <a:custGeom>
            <a:avLst/>
            <a:gdLst/>
            <a:ahLst/>
            <a:cxnLst>
              <a:cxn ang="0">
                <a:pos x="42" y="21"/>
              </a:cxn>
              <a:cxn ang="0">
                <a:pos x="35" y="21"/>
              </a:cxn>
              <a:cxn ang="0">
                <a:pos x="0" y="0"/>
              </a:cxn>
            </a:cxnLst>
            <a:rect l="0" t="0" r="r" b="b"/>
            <a:pathLst>
              <a:path w="42" h="21">
                <a:moveTo>
                  <a:pt x="42" y="21"/>
                </a:moveTo>
                <a:lnTo>
                  <a:pt x="35" y="21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82" name="Line 410"/>
          <p:cNvSpPr>
            <a:spLocks noChangeShapeType="1"/>
          </p:cNvSpPr>
          <p:nvPr/>
        </p:nvSpPr>
        <p:spPr bwMode="auto">
          <a:xfrm flipH="1" flipV="1">
            <a:off x="9032875" y="2717800"/>
            <a:ext cx="11113" cy="11113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83" name="Line 411"/>
          <p:cNvSpPr>
            <a:spLocks noChangeShapeType="1"/>
          </p:cNvSpPr>
          <p:nvPr/>
        </p:nvSpPr>
        <p:spPr bwMode="auto">
          <a:xfrm>
            <a:off x="5973763" y="1143000"/>
            <a:ext cx="88900" cy="1588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84" name="Line 412"/>
          <p:cNvSpPr>
            <a:spLocks noChangeShapeType="1"/>
          </p:cNvSpPr>
          <p:nvPr/>
        </p:nvSpPr>
        <p:spPr bwMode="auto">
          <a:xfrm>
            <a:off x="6018213" y="1098550"/>
            <a:ext cx="1587" cy="88900"/>
          </a:xfrm>
          <a:prstGeom prst="lin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7885" name="Rectangle 413"/>
          <p:cNvSpPr>
            <a:spLocks noChangeArrowheads="1"/>
          </p:cNvSpPr>
          <p:nvPr/>
        </p:nvSpPr>
        <p:spPr bwMode="auto">
          <a:xfrm>
            <a:off x="1295400" y="3200400"/>
            <a:ext cx="23558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i="1"/>
              <a:t>a</a:t>
            </a:r>
            <a:r>
              <a:rPr lang="en-US"/>
              <a:t> = 0.1, </a:t>
            </a:r>
            <a:r>
              <a:rPr lang="en-US" i="1"/>
              <a:t>b</a:t>
            </a:r>
            <a:r>
              <a:rPr lang="en-US"/>
              <a:t> = 0.13</a:t>
            </a:r>
          </a:p>
        </p:txBody>
      </p:sp>
      <p:grpSp>
        <p:nvGrpSpPr>
          <p:cNvPr id="8297886" name="Group 414"/>
          <p:cNvGrpSpPr>
            <a:grpSpLocks/>
          </p:cNvGrpSpPr>
          <p:nvPr/>
        </p:nvGrpSpPr>
        <p:grpSpPr bwMode="auto">
          <a:xfrm>
            <a:off x="5181600" y="533400"/>
            <a:ext cx="3665538" cy="3071813"/>
            <a:chOff x="3264" y="336"/>
            <a:chExt cx="2309" cy="1935"/>
          </a:xfrm>
        </p:grpSpPr>
        <p:sp>
          <p:nvSpPr>
            <p:cNvPr id="8297887" name="Freeform 415"/>
            <p:cNvSpPr>
              <a:spLocks/>
            </p:cNvSpPr>
            <p:nvPr/>
          </p:nvSpPr>
          <p:spPr bwMode="auto">
            <a:xfrm>
              <a:off x="3504" y="336"/>
              <a:ext cx="2069" cy="1935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33" y="0"/>
                </a:cxn>
                <a:cxn ang="0">
                  <a:pos x="262" y="7"/>
                </a:cxn>
                <a:cxn ang="0">
                  <a:pos x="283" y="7"/>
                </a:cxn>
                <a:cxn ang="0">
                  <a:pos x="311" y="22"/>
                </a:cxn>
                <a:cxn ang="0">
                  <a:pos x="347" y="29"/>
                </a:cxn>
                <a:cxn ang="0">
                  <a:pos x="375" y="43"/>
                </a:cxn>
                <a:cxn ang="0">
                  <a:pos x="418" y="57"/>
                </a:cxn>
                <a:cxn ang="0">
                  <a:pos x="453" y="78"/>
                </a:cxn>
                <a:cxn ang="0">
                  <a:pos x="496" y="100"/>
                </a:cxn>
                <a:cxn ang="0">
                  <a:pos x="545" y="121"/>
                </a:cxn>
                <a:cxn ang="0">
                  <a:pos x="595" y="156"/>
                </a:cxn>
                <a:cxn ang="0">
                  <a:pos x="652" y="185"/>
                </a:cxn>
                <a:cxn ang="0">
                  <a:pos x="715" y="227"/>
                </a:cxn>
                <a:cxn ang="0">
                  <a:pos x="779" y="270"/>
                </a:cxn>
                <a:cxn ang="0">
                  <a:pos x="857" y="326"/>
                </a:cxn>
                <a:cxn ang="0">
                  <a:pos x="942" y="383"/>
                </a:cxn>
                <a:cxn ang="0">
                  <a:pos x="1034" y="447"/>
                </a:cxn>
                <a:cxn ang="0">
                  <a:pos x="1141" y="525"/>
                </a:cxn>
                <a:cxn ang="0">
                  <a:pos x="1254" y="603"/>
                </a:cxn>
                <a:cxn ang="0">
                  <a:pos x="1374" y="702"/>
                </a:cxn>
                <a:cxn ang="0">
                  <a:pos x="1502" y="801"/>
                </a:cxn>
                <a:cxn ang="0">
                  <a:pos x="1637" y="914"/>
                </a:cxn>
                <a:cxn ang="0">
                  <a:pos x="1771" y="1035"/>
                </a:cxn>
                <a:cxn ang="0">
                  <a:pos x="1892" y="1162"/>
                </a:cxn>
                <a:cxn ang="0">
                  <a:pos x="1991" y="1290"/>
                </a:cxn>
                <a:cxn ang="0">
                  <a:pos x="2055" y="1418"/>
                </a:cxn>
                <a:cxn ang="0">
                  <a:pos x="2062" y="1573"/>
                </a:cxn>
                <a:cxn ang="0">
                  <a:pos x="2005" y="1673"/>
                </a:cxn>
                <a:cxn ang="0">
                  <a:pos x="1892" y="1758"/>
                </a:cxn>
                <a:cxn ang="0">
                  <a:pos x="1736" y="1821"/>
                </a:cxn>
                <a:cxn ang="0">
                  <a:pos x="1552" y="1871"/>
                </a:cxn>
                <a:cxn ang="0">
                  <a:pos x="1353" y="1906"/>
                </a:cxn>
                <a:cxn ang="0">
                  <a:pos x="1148" y="1928"/>
                </a:cxn>
                <a:cxn ang="0">
                  <a:pos x="949" y="1935"/>
                </a:cxn>
                <a:cxn ang="0">
                  <a:pos x="765" y="1928"/>
                </a:cxn>
                <a:cxn ang="0">
                  <a:pos x="595" y="1921"/>
                </a:cxn>
                <a:cxn ang="0">
                  <a:pos x="446" y="1906"/>
                </a:cxn>
                <a:cxn ang="0">
                  <a:pos x="318" y="1885"/>
                </a:cxn>
                <a:cxn ang="0">
                  <a:pos x="212" y="1857"/>
                </a:cxn>
                <a:cxn ang="0">
                  <a:pos x="120" y="1836"/>
                </a:cxn>
                <a:cxn ang="0">
                  <a:pos x="42" y="1800"/>
                </a:cxn>
              </a:cxnLst>
              <a:rect l="0" t="0" r="r" b="b"/>
              <a:pathLst>
                <a:path w="2069" h="1935">
                  <a:moveTo>
                    <a:pt x="198" y="0"/>
                  </a:moveTo>
                  <a:lnTo>
                    <a:pt x="205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62" y="7"/>
                  </a:lnTo>
                  <a:lnTo>
                    <a:pt x="269" y="7"/>
                  </a:lnTo>
                  <a:lnTo>
                    <a:pt x="276" y="7"/>
                  </a:lnTo>
                  <a:lnTo>
                    <a:pt x="283" y="7"/>
                  </a:lnTo>
                  <a:lnTo>
                    <a:pt x="297" y="15"/>
                  </a:lnTo>
                  <a:lnTo>
                    <a:pt x="304" y="15"/>
                  </a:lnTo>
                  <a:lnTo>
                    <a:pt x="311" y="22"/>
                  </a:lnTo>
                  <a:lnTo>
                    <a:pt x="326" y="22"/>
                  </a:lnTo>
                  <a:lnTo>
                    <a:pt x="333" y="22"/>
                  </a:lnTo>
                  <a:lnTo>
                    <a:pt x="347" y="29"/>
                  </a:lnTo>
                  <a:lnTo>
                    <a:pt x="354" y="36"/>
                  </a:lnTo>
                  <a:lnTo>
                    <a:pt x="368" y="36"/>
                  </a:lnTo>
                  <a:lnTo>
                    <a:pt x="375" y="43"/>
                  </a:lnTo>
                  <a:lnTo>
                    <a:pt x="389" y="43"/>
                  </a:lnTo>
                  <a:lnTo>
                    <a:pt x="403" y="50"/>
                  </a:lnTo>
                  <a:lnTo>
                    <a:pt x="418" y="57"/>
                  </a:lnTo>
                  <a:lnTo>
                    <a:pt x="425" y="64"/>
                  </a:lnTo>
                  <a:lnTo>
                    <a:pt x="439" y="71"/>
                  </a:lnTo>
                  <a:lnTo>
                    <a:pt x="453" y="78"/>
                  </a:lnTo>
                  <a:lnTo>
                    <a:pt x="467" y="85"/>
                  </a:lnTo>
                  <a:lnTo>
                    <a:pt x="481" y="93"/>
                  </a:lnTo>
                  <a:lnTo>
                    <a:pt x="496" y="100"/>
                  </a:lnTo>
                  <a:lnTo>
                    <a:pt x="510" y="107"/>
                  </a:lnTo>
                  <a:lnTo>
                    <a:pt x="524" y="114"/>
                  </a:lnTo>
                  <a:lnTo>
                    <a:pt x="545" y="121"/>
                  </a:lnTo>
                  <a:lnTo>
                    <a:pt x="559" y="135"/>
                  </a:lnTo>
                  <a:lnTo>
                    <a:pt x="574" y="142"/>
                  </a:lnTo>
                  <a:lnTo>
                    <a:pt x="595" y="156"/>
                  </a:lnTo>
                  <a:lnTo>
                    <a:pt x="616" y="163"/>
                  </a:lnTo>
                  <a:lnTo>
                    <a:pt x="630" y="178"/>
                  </a:lnTo>
                  <a:lnTo>
                    <a:pt x="652" y="185"/>
                  </a:lnTo>
                  <a:lnTo>
                    <a:pt x="673" y="199"/>
                  </a:lnTo>
                  <a:lnTo>
                    <a:pt x="694" y="213"/>
                  </a:lnTo>
                  <a:lnTo>
                    <a:pt x="715" y="227"/>
                  </a:lnTo>
                  <a:lnTo>
                    <a:pt x="737" y="241"/>
                  </a:lnTo>
                  <a:lnTo>
                    <a:pt x="758" y="255"/>
                  </a:lnTo>
                  <a:lnTo>
                    <a:pt x="779" y="270"/>
                  </a:lnTo>
                  <a:lnTo>
                    <a:pt x="807" y="291"/>
                  </a:lnTo>
                  <a:lnTo>
                    <a:pt x="829" y="305"/>
                  </a:lnTo>
                  <a:lnTo>
                    <a:pt x="857" y="326"/>
                  </a:lnTo>
                  <a:lnTo>
                    <a:pt x="885" y="341"/>
                  </a:lnTo>
                  <a:lnTo>
                    <a:pt x="914" y="362"/>
                  </a:lnTo>
                  <a:lnTo>
                    <a:pt x="942" y="383"/>
                  </a:lnTo>
                  <a:lnTo>
                    <a:pt x="970" y="404"/>
                  </a:lnTo>
                  <a:lnTo>
                    <a:pt x="1006" y="426"/>
                  </a:lnTo>
                  <a:lnTo>
                    <a:pt x="1034" y="447"/>
                  </a:lnTo>
                  <a:lnTo>
                    <a:pt x="1070" y="475"/>
                  </a:lnTo>
                  <a:lnTo>
                    <a:pt x="1105" y="496"/>
                  </a:lnTo>
                  <a:lnTo>
                    <a:pt x="1141" y="525"/>
                  </a:lnTo>
                  <a:lnTo>
                    <a:pt x="1176" y="546"/>
                  </a:lnTo>
                  <a:lnTo>
                    <a:pt x="1211" y="574"/>
                  </a:lnTo>
                  <a:lnTo>
                    <a:pt x="1254" y="603"/>
                  </a:lnTo>
                  <a:lnTo>
                    <a:pt x="1289" y="638"/>
                  </a:lnTo>
                  <a:lnTo>
                    <a:pt x="1332" y="666"/>
                  </a:lnTo>
                  <a:lnTo>
                    <a:pt x="1374" y="702"/>
                  </a:lnTo>
                  <a:lnTo>
                    <a:pt x="1417" y="730"/>
                  </a:lnTo>
                  <a:lnTo>
                    <a:pt x="1460" y="766"/>
                  </a:lnTo>
                  <a:lnTo>
                    <a:pt x="1502" y="801"/>
                  </a:lnTo>
                  <a:lnTo>
                    <a:pt x="1552" y="837"/>
                  </a:lnTo>
                  <a:lnTo>
                    <a:pt x="1594" y="879"/>
                  </a:lnTo>
                  <a:lnTo>
                    <a:pt x="1637" y="914"/>
                  </a:lnTo>
                  <a:lnTo>
                    <a:pt x="1686" y="957"/>
                  </a:lnTo>
                  <a:lnTo>
                    <a:pt x="1729" y="992"/>
                  </a:lnTo>
                  <a:lnTo>
                    <a:pt x="1771" y="1035"/>
                  </a:lnTo>
                  <a:lnTo>
                    <a:pt x="1814" y="1077"/>
                  </a:lnTo>
                  <a:lnTo>
                    <a:pt x="1856" y="1120"/>
                  </a:lnTo>
                  <a:lnTo>
                    <a:pt x="1892" y="1162"/>
                  </a:lnTo>
                  <a:lnTo>
                    <a:pt x="1927" y="1205"/>
                  </a:lnTo>
                  <a:lnTo>
                    <a:pt x="1963" y="1247"/>
                  </a:lnTo>
                  <a:lnTo>
                    <a:pt x="1991" y="1290"/>
                  </a:lnTo>
                  <a:lnTo>
                    <a:pt x="2019" y="1333"/>
                  </a:lnTo>
                  <a:lnTo>
                    <a:pt x="2041" y="1375"/>
                  </a:lnTo>
                  <a:lnTo>
                    <a:pt x="2055" y="1418"/>
                  </a:lnTo>
                  <a:lnTo>
                    <a:pt x="2069" y="1460"/>
                  </a:lnTo>
                  <a:lnTo>
                    <a:pt x="2069" y="1538"/>
                  </a:lnTo>
                  <a:lnTo>
                    <a:pt x="2062" y="1573"/>
                  </a:lnTo>
                  <a:lnTo>
                    <a:pt x="2048" y="1609"/>
                  </a:lnTo>
                  <a:lnTo>
                    <a:pt x="2034" y="1644"/>
                  </a:lnTo>
                  <a:lnTo>
                    <a:pt x="2005" y="1673"/>
                  </a:lnTo>
                  <a:lnTo>
                    <a:pt x="1970" y="1708"/>
                  </a:lnTo>
                  <a:lnTo>
                    <a:pt x="1934" y="1729"/>
                  </a:lnTo>
                  <a:lnTo>
                    <a:pt x="1892" y="1758"/>
                  </a:lnTo>
                  <a:lnTo>
                    <a:pt x="1842" y="1786"/>
                  </a:lnTo>
                  <a:lnTo>
                    <a:pt x="1793" y="1807"/>
                  </a:lnTo>
                  <a:lnTo>
                    <a:pt x="1736" y="1821"/>
                  </a:lnTo>
                  <a:lnTo>
                    <a:pt x="1679" y="1843"/>
                  </a:lnTo>
                  <a:lnTo>
                    <a:pt x="1615" y="1857"/>
                  </a:lnTo>
                  <a:lnTo>
                    <a:pt x="1552" y="1871"/>
                  </a:lnTo>
                  <a:lnTo>
                    <a:pt x="1488" y="1885"/>
                  </a:lnTo>
                  <a:lnTo>
                    <a:pt x="1417" y="1899"/>
                  </a:lnTo>
                  <a:lnTo>
                    <a:pt x="1353" y="1906"/>
                  </a:lnTo>
                  <a:lnTo>
                    <a:pt x="1282" y="1914"/>
                  </a:lnTo>
                  <a:lnTo>
                    <a:pt x="1211" y="1921"/>
                  </a:lnTo>
                  <a:lnTo>
                    <a:pt x="1148" y="1928"/>
                  </a:lnTo>
                  <a:lnTo>
                    <a:pt x="1077" y="1928"/>
                  </a:lnTo>
                  <a:lnTo>
                    <a:pt x="1013" y="1928"/>
                  </a:lnTo>
                  <a:lnTo>
                    <a:pt x="949" y="1935"/>
                  </a:lnTo>
                  <a:lnTo>
                    <a:pt x="885" y="1935"/>
                  </a:lnTo>
                  <a:lnTo>
                    <a:pt x="822" y="1928"/>
                  </a:lnTo>
                  <a:lnTo>
                    <a:pt x="765" y="1928"/>
                  </a:lnTo>
                  <a:lnTo>
                    <a:pt x="708" y="1928"/>
                  </a:lnTo>
                  <a:lnTo>
                    <a:pt x="652" y="1921"/>
                  </a:lnTo>
                  <a:lnTo>
                    <a:pt x="595" y="1921"/>
                  </a:lnTo>
                  <a:lnTo>
                    <a:pt x="545" y="1914"/>
                  </a:lnTo>
                  <a:lnTo>
                    <a:pt x="496" y="1906"/>
                  </a:lnTo>
                  <a:lnTo>
                    <a:pt x="446" y="1906"/>
                  </a:lnTo>
                  <a:lnTo>
                    <a:pt x="403" y="1899"/>
                  </a:lnTo>
                  <a:lnTo>
                    <a:pt x="361" y="1892"/>
                  </a:lnTo>
                  <a:lnTo>
                    <a:pt x="318" y="1885"/>
                  </a:lnTo>
                  <a:lnTo>
                    <a:pt x="283" y="1878"/>
                  </a:lnTo>
                  <a:lnTo>
                    <a:pt x="248" y="1871"/>
                  </a:lnTo>
                  <a:lnTo>
                    <a:pt x="212" y="1857"/>
                  </a:lnTo>
                  <a:lnTo>
                    <a:pt x="177" y="1850"/>
                  </a:lnTo>
                  <a:lnTo>
                    <a:pt x="148" y="1843"/>
                  </a:lnTo>
                  <a:lnTo>
                    <a:pt x="120" y="1836"/>
                  </a:lnTo>
                  <a:lnTo>
                    <a:pt x="92" y="1821"/>
                  </a:lnTo>
                  <a:lnTo>
                    <a:pt x="70" y="1814"/>
                  </a:lnTo>
                  <a:lnTo>
                    <a:pt x="42" y="1800"/>
                  </a:lnTo>
                  <a:lnTo>
                    <a:pt x="21" y="1793"/>
                  </a:lnTo>
                  <a:lnTo>
                    <a:pt x="0" y="1786"/>
                  </a:lnTo>
                </a:path>
              </a:pathLst>
            </a:custGeom>
            <a:noFill/>
            <a:ln w="76200" cap="flat" cmpd="sng">
              <a:solidFill>
                <a:srgbClr val="3366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888" name="Freeform 416"/>
            <p:cNvSpPr>
              <a:spLocks/>
            </p:cNvSpPr>
            <p:nvPr/>
          </p:nvSpPr>
          <p:spPr bwMode="auto">
            <a:xfrm>
              <a:off x="3264" y="336"/>
              <a:ext cx="461" cy="1758"/>
            </a:xfrm>
            <a:custGeom>
              <a:avLst/>
              <a:gdLst/>
              <a:ahLst/>
              <a:cxnLst>
                <a:cxn ang="0">
                  <a:pos x="185" y="1736"/>
                </a:cxn>
                <a:cxn ang="0">
                  <a:pos x="142" y="1708"/>
                </a:cxn>
                <a:cxn ang="0">
                  <a:pos x="114" y="1673"/>
                </a:cxn>
                <a:cxn ang="0">
                  <a:pos x="85" y="1637"/>
                </a:cxn>
                <a:cxn ang="0">
                  <a:pos x="64" y="1602"/>
                </a:cxn>
                <a:cxn ang="0">
                  <a:pos x="50" y="1566"/>
                </a:cxn>
                <a:cxn ang="0">
                  <a:pos x="36" y="1531"/>
                </a:cxn>
                <a:cxn ang="0">
                  <a:pos x="22" y="1503"/>
                </a:cxn>
                <a:cxn ang="0">
                  <a:pos x="14" y="1432"/>
                </a:cxn>
                <a:cxn ang="0">
                  <a:pos x="0" y="1311"/>
                </a:cxn>
                <a:cxn ang="0">
                  <a:pos x="7" y="1120"/>
                </a:cxn>
                <a:cxn ang="0">
                  <a:pos x="22" y="1035"/>
                </a:cxn>
                <a:cxn ang="0">
                  <a:pos x="29" y="914"/>
                </a:cxn>
                <a:cxn ang="0">
                  <a:pos x="43" y="851"/>
                </a:cxn>
                <a:cxn ang="0">
                  <a:pos x="50" y="773"/>
                </a:cxn>
                <a:cxn ang="0">
                  <a:pos x="64" y="716"/>
                </a:cxn>
                <a:cxn ang="0">
                  <a:pos x="71" y="652"/>
                </a:cxn>
                <a:cxn ang="0">
                  <a:pos x="85" y="603"/>
                </a:cxn>
                <a:cxn ang="0">
                  <a:pos x="92" y="539"/>
                </a:cxn>
                <a:cxn ang="0">
                  <a:pos x="107" y="503"/>
                </a:cxn>
                <a:cxn ang="0">
                  <a:pos x="114" y="454"/>
                </a:cxn>
                <a:cxn ang="0">
                  <a:pos x="128" y="418"/>
                </a:cxn>
                <a:cxn ang="0">
                  <a:pos x="135" y="376"/>
                </a:cxn>
                <a:cxn ang="0">
                  <a:pos x="149" y="348"/>
                </a:cxn>
                <a:cxn ang="0">
                  <a:pos x="156" y="312"/>
                </a:cxn>
                <a:cxn ang="0">
                  <a:pos x="170" y="284"/>
                </a:cxn>
                <a:cxn ang="0">
                  <a:pos x="177" y="255"/>
                </a:cxn>
                <a:cxn ang="0">
                  <a:pos x="192" y="234"/>
                </a:cxn>
                <a:cxn ang="0">
                  <a:pos x="199" y="206"/>
                </a:cxn>
                <a:cxn ang="0">
                  <a:pos x="213" y="185"/>
                </a:cxn>
                <a:cxn ang="0">
                  <a:pos x="227" y="163"/>
                </a:cxn>
                <a:cxn ang="0">
                  <a:pos x="241" y="135"/>
                </a:cxn>
                <a:cxn ang="0">
                  <a:pos x="270" y="100"/>
                </a:cxn>
                <a:cxn ang="0">
                  <a:pos x="284" y="85"/>
                </a:cxn>
                <a:cxn ang="0">
                  <a:pos x="298" y="64"/>
                </a:cxn>
                <a:cxn ang="0">
                  <a:pos x="319" y="43"/>
                </a:cxn>
                <a:cxn ang="0">
                  <a:pos x="340" y="36"/>
                </a:cxn>
                <a:cxn ang="0">
                  <a:pos x="362" y="22"/>
                </a:cxn>
                <a:cxn ang="0">
                  <a:pos x="383" y="15"/>
                </a:cxn>
                <a:cxn ang="0">
                  <a:pos x="404" y="7"/>
                </a:cxn>
                <a:cxn ang="0">
                  <a:pos x="426" y="0"/>
                </a:cxn>
                <a:cxn ang="0">
                  <a:pos x="447" y="0"/>
                </a:cxn>
              </a:cxnLst>
              <a:rect l="0" t="0" r="r" b="b"/>
              <a:pathLst>
                <a:path w="461" h="1758">
                  <a:moveTo>
                    <a:pt x="220" y="1758"/>
                  </a:moveTo>
                  <a:lnTo>
                    <a:pt x="206" y="1751"/>
                  </a:lnTo>
                  <a:lnTo>
                    <a:pt x="185" y="1736"/>
                  </a:lnTo>
                  <a:lnTo>
                    <a:pt x="170" y="1729"/>
                  </a:lnTo>
                  <a:lnTo>
                    <a:pt x="156" y="1715"/>
                  </a:lnTo>
                  <a:lnTo>
                    <a:pt x="142" y="1708"/>
                  </a:lnTo>
                  <a:lnTo>
                    <a:pt x="135" y="1694"/>
                  </a:lnTo>
                  <a:lnTo>
                    <a:pt x="121" y="1687"/>
                  </a:lnTo>
                  <a:lnTo>
                    <a:pt x="114" y="1673"/>
                  </a:lnTo>
                  <a:lnTo>
                    <a:pt x="99" y="1658"/>
                  </a:lnTo>
                  <a:lnTo>
                    <a:pt x="92" y="1651"/>
                  </a:lnTo>
                  <a:lnTo>
                    <a:pt x="85" y="1637"/>
                  </a:lnTo>
                  <a:lnTo>
                    <a:pt x="78" y="1630"/>
                  </a:lnTo>
                  <a:lnTo>
                    <a:pt x="71" y="1616"/>
                  </a:lnTo>
                  <a:lnTo>
                    <a:pt x="64" y="1602"/>
                  </a:lnTo>
                  <a:lnTo>
                    <a:pt x="57" y="1595"/>
                  </a:lnTo>
                  <a:lnTo>
                    <a:pt x="50" y="1581"/>
                  </a:lnTo>
                  <a:lnTo>
                    <a:pt x="50" y="1566"/>
                  </a:lnTo>
                  <a:lnTo>
                    <a:pt x="43" y="1559"/>
                  </a:lnTo>
                  <a:lnTo>
                    <a:pt x="36" y="1545"/>
                  </a:lnTo>
                  <a:lnTo>
                    <a:pt x="36" y="1531"/>
                  </a:lnTo>
                  <a:lnTo>
                    <a:pt x="29" y="1524"/>
                  </a:lnTo>
                  <a:lnTo>
                    <a:pt x="29" y="1510"/>
                  </a:lnTo>
                  <a:lnTo>
                    <a:pt x="22" y="1503"/>
                  </a:lnTo>
                  <a:lnTo>
                    <a:pt x="22" y="1474"/>
                  </a:lnTo>
                  <a:lnTo>
                    <a:pt x="14" y="1467"/>
                  </a:lnTo>
                  <a:lnTo>
                    <a:pt x="14" y="1432"/>
                  </a:lnTo>
                  <a:lnTo>
                    <a:pt x="7" y="1418"/>
                  </a:lnTo>
                  <a:lnTo>
                    <a:pt x="7" y="1325"/>
                  </a:lnTo>
                  <a:lnTo>
                    <a:pt x="0" y="1311"/>
                  </a:lnTo>
                  <a:lnTo>
                    <a:pt x="0" y="1255"/>
                  </a:lnTo>
                  <a:lnTo>
                    <a:pt x="7" y="1247"/>
                  </a:lnTo>
                  <a:lnTo>
                    <a:pt x="7" y="1120"/>
                  </a:lnTo>
                  <a:lnTo>
                    <a:pt x="14" y="1113"/>
                  </a:lnTo>
                  <a:lnTo>
                    <a:pt x="14" y="1042"/>
                  </a:lnTo>
                  <a:lnTo>
                    <a:pt x="22" y="1035"/>
                  </a:lnTo>
                  <a:lnTo>
                    <a:pt x="22" y="978"/>
                  </a:lnTo>
                  <a:lnTo>
                    <a:pt x="29" y="964"/>
                  </a:lnTo>
                  <a:lnTo>
                    <a:pt x="29" y="914"/>
                  </a:lnTo>
                  <a:lnTo>
                    <a:pt x="36" y="900"/>
                  </a:lnTo>
                  <a:lnTo>
                    <a:pt x="36" y="865"/>
                  </a:lnTo>
                  <a:lnTo>
                    <a:pt x="43" y="851"/>
                  </a:lnTo>
                  <a:lnTo>
                    <a:pt x="43" y="822"/>
                  </a:lnTo>
                  <a:lnTo>
                    <a:pt x="50" y="808"/>
                  </a:lnTo>
                  <a:lnTo>
                    <a:pt x="50" y="773"/>
                  </a:lnTo>
                  <a:lnTo>
                    <a:pt x="57" y="759"/>
                  </a:lnTo>
                  <a:lnTo>
                    <a:pt x="57" y="730"/>
                  </a:lnTo>
                  <a:lnTo>
                    <a:pt x="64" y="716"/>
                  </a:lnTo>
                  <a:lnTo>
                    <a:pt x="64" y="688"/>
                  </a:lnTo>
                  <a:lnTo>
                    <a:pt x="71" y="681"/>
                  </a:lnTo>
                  <a:lnTo>
                    <a:pt x="71" y="652"/>
                  </a:lnTo>
                  <a:lnTo>
                    <a:pt x="78" y="638"/>
                  </a:lnTo>
                  <a:lnTo>
                    <a:pt x="78" y="610"/>
                  </a:lnTo>
                  <a:lnTo>
                    <a:pt x="85" y="603"/>
                  </a:lnTo>
                  <a:lnTo>
                    <a:pt x="85" y="574"/>
                  </a:lnTo>
                  <a:lnTo>
                    <a:pt x="92" y="567"/>
                  </a:lnTo>
                  <a:lnTo>
                    <a:pt x="92" y="539"/>
                  </a:lnTo>
                  <a:lnTo>
                    <a:pt x="99" y="532"/>
                  </a:lnTo>
                  <a:lnTo>
                    <a:pt x="99" y="511"/>
                  </a:lnTo>
                  <a:lnTo>
                    <a:pt x="107" y="503"/>
                  </a:lnTo>
                  <a:lnTo>
                    <a:pt x="107" y="482"/>
                  </a:lnTo>
                  <a:lnTo>
                    <a:pt x="114" y="475"/>
                  </a:lnTo>
                  <a:lnTo>
                    <a:pt x="114" y="454"/>
                  </a:lnTo>
                  <a:lnTo>
                    <a:pt x="121" y="440"/>
                  </a:lnTo>
                  <a:lnTo>
                    <a:pt x="121" y="426"/>
                  </a:lnTo>
                  <a:lnTo>
                    <a:pt x="128" y="418"/>
                  </a:lnTo>
                  <a:lnTo>
                    <a:pt x="128" y="397"/>
                  </a:lnTo>
                  <a:lnTo>
                    <a:pt x="135" y="390"/>
                  </a:lnTo>
                  <a:lnTo>
                    <a:pt x="135" y="376"/>
                  </a:lnTo>
                  <a:lnTo>
                    <a:pt x="142" y="369"/>
                  </a:lnTo>
                  <a:lnTo>
                    <a:pt x="142" y="355"/>
                  </a:lnTo>
                  <a:lnTo>
                    <a:pt x="149" y="348"/>
                  </a:lnTo>
                  <a:lnTo>
                    <a:pt x="149" y="333"/>
                  </a:lnTo>
                  <a:lnTo>
                    <a:pt x="156" y="326"/>
                  </a:lnTo>
                  <a:lnTo>
                    <a:pt x="156" y="312"/>
                  </a:lnTo>
                  <a:lnTo>
                    <a:pt x="163" y="305"/>
                  </a:lnTo>
                  <a:lnTo>
                    <a:pt x="163" y="291"/>
                  </a:lnTo>
                  <a:lnTo>
                    <a:pt x="170" y="284"/>
                  </a:lnTo>
                  <a:lnTo>
                    <a:pt x="170" y="277"/>
                  </a:lnTo>
                  <a:lnTo>
                    <a:pt x="177" y="270"/>
                  </a:lnTo>
                  <a:lnTo>
                    <a:pt x="177" y="255"/>
                  </a:lnTo>
                  <a:lnTo>
                    <a:pt x="185" y="248"/>
                  </a:lnTo>
                  <a:lnTo>
                    <a:pt x="185" y="241"/>
                  </a:lnTo>
                  <a:lnTo>
                    <a:pt x="192" y="234"/>
                  </a:lnTo>
                  <a:lnTo>
                    <a:pt x="192" y="227"/>
                  </a:lnTo>
                  <a:lnTo>
                    <a:pt x="199" y="220"/>
                  </a:lnTo>
                  <a:lnTo>
                    <a:pt x="199" y="206"/>
                  </a:lnTo>
                  <a:lnTo>
                    <a:pt x="206" y="199"/>
                  </a:lnTo>
                  <a:lnTo>
                    <a:pt x="206" y="192"/>
                  </a:lnTo>
                  <a:lnTo>
                    <a:pt x="213" y="185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7" y="163"/>
                  </a:lnTo>
                  <a:lnTo>
                    <a:pt x="227" y="156"/>
                  </a:lnTo>
                  <a:lnTo>
                    <a:pt x="241" y="142"/>
                  </a:lnTo>
                  <a:lnTo>
                    <a:pt x="241" y="135"/>
                  </a:lnTo>
                  <a:lnTo>
                    <a:pt x="255" y="121"/>
                  </a:lnTo>
                  <a:lnTo>
                    <a:pt x="255" y="114"/>
                  </a:lnTo>
                  <a:lnTo>
                    <a:pt x="270" y="100"/>
                  </a:lnTo>
                  <a:lnTo>
                    <a:pt x="263" y="100"/>
                  </a:lnTo>
                  <a:lnTo>
                    <a:pt x="270" y="100"/>
                  </a:lnTo>
                  <a:lnTo>
                    <a:pt x="284" y="85"/>
                  </a:lnTo>
                  <a:lnTo>
                    <a:pt x="284" y="78"/>
                  </a:lnTo>
                  <a:lnTo>
                    <a:pt x="291" y="71"/>
                  </a:lnTo>
                  <a:lnTo>
                    <a:pt x="298" y="64"/>
                  </a:lnTo>
                  <a:lnTo>
                    <a:pt x="305" y="57"/>
                  </a:lnTo>
                  <a:lnTo>
                    <a:pt x="312" y="57"/>
                  </a:lnTo>
                  <a:lnTo>
                    <a:pt x="319" y="43"/>
                  </a:lnTo>
                  <a:lnTo>
                    <a:pt x="326" y="43"/>
                  </a:lnTo>
                  <a:lnTo>
                    <a:pt x="333" y="36"/>
                  </a:lnTo>
                  <a:lnTo>
                    <a:pt x="340" y="36"/>
                  </a:lnTo>
                  <a:lnTo>
                    <a:pt x="348" y="29"/>
                  </a:lnTo>
                  <a:lnTo>
                    <a:pt x="355" y="22"/>
                  </a:lnTo>
                  <a:lnTo>
                    <a:pt x="362" y="22"/>
                  </a:lnTo>
                  <a:lnTo>
                    <a:pt x="369" y="22"/>
                  </a:lnTo>
                  <a:lnTo>
                    <a:pt x="376" y="15"/>
                  </a:lnTo>
                  <a:lnTo>
                    <a:pt x="383" y="15"/>
                  </a:lnTo>
                  <a:lnTo>
                    <a:pt x="390" y="7"/>
                  </a:lnTo>
                  <a:lnTo>
                    <a:pt x="397" y="7"/>
                  </a:lnTo>
                  <a:lnTo>
                    <a:pt x="404" y="7"/>
                  </a:lnTo>
                  <a:lnTo>
                    <a:pt x="411" y="7"/>
                  </a:lnTo>
                  <a:lnTo>
                    <a:pt x="418" y="7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40" y="0"/>
                  </a:lnTo>
                  <a:lnTo>
                    <a:pt x="447" y="0"/>
                  </a:lnTo>
                  <a:lnTo>
                    <a:pt x="454" y="0"/>
                  </a:lnTo>
                  <a:lnTo>
                    <a:pt x="461" y="0"/>
                  </a:lnTo>
                </a:path>
              </a:pathLst>
            </a:custGeom>
            <a:noFill/>
            <a:ln w="76200" cap="flat" cmpd="sng">
              <a:solidFill>
                <a:srgbClr val="3366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7889" name="AutoShape 417"/>
          <p:cNvSpPr>
            <a:spLocks noChangeArrowheads="1"/>
          </p:cNvSpPr>
          <p:nvPr/>
        </p:nvSpPr>
        <p:spPr bwMode="auto">
          <a:xfrm>
            <a:off x="1295400" y="5486400"/>
            <a:ext cx="457200" cy="4572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890" name="Line 418"/>
          <p:cNvSpPr>
            <a:spLocks noChangeShapeType="1"/>
          </p:cNvSpPr>
          <p:nvPr/>
        </p:nvSpPr>
        <p:spPr bwMode="auto">
          <a:xfrm flipV="1">
            <a:off x="4343400" y="3505200"/>
            <a:ext cx="228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7891" name="Line 419"/>
          <p:cNvSpPr>
            <a:spLocks noChangeShapeType="1"/>
          </p:cNvSpPr>
          <p:nvPr/>
        </p:nvSpPr>
        <p:spPr bwMode="auto">
          <a:xfrm flipV="1">
            <a:off x="4343400" y="2654300"/>
            <a:ext cx="228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7892" name="Line 420"/>
          <p:cNvSpPr>
            <a:spLocks noChangeShapeType="1"/>
          </p:cNvSpPr>
          <p:nvPr/>
        </p:nvSpPr>
        <p:spPr bwMode="auto">
          <a:xfrm flipV="1">
            <a:off x="4419600" y="1752600"/>
            <a:ext cx="228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7893" name="Line 421"/>
          <p:cNvSpPr>
            <a:spLocks noChangeShapeType="1"/>
          </p:cNvSpPr>
          <p:nvPr/>
        </p:nvSpPr>
        <p:spPr bwMode="auto">
          <a:xfrm flipV="1">
            <a:off x="4572000" y="800100"/>
            <a:ext cx="228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7894" name="Line 422"/>
          <p:cNvSpPr>
            <a:spLocks noChangeShapeType="1"/>
          </p:cNvSpPr>
          <p:nvPr/>
        </p:nvSpPr>
        <p:spPr bwMode="auto">
          <a:xfrm flipH="1" flipV="1">
            <a:off x="6324600" y="25146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97895" name="Line 423"/>
          <p:cNvSpPr>
            <a:spLocks noChangeShapeType="1"/>
          </p:cNvSpPr>
          <p:nvPr/>
        </p:nvSpPr>
        <p:spPr bwMode="auto">
          <a:xfrm flipH="1" flipV="1">
            <a:off x="5867400" y="15240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297896" name="Object 424"/>
          <p:cNvGraphicFramePr>
            <a:graphicFrameLocks noChangeAspect="1"/>
          </p:cNvGraphicFramePr>
          <p:nvPr/>
        </p:nvGraphicFramePr>
        <p:xfrm>
          <a:off x="457200" y="228600"/>
          <a:ext cx="26257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897" name="Equation" r:id="rId4" imgW="927000" imgH="482400" progId="Equation.DSMT4">
                  <p:embed/>
                </p:oleObj>
              </mc:Choice>
              <mc:Fallback>
                <p:oleObj name="Equation" r:id="rId4" imgW="927000" imgH="482400" progId="Equation.DSMT4">
                  <p:embed/>
                  <p:pic>
                    <p:nvPicPr>
                      <p:cNvPr id="0" name="Picture 4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"/>
                        <a:ext cx="2625725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897" name="Text Box 425"/>
          <p:cNvSpPr txBox="1">
            <a:spLocks noChangeArrowheads="1"/>
          </p:cNvSpPr>
          <p:nvPr/>
        </p:nvSpPr>
        <p:spPr bwMode="auto">
          <a:xfrm>
            <a:off x="5327650" y="4943475"/>
            <a:ext cx="335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Numerical simulation.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8498" name="Group 2"/>
          <p:cNvGrpSpPr>
            <a:grpSpLocks/>
          </p:cNvGrpSpPr>
          <p:nvPr/>
        </p:nvGrpSpPr>
        <p:grpSpPr bwMode="auto">
          <a:xfrm>
            <a:off x="511175" y="152400"/>
            <a:ext cx="4441825" cy="3360738"/>
            <a:chOff x="283" y="433"/>
            <a:chExt cx="5295" cy="4006"/>
          </a:xfrm>
        </p:grpSpPr>
        <p:sp>
          <p:nvSpPr>
            <p:cNvPr id="8298499" name="Rectangle 3"/>
            <p:cNvSpPr>
              <a:spLocks noChangeArrowheads="1"/>
            </p:cNvSpPr>
            <p:nvPr/>
          </p:nvSpPr>
          <p:spPr bwMode="auto">
            <a:xfrm>
              <a:off x="1117" y="433"/>
              <a:ext cx="4129" cy="32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00" name="Rectangle 4"/>
            <p:cNvSpPr>
              <a:spLocks noChangeArrowheads="1"/>
            </p:cNvSpPr>
            <p:nvPr/>
          </p:nvSpPr>
          <p:spPr bwMode="auto">
            <a:xfrm>
              <a:off x="1117" y="433"/>
              <a:ext cx="4129" cy="325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01" name="Freeform 5"/>
            <p:cNvSpPr>
              <a:spLocks/>
            </p:cNvSpPr>
            <p:nvPr/>
          </p:nvSpPr>
          <p:spPr bwMode="auto">
            <a:xfrm>
              <a:off x="1117" y="433"/>
              <a:ext cx="1" cy="3253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42">
                  <a:moveTo>
                    <a:pt x="0" y="34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02" name="Freeform 6"/>
            <p:cNvSpPr>
              <a:spLocks/>
            </p:cNvSpPr>
            <p:nvPr/>
          </p:nvSpPr>
          <p:spPr bwMode="auto">
            <a:xfrm>
              <a:off x="2487" y="433"/>
              <a:ext cx="1" cy="3253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42">
                  <a:moveTo>
                    <a:pt x="0" y="34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03" name="Freeform 7"/>
            <p:cNvSpPr>
              <a:spLocks/>
            </p:cNvSpPr>
            <p:nvPr/>
          </p:nvSpPr>
          <p:spPr bwMode="auto">
            <a:xfrm>
              <a:off x="3866" y="433"/>
              <a:ext cx="1" cy="3253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42">
                  <a:moveTo>
                    <a:pt x="0" y="34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04" name="Freeform 8"/>
            <p:cNvSpPr>
              <a:spLocks/>
            </p:cNvSpPr>
            <p:nvPr/>
          </p:nvSpPr>
          <p:spPr bwMode="auto">
            <a:xfrm>
              <a:off x="5246" y="433"/>
              <a:ext cx="1" cy="3253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42">
                  <a:moveTo>
                    <a:pt x="0" y="34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05" name="Freeform 9"/>
            <p:cNvSpPr>
              <a:spLocks/>
            </p:cNvSpPr>
            <p:nvPr/>
          </p:nvSpPr>
          <p:spPr bwMode="auto">
            <a:xfrm>
              <a:off x="1117" y="3686"/>
              <a:ext cx="41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06" name="Freeform 10"/>
            <p:cNvSpPr>
              <a:spLocks/>
            </p:cNvSpPr>
            <p:nvPr/>
          </p:nvSpPr>
          <p:spPr bwMode="auto">
            <a:xfrm>
              <a:off x="1117" y="3087"/>
              <a:ext cx="41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07" name="Freeform 11"/>
            <p:cNvSpPr>
              <a:spLocks/>
            </p:cNvSpPr>
            <p:nvPr/>
          </p:nvSpPr>
          <p:spPr bwMode="auto">
            <a:xfrm>
              <a:off x="1117" y="2497"/>
              <a:ext cx="41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08" name="Freeform 12"/>
            <p:cNvSpPr>
              <a:spLocks/>
            </p:cNvSpPr>
            <p:nvPr/>
          </p:nvSpPr>
          <p:spPr bwMode="auto">
            <a:xfrm>
              <a:off x="1117" y="1908"/>
              <a:ext cx="41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09" name="Freeform 13"/>
            <p:cNvSpPr>
              <a:spLocks/>
            </p:cNvSpPr>
            <p:nvPr/>
          </p:nvSpPr>
          <p:spPr bwMode="auto">
            <a:xfrm>
              <a:off x="1117" y="1318"/>
              <a:ext cx="41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10" name="Freeform 14"/>
            <p:cNvSpPr>
              <a:spLocks/>
            </p:cNvSpPr>
            <p:nvPr/>
          </p:nvSpPr>
          <p:spPr bwMode="auto">
            <a:xfrm>
              <a:off x="1117" y="728"/>
              <a:ext cx="412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4" y="0"/>
                </a:cxn>
                <a:cxn ang="0">
                  <a:pos x="434" y="0"/>
                </a:cxn>
              </a:cxnLst>
              <a:rect l="0" t="0" r="r" b="b"/>
              <a:pathLst>
                <a:path w="434">
                  <a:moveTo>
                    <a:pt x="0" y="0"/>
                  </a:moveTo>
                  <a:lnTo>
                    <a:pt x="434" y="0"/>
                  </a:lnTo>
                  <a:lnTo>
                    <a:pt x="4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11" name="Line 15"/>
            <p:cNvSpPr>
              <a:spLocks noChangeShapeType="1"/>
            </p:cNvSpPr>
            <p:nvPr/>
          </p:nvSpPr>
          <p:spPr bwMode="auto">
            <a:xfrm>
              <a:off x="1117" y="3686"/>
              <a:ext cx="41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12" name="Line 16"/>
            <p:cNvSpPr>
              <a:spLocks noChangeShapeType="1"/>
            </p:cNvSpPr>
            <p:nvPr/>
          </p:nvSpPr>
          <p:spPr bwMode="auto">
            <a:xfrm flipV="1">
              <a:off x="1117" y="433"/>
              <a:ext cx="1" cy="32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13" name="Line 17"/>
            <p:cNvSpPr>
              <a:spLocks noChangeShapeType="1"/>
            </p:cNvSpPr>
            <p:nvPr/>
          </p:nvSpPr>
          <p:spPr bwMode="auto">
            <a:xfrm flipV="1">
              <a:off x="1117" y="3639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14" name="Rectangle 18"/>
            <p:cNvSpPr>
              <a:spLocks noChangeArrowheads="1"/>
            </p:cNvSpPr>
            <p:nvPr/>
          </p:nvSpPr>
          <p:spPr bwMode="auto">
            <a:xfrm>
              <a:off x="1089" y="3763"/>
              <a:ext cx="16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</a:t>
              </a:r>
              <a:endParaRPr lang="en-US" sz="3600"/>
            </a:p>
          </p:txBody>
        </p:sp>
        <p:sp>
          <p:nvSpPr>
            <p:cNvPr id="8298515" name="Line 19"/>
            <p:cNvSpPr>
              <a:spLocks noChangeShapeType="1"/>
            </p:cNvSpPr>
            <p:nvPr/>
          </p:nvSpPr>
          <p:spPr bwMode="auto">
            <a:xfrm flipV="1">
              <a:off x="2487" y="3639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16" name="Rectangle 20"/>
            <p:cNvSpPr>
              <a:spLocks noChangeArrowheads="1"/>
            </p:cNvSpPr>
            <p:nvPr/>
          </p:nvSpPr>
          <p:spPr bwMode="auto">
            <a:xfrm>
              <a:off x="2401" y="3763"/>
              <a:ext cx="420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1.5</a:t>
              </a:r>
              <a:endParaRPr lang="en-US" sz="3600"/>
            </a:p>
          </p:txBody>
        </p:sp>
        <p:sp>
          <p:nvSpPr>
            <p:cNvPr id="8298517" name="Line 21"/>
            <p:cNvSpPr>
              <a:spLocks noChangeShapeType="1"/>
            </p:cNvSpPr>
            <p:nvPr/>
          </p:nvSpPr>
          <p:spPr bwMode="auto">
            <a:xfrm flipV="1">
              <a:off x="3866" y="3639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18" name="Rectangle 22"/>
            <p:cNvSpPr>
              <a:spLocks noChangeArrowheads="1"/>
            </p:cNvSpPr>
            <p:nvPr/>
          </p:nvSpPr>
          <p:spPr bwMode="auto">
            <a:xfrm>
              <a:off x="3839" y="3763"/>
              <a:ext cx="168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2</a:t>
              </a:r>
              <a:endParaRPr lang="en-US" sz="3600"/>
            </a:p>
          </p:txBody>
        </p:sp>
        <p:sp>
          <p:nvSpPr>
            <p:cNvPr id="8298519" name="Line 23"/>
            <p:cNvSpPr>
              <a:spLocks noChangeShapeType="1"/>
            </p:cNvSpPr>
            <p:nvPr/>
          </p:nvSpPr>
          <p:spPr bwMode="auto">
            <a:xfrm flipV="1">
              <a:off x="5246" y="3639"/>
              <a:ext cx="1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20" name="Rectangle 24"/>
            <p:cNvSpPr>
              <a:spLocks noChangeArrowheads="1"/>
            </p:cNvSpPr>
            <p:nvPr/>
          </p:nvSpPr>
          <p:spPr bwMode="auto">
            <a:xfrm>
              <a:off x="5158" y="3763"/>
              <a:ext cx="420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2.5</a:t>
              </a:r>
              <a:endParaRPr lang="en-US" sz="3600"/>
            </a:p>
          </p:txBody>
        </p:sp>
        <p:sp>
          <p:nvSpPr>
            <p:cNvPr id="8298521" name="Line 25"/>
            <p:cNvSpPr>
              <a:spLocks noChangeShapeType="1"/>
            </p:cNvSpPr>
            <p:nvPr/>
          </p:nvSpPr>
          <p:spPr bwMode="auto">
            <a:xfrm>
              <a:off x="1117" y="3686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22" name="Rectangle 26"/>
            <p:cNvSpPr>
              <a:spLocks noChangeArrowheads="1"/>
            </p:cNvSpPr>
            <p:nvPr/>
          </p:nvSpPr>
          <p:spPr bwMode="auto">
            <a:xfrm>
              <a:off x="724" y="3563"/>
              <a:ext cx="1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0</a:t>
              </a:r>
              <a:endParaRPr lang="en-US" sz="3200"/>
            </a:p>
          </p:txBody>
        </p:sp>
        <p:sp>
          <p:nvSpPr>
            <p:cNvPr id="8298523" name="Line 27"/>
            <p:cNvSpPr>
              <a:spLocks noChangeShapeType="1"/>
            </p:cNvSpPr>
            <p:nvPr/>
          </p:nvSpPr>
          <p:spPr bwMode="auto">
            <a:xfrm>
              <a:off x="1117" y="308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24" name="Rectangle 28"/>
            <p:cNvSpPr>
              <a:spLocks noChangeArrowheads="1"/>
            </p:cNvSpPr>
            <p:nvPr/>
          </p:nvSpPr>
          <p:spPr bwMode="auto">
            <a:xfrm>
              <a:off x="620" y="2963"/>
              <a:ext cx="3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0.2</a:t>
              </a:r>
              <a:endParaRPr lang="en-US" sz="3200"/>
            </a:p>
          </p:txBody>
        </p:sp>
        <p:sp>
          <p:nvSpPr>
            <p:cNvPr id="8298525" name="Line 29"/>
            <p:cNvSpPr>
              <a:spLocks noChangeShapeType="1"/>
            </p:cNvSpPr>
            <p:nvPr/>
          </p:nvSpPr>
          <p:spPr bwMode="auto">
            <a:xfrm>
              <a:off x="1117" y="2497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26" name="Rectangle 30"/>
            <p:cNvSpPr>
              <a:spLocks noChangeArrowheads="1"/>
            </p:cNvSpPr>
            <p:nvPr/>
          </p:nvSpPr>
          <p:spPr bwMode="auto">
            <a:xfrm>
              <a:off x="620" y="2375"/>
              <a:ext cx="3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0.4</a:t>
              </a:r>
              <a:endParaRPr lang="en-US" sz="3200"/>
            </a:p>
          </p:txBody>
        </p:sp>
        <p:sp>
          <p:nvSpPr>
            <p:cNvPr id="8298527" name="Line 31"/>
            <p:cNvSpPr>
              <a:spLocks noChangeShapeType="1"/>
            </p:cNvSpPr>
            <p:nvPr/>
          </p:nvSpPr>
          <p:spPr bwMode="auto">
            <a:xfrm>
              <a:off x="1117" y="190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28" name="Rectangle 32"/>
            <p:cNvSpPr>
              <a:spLocks noChangeArrowheads="1"/>
            </p:cNvSpPr>
            <p:nvPr/>
          </p:nvSpPr>
          <p:spPr bwMode="auto">
            <a:xfrm>
              <a:off x="620" y="1784"/>
              <a:ext cx="3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0.6</a:t>
              </a:r>
              <a:endParaRPr lang="en-US" sz="3200"/>
            </a:p>
          </p:txBody>
        </p:sp>
        <p:sp>
          <p:nvSpPr>
            <p:cNvPr id="8298529" name="Line 33"/>
            <p:cNvSpPr>
              <a:spLocks noChangeShapeType="1"/>
            </p:cNvSpPr>
            <p:nvPr/>
          </p:nvSpPr>
          <p:spPr bwMode="auto">
            <a:xfrm>
              <a:off x="1117" y="131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30" name="Rectangle 34"/>
            <p:cNvSpPr>
              <a:spLocks noChangeArrowheads="1"/>
            </p:cNvSpPr>
            <p:nvPr/>
          </p:nvSpPr>
          <p:spPr bwMode="auto">
            <a:xfrm>
              <a:off x="620" y="1194"/>
              <a:ext cx="3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0.8</a:t>
              </a:r>
              <a:endParaRPr lang="en-US" sz="3200"/>
            </a:p>
          </p:txBody>
        </p:sp>
        <p:sp>
          <p:nvSpPr>
            <p:cNvPr id="8298531" name="Line 35"/>
            <p:cNvSpPr>
              <a:spLocks noChangeShapeType="1"/>
            </p:cNvSpPr>
            <p:nvPr/>
          </p:nvSpPr>
          <p:spPr bwMode="auto">
            <a:xfrm>
              <a:off x="1117" y="72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32" name="Rectangle 36"/>
            <p:cNvSpPr>
              <a:spLocks noChangeArrowheads="1"/>
            </p:cNvSpPr>
            <p:nvPr/>
          </p:nvSpPr>
          <p:spPr bwMode="auto">
            <a:xfrm>
              <a:off x="724" y="605"/>
              <a:ext cx="151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1</a:t>
              </a:r>
              <a:endParaRPr lang="en-US" sz="3200"/>
            </a:p>
          </p:txBody>
        </p:sp>
        <p:sp>
          <p:nvSpPr>
            <p:cNvPr id="8298533" name="Freeform 37"/>
            <p:cNvSpPr>
              <a:spLocks/>
            </p:cNvSpPr>
            <p:nvPr/>
          </p:nvSpPr>
          <p:spPr bwMode="auto">
            <a:xfrm>
              <a:off x="1326" y="1689"/>
              <a:ext cx="1865" cy="1997"/>
            </a:xfrm>
            <a:custGeom>
              <a:avLst/>
              <a:gdLst/>
              <a:ahLst/>
              <a:cxnLst>
                <a:cxn ang="0">
                  <a:pos x="333" y="1997"/>
                </a:cxn>
                <a:cxn ang="0">
                  <a:pos x="333" y="1988"/>
                </a:cxn>
                <a:cxn ang="0">
                  <a:pos x="323" y="1978"/>
                </a:cxn>
                <a:cxn ang="0">
                  <a:pos x="295" y="1902"/>
                </a:cxn>
                <a:cxn ang="0">
                  <a:pos x="171" y="1607"/>
                </a:cxn>
                <a:cxn ang="0">
                  <a:pos x="85" y="1351"/>
                </a:cxn>
                <a:cxn ang="0">
                  <a:pos x="28" y="1113"/>
                </a:cxn>
                <a:cxn ang="0">
                  <a:pos x="9" y="904"/>
                </a:cxn>
                <a:cxn ang="0">
                  <a:pos x="0" y="713"/>
                </a:cxn>
                <a:cxn ang="0">
                  <a:pos x="19" y="552"/>
                </a:cxn>
                <a:cxn ang="0">
                  <a:pos x="47" y="409"/>
                </a:cxn>
                <a:cxn ang="0">
                  <a:pos x="105" y="285"/>
                </a:cxn>
                <a:cxn ang="0">
                  <a:pos x="162" y="181"/>
                </a:cxn>
                <a:cxn ang="0">
                  <a:pos x="238" y="105"/>
                </a:cxn>
                <a:cxn ang="0">
                  <a:pos x="333" y="48"/>
                </a:cxn>
                <a:cxn ang="0">
                  <a:pos x="428" y="9"/>
                </a:cxn>
                <a:cxn ang="0">
                  <a:pos x="542" y="0"/>
                </a:cxn>
                <a:cxn ang="0">
                  <a:pos x="666" y="9"/>
                </a:cxn>
                <a:cxn ang="0">
                  <a:pos x="790" y="38"/>
                </a:cxn>
                <a:cxn ang="0">
                  <a:pos x="923" y="86"/>
                </a:cxn>
                <a:cxn ang="0">
                  <a:pos x="1046" y="143"/>
                </a:cxn>
                <a:cxn ang="0">
                  <a:pos x="1180" y="219"/>
                </a:cxn>
                <a:cxn ang="0">
                  <a:pos x="1294" y="295"/>
                </a:cxn>
                <a:cxn ang="0">
                  <a:pos x="1408" y="380"/>
                </a:cxn>
                <a:cxn ang="0">
                  <a:pos x="1513" y="466"/>
                </a:cxn>
                <a:cxn ang="0">
                  <a:pos x="1598" y="542"/>
                </a:cxn>
                <a:cxn ang="0">
                  <a:pos x="1674" y="609"/>
                </a:cxn>
                <a:cxn ang="0">
                  <a:pos x="1731" y="675"/>
                </a:cxn>
                <a:cxn ang="0">
                  <a:pos x="1779" y="732"/>
                </a:cxn>
                <a:cxn ang="0">
                  <a:pos x="1817" y="770"/>
                </a:cxn>
                <a:cxn ang="0">
                  <a:pos x="1836" y="808"/>
                </a:cxn>
                <a:cxn ang="0">
                  <a:pos x="1855" y="847"/>
                </a:cxn>
                <a:cxn ang="0">
                  <a:pos x="1865" y="866"/>
                </a:cxn>
                <a:cxn ang="0">
                  <a:pos x="1865" y="894"/>
                </a:cxn>
                <a:cxn ang="0">
                  <a:pos x="1855" y="904"/>
                </a:cxn>
                <a:cxn ang="0">
                  <a:pos x="1846" y="913"/>
                </a:cxn>
                <a:cxn ang="0">
                  <a:pos x="1836" y="913"/>
                </a:cxn>
                <a:cxn ang="0">
                  <a:pos x="1827" y="923"/>
                </a:cxn>
                <a:cxn ang="0">
                  <a:pos x="1817" y="923"/>
                </a:cxn>
                <a:cxn ang="0">
                  <a:pos x="1808" y="913"/>
                </a:cxn>
                <a:cxn ang="0">
                  <a:pos x="1789" y="913"/>
                </a:cxn>
                <a:cxn ang="0">
                  <a:pos x="1779" y="913"/>
                </a:cxn>
                <a:cxn ang="0">
                  <a:pos x="1770" y="904"/>
                </a:cxn>
                <a:cxn ang="0">
                  <a:pos x="1760" y="904"/>
                </a:cxn>
                <a:cxn ang="0">
                  <a:pos x="1750" y="894"/>
                </a:cxn>
                <a:cxn ang="0">
                  <a:pos x="1741" y="894"/>
                </a:cxn>
                <a:cxn ang="0">
                  <a:pos x="1731" y="885"/>
                </a:cxn>
                <a:cxn ang="0">
                  <a:pos x="1722" y="875"/>
                </a:cxn>
                <a:cxn ang="0">
                  <a:pos x="1712" y="866"/>
                </a:cxn>
              </a:cxnLst>
              <a:rect l="0" t="0" r="r" b="b"/>
              <a:pathLst>
                <a:path w="1865" h="1997">
                  <a:moveTo>
                    <a:pt x="333" y="1997"/>
                  </a:moveTo>
                  <a:lnTo>
                    <a:pt x="333" y="1988"/>
                  </a:lnTo>
                  <a:lnTo>
                    <a:pt x="323" y="1978"/>
                  </a:lnTo>
                  <a:lnTo>
                    <a:pt x="295" y="1902"/>
                  </a:lnTo>
                  <a:lnTo>
                    <a:pt x="171" y="1607"/>
                  </a:lnTo>
                  <a:lnTo>
                    <a:pt x="85" y="1351"/>
                  </a:lnTo>
                  <a:lnTo>
                    <a:pt x="28" y="1113"/>
                  </a:lnTo>
                  <a:lnTo>
                    <a:pt x="9" y="904"/>
                  </a:lnTo>
                  <a:lnTo>
                    <a:pt x="0" y="713"/>
                  </a:lnTo>
                  <a:lnTo>
                    <a:pt x="19" y="552"/>
                  </a:lnTo>
                  <a:lnTo>
                    <a:pt x="47" y="409"/>
                  </a:lnTo>
                  <a:lnTo>
                    <a:pt x="105" y="285"/>
                  </a:lnTo>
                  <a:lnTo>
                    <a:pt x="162" y="181"/>
                  </a:lnTo>
                  <a:lnTo>
                    <a:pt x="238" y="105"/>
                  </a:lnTo>
                  <a:lnTo>
                    <a:pt x="333" y="48"/>
                  </a:lnTo>
                  <a:lnTo>
                    <a:pt x="428" y="9"/>
                  </a:lnTo>
                  <a:lnTo>
                    <a:pt x="542" y="0"/>
                  </a:lnTo>
                  <a:lnTo>
                    <a:pt x="666" y="9"/>
                  </a:lnTo>
                  <a:lnTo>
                    <a:pt x="790" y="38"/>
                  </a:lnTo>
                  <a:lnTo>
                    <a:pt x="923" y="86"/>
                  </a:lnTo>
                  <a:lnTo>
                    <a:pt x="1046" y="143"/>
                  </a:lnTo>
                  <a:lnTo>
                    <a:pt x="1180" y="219"/>
                  </a:lnTo>
                  <a:lnTo>
                    <a:pt x="1294" y="295"/>
                  </a:lnTo>
                  <a:lnTo>
                    <a:pt x="1408" y="380"/>
                  </a:lnTo>
                  <a:lnTo>
                    <a:pt x="1513" y="466"/>
                  </a:lnTo>
                  <a:lnTo>
                    <a:pt x="1598" y="542"/>
                  </a:lnTo>
                  <a:lnTo>
                    <a:pt x="1674" y="609"/>
                  </a:lnTo>
                  <a:lnTo>
                    <a:pt x="1731" y="675"/>
                  </a:lnTo>
                  <a:lnTo>
                    <a:pt x="1779" y="732"/>
                  </a:lnTo>
                  <a:lnTo>
                    <a:pt x="1817" y="770"/>
                  </a:lnTo>
                  <a:lnTo>
                    <a:pt x="1836" y="808"/>
                  </a:lnTo>
                  <a:lnTo>
                    <a:pt x="1855" y="847"/>
                  </a:lnTo>
                  <a:lnTo>
                    <a:pt x="1865" y="866"/>
                  </a:lnTo>
                  <a:lnTo>
                    <a:pt x="1865" y="894"/>
                  </a:lnTo>
                  <a:lnTo>
                    <a:pt x="1855" y="904"/>
                  </a:lnTo>
                  <a:lnTo>
                    <a:pt x="1846" y="913"/>
                  </a:lnTo>
                  <a:lnTo>
                    <a:pt x="1836" y="913"/>
                  </a:lnTo>
                  <a:lnTo>
                    <a:pt x="1827" y="923"/>
                  </a:lnTo>
                  <a:lnTo>
                    <a:pt x="1817" y="923"/>
                  </a:lnTo>
                  <a:lnTo>
                    <a:pt x="1808" y="913"/>
                  </a:lnTo>
                  <a:lnTo>
                    <a:pt x="1789" y="913"/>
                  </a:lnTo>
                  <a:lnTo>
                    <a:pt x="1779" y="913"/>
                  </a:lnTo>
                  <a:lnTo>
                    <a:pt x="1770" y="904"/>
                  </a:lnTo>
                  <a:lnTo>
                    <a:pt x="1760" y="904"/>
                  </a:lnTo>
                  <a:lnTo>
                    <a:pt x="1750" y="894"/>
                  </a:lnTo>
                  <a:lnTo>
                    <a:pt x="1741" y="894"/>
                  </a:lnTo>
                  <a:lnTo>
                    <a:pt x="1731" y="885"/>
                  </a:lnTo>
                  <a:lnTo>
                    <a:pt x="1722" y="875"/>
                  </a:lnTo>
                  <a:lnTo>
                    <a:pt x="1712" y="866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34" name="Freeform 38"/>
            <p:cNvSpPr>
              <a:spLocks/>
            </p:cNvSpPr>
            <p:nvPr/>
          </p:nvSpPr>
          <p:spPr bwMode="auto">
            <a:xfrm>
              <a:off x="1659" y="433"/>
              <a:ext cx="2093" cy="23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5" y="162"/>
                </a:cxn>
                <a:cxn ang="0">
                  <a:pos x="590" y="390"/>
                </a:cxn>
                <a:cxn ang="0">
                  <a:pos x="894" y="647"/>
                </a:cxn>
                <a:cxn ang="0">
                  <a:pos x="1199" y="942"/>
                </a:cxn>
                <a:cxn ang="0">
                  <a:pos x="1465" y="1227"/>
                </a:cxn>
                <a:cxn ang="0">
                  <a:pos x="1693" y="1494"/>
                </a:cxn>
                <a:cxn ang="0">
                  <a:pos x="1874" y="1732"/>
                </a:cxn>
                <a:cxn ang="0">
                  <a:pos x="1998" y="1922"/>
                </a:cxn>
                <a:cxn ang="0">
                  <a:pos x="2064" y="2064"/>
                </a:cxn>
                <a:cxn ang="0">
                  <a:pos x="2093" y="2169"/>
                </a:cxn>
                <a:cxn ang="0">
                  <a:pos x="2093" y="2245"/>
                </a:cxn>
                <a:cxn ang="0">
                  <a:pos x="2064" y="2293"/>
                </a:cxn>
                <a:cxn ang="0">
                  <a:pos x="2026" y="2321"/>
                </a:cxn>
                <a:cxn ang="0">
                  <a:pos x="1979" y="2340"/>
                </a:cxn>
                <a:cxn ang="0">
                  <a:pos x="1931" y="2340"/>
                </a:cxn>
                <a:cxn ang="0">
                  <a:pos x="1874" y="2340"/>
                </a:cxn>
                <a:cxn ang="0">
                  <a:pos x="1817" y="2331"/>
                </a:cxn>
                <a:cxn ang="0">
                  <a:pos x="1770" y="2321"/>
                </a:cxn>
                <a:cxn ang="0">
                  <a:pos x="1722" y="2312"/>
                </a:cxn>
                <a:cxn ang="0">
                  <a:pos x="1674" y="2293"/>
                </a:cxn>
                <a:cxn ang="0">
                  <a:pos x="1636" y="2283"/>
                </a:cxn>
                <a:cxn ang="0">
                  <a:pos x="1598" y="2264"/>
                </a:cxn>
                <a:cxn ang="0">
                  <a:pos x="1560" y="2255"/>
                </a:cxn>
                <a:cxn ang="0">
                  <a:pos x="1532" y="2236"/>
                </a:cxn>
                <a:cxn ang="0">
                  <a:pos x="1503" y="2226"/>
                </a:cxn>
                <a:cxn ang="0">
                  <a:pos x="1484" y="2217"/>
                </a:cxn>
                <a:cxn ang="0">
                  <a:pos x="1465" y="2198"/>
                </a:cxn>
                <a:cxn ang="0">
                  <a:pos x="1446" y="2188"/>
                </a:cxn>
                <a:cxn ang="0">
                  <a:pos x="1427" y="2179"/>
                </a:cxn>
                <a:cxn ang="0">
                  <a:pos x="1417" y="2169"/>
                </a:cxn>
                <a:cxn ang="0">
                  <a:pos x="1408" y="2160"/>
                </a:cxn>
                <a:cxn ang="0">
                  <a:pos x="1398" y="2160"/>
                </a:cxn>
                <a:cxn ang="0">
                  <a:pos x="1389" y="2141"/>
                </a:cxn>
                <a:cxn ang="0">
                  <a:pos x="1379" y="2131"/>
                </a:cxn>
                <a:cxn ang="0">
                  <a:pos x="1370" y="2122"/>
                </a:cxn>
                <a:cxn ang="0">
                  <a:pos x="1379" y="2122"/>
                </a:cxn>
              </a:cxnLst>
              <a:rect l="0" t="0" r="r" b="b"/>
              <a:pathLst>
                <a:path w="2093" h="2340">
                  <a:moveTo>
                    <a:pt x="0" y="0"/>
                  </a:moveTo>
                  <a:lnTo>
                    <a:pt x="285" y="162"/>
                  </a:lnTo>
                  <a:lnTo>
                    <a:pt x="590" y="390"/>
                  </a:lnTo>
                  <a:lnTo>
                    <a:pt x="894" y="647"/>
                  </a:lnTo>
                  <a:lnTo>
                    <a:pt x="1199" y="942"/>
                  </a:lnTo>
                  <a:lnTo>
                    <a:pt x="1465" y="1227"/>
                  </a:lnTo>
                  <a:lnTo>
                    <a:pt x="1693" y="1494"/>
                  </a:lnTo>
                  <a:lnTo>
                    <a:pt x="1874" y="1732"/>
                  </a:lnTo>
                  <a:lnTo>
                    <a:pt x="1998" y="1922"/>
                  </a:lnTo>
                  <a:lnTo>
                    <a:pt x="2064" y="2064"/>
                  </a:lnTo>
                  <a:lnTo>
                    <a:pt x="2093" y="2169"/>
                  </a:lnTo>
                  <a:lnTo>
                    <a:pt x="2093" y="2245"/>
                  </a:lnTo>
                  <a:lnTo>
                    <a:pt x="2064" y="2293"/>
                  </a:lnTo>
                  <a:lnTo>
                    <a:pt x="2026" y="2321"/>
                  </a:lnTo>
                  <a:lnTo>
                    <a:pt x="1979" y="2340"/>
                  </a:lnTo>
                  <a:lnTo>
                    <a:pt x="1931" y="2340"/>
                  </a:lnTo>
                  <a:lnTo>
                    <a:pt x="1874" y="2340"/>
                  </a:lnTo>
                  <a:lnTo>
                    <a:pt x="1817" y="2331"/>
                  </a:lnTo>
                  <a:lnTo>
                    <a:pt x="1770" y="2321"/>
                  </a:lnTo>
                  <a:lnTo>
                    <a:pt x="1722" y="2312"/>
                  </a:lnTo>
                  <a:lnTo>
                    <a:pt x="1674" y="2293"/>
                  </a:lnTo>
                  <a:lnTo>
                    <a:pt x="1636" y="2283"/>
                  </a:lnTo>
                  <a:lnTo>
                    <a:pt x="1598" y="2264"/>
                  </a:lnTo>
                  <a:lnTo>
                    <a:pt x="1560" y="2255"/>
                  </a:lnTo>
                  <a:lnTo>
                    <a:pt x="1532" y="2236"/>
                  </a:lnTo>
                  <a:lnTo>
                    <a:pt x="1503" y="2226"/>
                  </a:lnTo>
                  <a:lnTo>
                    <a:pt x="1484" y="2217"/>
                  </a:lnTo>
                  <a:lnTo>
                    <a:pt x="1465" y="2198"/>
                  </a:lnTo>
                  <a:lnTo>
                    <a:pt x="1446" y="2188"/>
                  </a:lnTo>
                  <a:lnTo>
                    <a:pt x="1427" y="2179"/>
                  </a:lnTo>
                  <a:lnTo>
                    <a:pt x="1417" y="2169"/>
                  </a:lnTo>
                  <a:lnTo>
                    <a:pt x="1408" y="2160"/>
                  </a:lnTo>
                  <a:lnTo>
                    <a:pt x="1398" y="2160"/>
                  </a:lnTo>
                  <a:lnTo>
                    <a:pt x="1389" y="2141"/>
                  </a:lnTo>
                  <a:lnTo>
                    <a:pt x="1379" y="2131"/>
                  </a:lnTo>
                  <a:lnTo>
                    <a:pt x="1370" y="2122"/>
                  </a:lnTo>
                  <a:lnTo>
                    <a:pt x="1379" y="2122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35" name="Freeform 39"/>
            <p:cNvSpPr>
              <a:spLocks/>
            </p:cNvSpPr>
            <p:nvPr/>
          </p:nvSpPr>
          <p:spPr bwMode="auto">
            <a:xfrm>
              <a:off x="3029" y="433"/>
              <a:ext cx="1608" cy="254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561" y="619"/>
                </a:cxn>
                <a:cxn ang="0">
                  <a:pos x="1037" y="1218"/>
                </a:cxn>
                <a:cxn ang="0">
                  <a:pos x="1370" y="1703"/>
                </a:cxn>
                <a:cxn ang="0">
                  <a:pos x="1551" y="2055"/>
                </a:cxn>
                <a:cxn ang="0">
                  <a:pos x="1608" y="2283"/>
                </a:cxn>
                <a:cxn ang="0">
                  <a:pos x="1570" y="2416"/>
                </a:cxn>
                <a:cxn ang="0">
                  <a:pos x="1494" y="2493"/>
                </a:cxn>
                <a:cxn ang="0">
                  <a:pos x="1379" y="2531"/>
                </a:cxn>
                <a:cxn ang="0">
                  <a:pos x="1265" y="2540"/>
                </a:cxn>
                <a:cxn ang="0">
                  <a:pos x="1142" y="2540"/>
                </a:cxn>
                <a:cxn ang="0">
                  <a:pos x="1018" y="2521"/>
                </a:cxn>
                <a:cxn ang="0">
                  <a:pos x="904" y="2512"/>
                </a:cxn>
                <a:cxn ang="0">
                  <a:pos x="799" y="2483"/>
                </a:cxn>
                <a:cxn ang="0">
                  <a:pos x="704" y="2464"/>
                </a:cxn>
                <a:cxn ang="0">
                  <a:pos x="618" y="2435"/>
                </a:cxn>
                <a:cxn ang="0">
                  <a:pos x="533" y="2407"/>
                </a:cxn>
                <a:cxn ang="0">
                  <a:pos x="466" y="2388"/>
                </a:cxn>
                <a:cxn ang="0">
                  <a:pos x="400" y="2359"/>
                </a:cxn>
                <a:cxn ang="0">
                  <a:pos x="342" y="2340"/>
                </a:cxn>
                <a:cxn ang="0">
                  <a:pos x="295" y="2312"/>
                </a:cxn>
                <a:cxn ang="0">
                  <a:pos x="247" y="2293"/>
                </a:cxn>
                <a:cxn ang="0">
                  <a:pos x="209" y="2274"/>
                </a:cxn>
                <a:cxn ang="0">
                  <a:pos x="171" y="2255"/>
                </a:cxn>
                <a:cxn ang="0">
                  <a:pos x="143" y="2236"/>
                </a:cxn>
                <a:cxn ang="0">
                  <a:pos x="114" y="2217"/>
                </a:cxn>
                <a:cxn ang="0">
                  <a:pos x="86" y="2207"/>
                </a:cxn>
                <a:cxn ang="0">
                  <a:pos x="67" y="2198"/>
                </a:cxn>
                <a:cxn ang="0">
                  <a:pos x="57" y="2179"/>
                </a:cxn>
                <a:cxn ang="0">
                  <a:pos x="38" y="2169"/>
                </a:cxn>
                <a:cxn ang="0">
                  <a:pos x="28" y="2160"/>
                </a:cxn>
                <a:cxn ang="0">
                  <a:pos x="19" y="2150"/>
                </a:cxn>
                <a:cxn ang="0">
                  <a:pos x="9" y="2141"/>
                </a:cxn>
                <a:cxn ang="0">
                  <a:pos x="9" y="2122"/>
                </a:cxn>
                <a:cxn ang="0">
                  <a:pos x="0" y="2122"/>
                </a:cxn>
              </a:cxnLst>
              <a:rect l="0" t="0" r="r" b="b"/>
              <a:pathLst>
                <a:path w="1608" h="2540">
                  <a:moveTo>
                    <a:pt x="9" y="0"/>
                  </a:moveTo>
                  <a:lnTo>
                    <a:pt x="561" y="619"/>
                  </a:lnTo>
                  <a:lnTo>
                    <a:pt x="1037" y="1218"/>
                  </a:lnTo>
                  <a:lnTo>
                    <a:pt x="1370" y="1703"/>
                  </a:lnTo>
                  <a:lnTo>
                    <a:pt x="1551" y="2055"/>
                  </a:lnTo>
                  <a:lnTo>
                    <a:pt x="1608" y="2283"/>
                  </a:lnTo>
                  <a:lnTo>
                    <a:pt x="1570" y="2416"/>
                  </a:lnTo>
                  <a:lnTo>
                    <a:pt x="1494" y="2493"/>
                  </a:lnTo>
                  <a:lnTo>
                    <a:pt x="1379" y="2531"/>
                  </a:lnTo>
                  <a:lnTo>
                    <a:pt x="1265" y="2540"/>
                  </a:lnTo>
                  <a:lnTo>
                    <a:pt x="1142" y="2540"/>
                  </a:lnTo>
                  <a:lnTo>
                    <a:pt x="1018" y="2521"/>
                  </a:lnTo>
                  <a:lnTo>
                    <a:pt x="904" y="2512"/>
                  </a:lnTo>
                  <a:lnTo>
                    <a:pt x="799" y="2483"/>
                  </a:lnTo>
                  <a:lnTo>
                    <a:pt x="704" y="2464"/>
                  </a:lnTo>
                  <a:lnTo>
                    <a:pt x="618" y="2435"/>
                  </a:lnTo>
                  <a:lnTo>
                    <a:pt x="533" y="2407"/>
                  </a:lnTo>
                  <a:lnTo>
                    <a:pt x="466" y="2388"/>
                  </a:lnTo>
                  <a:lnTo>
                    <a:pt x="400" y="2359"/>
                  </a:lnTo>
                  <a:lnTo>
                    <a:pt x="342" y="2340"/>
                  </a:lnTo>
                  <a:lnTo>
                    <a:pt x="295" y="2312"/>
                  </a:lnTo>
                  <a:lnTo>
                    <a:pt x="247" y="2293"/>
                  </a:lnTo>
                  <a:lnTo>
                    <a:pt x="209" y="2274"/>
                  </a:lnTo>
                  <a:lnTo>
                    <a:pt x="171" y="2255"/>
                  </a:lnTo>
                  <a:lnTo>
                    <a:pt x="143" y="2236"/>
                  </a:lnTo>
                  <a:lnTo>
                    <a:pt x="114" y="2217"/>
                  </a:lnTo>
                  <a:lnTo>
                    <a:pt x="86" y="2207"/>
                  </a:lnTo>
                  <a:lnTo>
                    <a:pt x="67" y="2198"/>
                  </a:lnTo>
                  <a:lnTo>
                    <a:pt x="57" y="2179"/>
                  </a:lnTo>
                  <a:lnTo>
                    <a:pt x="38" y="2169"/>
                  </a:lnTo>
                  <a:lnTo>
                    <a:pt x="28" y="2160"/>
                  </a:lnTo>
                  <a:lnTo>
                    <a:pt x="19" y="2150"/>
                  </a:lnTo>
                  <a:lnTo>
                    <a:pt x="9" y="2141"/>
                  </a:lnTo>
                  <a:lnTo>
                    <a:pt x="9" y="2122"/>
                  </a:lnTo>
                  <a:lnTo>
                    <a:pt x="0" y="2122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36" name="Freeform 40"/>
            <p:cNvSpPr>
              <a:spLocks/>
            </p:cNvSpPr>
            <p:nvPr/>
          </p:nvSpPr>
          <p:spPr bwMode="auto">
            <a:xfrm>
              <a:off x="3866" y="433"/>
              <a:ext cx="1389" cy="19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3" y="638"/>
                </a:cxn>
                <a:cxn ang="0">
                  <a:pos x="1132" y="1465"/>
                </a:cxn>
                <a:cxn ang="0">
                  <a:pos x="1389" y="1931"/>
                </a:cxn>
              </a:cxnLst>
              <a:rect l="0" t="0" r="r" b="b"/>
              <a:pathLst>
                <a:path w="1389" h="1931">
                  <a:moveTo>
                    <a:pt x="0" y="0"/>
                  </a:moveTo>
                  <a:lnTo>
                    <a:pt x="523" y="638"/>
                  </a:lnTo>
                  <a:lnTo>
                    <a:pt x="1132" y="1465"/>
                  </a:lnTo>
                  <a:lnTo>
                    <a:pt x="1389" y="1931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37" name="Freeform 41"/>
            <p:cNvSpPr>
              <a:spLocks/>
            </p:cNvSpPr>
            <p:nvPr/>
          </p:nvSpPr>
          <p:spPr bwMode="auto">
            <a:xfrm>
              <a:off x="3029" y="2555"/>
              <a:ext cx="2226" cy="551"/>
            </a:xfrm>
            <a:custGeom>
              <a:avLst/>
              <a:gdLst/>
              <a:ahLst/>
              <a:cxnLst>
                <a:cxn ang="0">
                  <a:pos x="2226" y="475"/>
                </a:cxn>
                <a:cxn ang="0">
                  <a:pos x="2150" y="513"/>
                </a:cxn>
                <a:cxn ang="0">
                  <a:pos x="1969" y="542"/>
                </a:cxn>
                <a:cxn ang="0">
                  <a:pos x="1789" y="551"/>
                </a:cxn>
                <a:cxn ang="0">
                  <a:pos x="1608" y="532"/>
                </a:cxn>
                <a:cxn ang="0">
                  <a:pos x="1437" y="513"/>
                </a:cxn>
                <a:cxn ang="0">
                  <a:pos x="1275" y="485"/>
                </a:cxn>
                <a:cxn ang="0">
                  <a:pos x="1132" y="456"/>
                </a:cxn>
                <a:cxn ang="0">
                  <a:pos x="999" y="428"/>
                </a:cxn>
                <a:cxn ang="0">
                  <a:pos x="875" y="399"/>
                </a:cxn>
                <a:cxn ang="0">
                  <a:pos x="771" y="371"/>
                </a:cxn>
                <a:cxn ang="0">
                  <a:pos x="675" y="342"/>
                </a:cxn>
                <a:cxn ang="0">
                  <a:pos x="580" y="313"/>
                </a:cxn>
                <a:cxn ang="0">
                  <a:pos x="504" y="285"/>
                </a:cxn>
                <a:cxn ang="0">
                  <a:pos x="428" y="256"/>
                </a:cxn>
                <a:cxn ang="0">
                  <a:pos x="371" y="228"/>
                </a:cxn>
                <a:cxn ang="0">
                  <a:pos x="314" y="209"/>
                </a:cxn>
                <a:cxn ang="0">
                  <a:pos x="266" y="180"/>
                </a:cxn>
                <a:cxn ang="0">
                  <a:pos x="219" y="161"/>
                </a:cxn>
                <a:cxn ang="0">
                  <a:pos x="181" y="142"/>
                </a:cxn>
                <a:cxn ang="0">
                  <a:pos x="152" y="123"/>
                </a:cxn>
                <a:cxn ang="0">
                  <a:pos x="124" y="104"/>
                </a:cxn>
                <a:cxn ang="0">
                  <a:pos x="95" y="95"/>
                </a:cxn>
                <a:cxn ang="0">
                  <a:pos x="76" y="76"/>
                </a:cxn>
                <a:cxn ang="0">
                  <a:pos x="57" y="66"/>
                </a:cxn>
                <a:cxn ang="0">
                  <a:pos x="47" y="57"/>
                </a:cxn>
                <a:cxn ang="0">
                  <a:pos x="28" y="47"/>
                </a:cxn>
                <a:cxn ang="0">
                  <a:pos x="19" y="38"/>
                </a:cxn>
                <a:cxn ang="0">
                  <a:pos x="19" y="28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2226" h="551">
                  <a:moveTo>
                    <a:pt x="2226" y="475"/>
                  </a:moveTo>
                  <a:lnTo>
                    <a:pt x="2150" y="513"/>
                  </a:lnTo>
                  <a:lnTo>
                    <a:pt x="1969" y="542"/>
                  </a:lnTo>
                  <a:lnTo>
                    <a:pt x="1789" y="551"/>
                  </a:lnTo>
                  <a:lnTo>
                    <a:pt x="1608" y="532"/>
                  </a:lnTo>
                  <a:lnTo>
                    <a:pt x="1437" y="513"/>
                  </a:lnTo>
                  <a:lnTo>
                    <a:pt x="1275" y="485"/>
                  </a:lnTo>
                  <a:lnTo>
                    <a:pt x="1132" y="456"/>
                  </a:lnTo>
                  <a:lnTo>
                    <a:pt x="999" y="428"/>
                  </a:lnTo>
                  <a:lnTo>
                    <a:pt x="875" y="399"/>
                  </a:lnTo>
                  <a:lnTo>
                    <a:pt x="771" y="371"/>
                  </a:lnTo>
                  <a:lnTo>
                    <a:pt x="675" y="342"/>
                  </a:lnTo>
                  <a:lnTo>
                    <a:pt x="580" y="313"/>
                  </a:lnTo>
                  <a:lnTo>
                    <a:pt x="504" y="285"/>
                  </a:lnTo>
                  <a:lnTo>
                    <a:pt x="428" y="256"/>
                  </a:lnTo>
                  <a:lnTo>
                    <a:pt x="371" y="228"/>
                  </a:lnTo>
                  <a:lnTo>
                    <a:pt x="314" y="209"/>
                  </a:lnTo>
                  <a:lnTo>
                    <a:pt x="266" y="180"/>
                  </a:lnTo>
                  <a:lnTo>
                    <a:pt x="219" y="161"/>
                  </a:lnTo>
                  <a:lnTo>
                    <a:pt x="181" y="142"/>
                  </a:lnTo>
                  <a:lnTo>
                    <a:pt x="152" y="123"/>
                  </a:lnTo>
                  <a:lnTo>
                    <a:pt x="124" y="104"/>
                  </a:lnTo>
                  <a:lnTo>
                    <a:pt x="95" y="95"/>
                  </a:lnTo>
                  <a:lnTo>
                    <a:pt x="76" y="76"/>
                  </a:lnTo>
                  <a:lnTo>
                    <a:pt x="57" y="66"/>
                  </a:lnTo>
                  <a:lnTo>
                    <a:pt x="47" y="57"/>
                  </a:lnTo>
                  <a:lnTo>
                    <a:pt x="28" y="47"/>
                  </a:lnTo>
                  <a:lnTo>
                    <a:pt x="19" y="38"/>
                  </a:lnTo>
                  <a:lnTo>
                    <a:pt x="19" y="28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38" name="Line 42"/>
            <p:cNvSpPr>
              <a:spLocks noChangeShapeType="1"/>
            </p:cNvSpPr>
            <p:nvPr/>
          </p:nvSpPr>
          <p:spPr bwMode="auto">
            <a:xfrm>
              <a:off x="4970" y="433"/>
              <a:ext cx="285" cy="36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39" name="Freeform 43"/>
            <p:cNvSpPr>
              <a:spLocks/>
            </p:cNvSpPr>
            <p:nvPr/>
          </p:nvSpPr>
          <p:spPr bwMode="auto">
            <a:xfrm>
              <a:off x="3019" y="2555"/>
              <a:ext cx="2236" cy="646"/>
            </a:xfrm>
            <a:custGeom>
              <a:avLst/>
              <a:gdLst/>
              <a:ahLst/>
              <a:cxnLst>
                <a:cxn ang="0">
                  <a:pos x="2236" y="646"/>
                </a:cxn>
                <a:cxn ang="0">
                  <a:pos x="2094" y="637"/>
                </a:cxn>
                <a:cxn ang="0">
                  <a:pos x="1875" y="608"/>
                </a:cxn>
                <a:cxn ang="0">
                  <a:pos x="1665" y="570"/>
                </a:cxn>
                <a:cxn ang="0">
                  <a:pos x="1485" y="542"/>
                </a:cxn>
                <a:cxn ang="0">
                  <a:pos x="1313" y="504"/>
                </a:cxn>
                <a:cxn ang="0">
                  <a:pos x="1161" y="475"/>
                </a:cxn>
                <a:cxn ang="0">
                  <a:pos x="1018" y="437"/>
                </a:cxn>
                <a:cxn ang="0">
                  <a:pos x="895" y="409"/>
                </a:cxn>
                <a:cxn ang="0">
                  <a:pos x="790" y="380"/>
                </a:cxn>
                <a:cxn ang="0">
                  <a:pos x="685" y="342"/>
                </a:cxn>
                <a:cxn ang="0">
                  <a:pos x="600" y="313"/>
                </a:cxn>
                <a:cxn ang="0">
                  <a:pos x="514" y="285"/>
                </a:cxn>
                <a:cxn ang="0">
                  <a:pos x="448" y="256"/>
                </a:cxn>
                <a:cxn ang="0">
                  <a:pos x="381" y="228"/>
                </a:cxn>
                <a:cxn ang="0">
                  <a:pos x="324" y="209"/>
                </a:cxn>
                <a:cxn ang="0">
                  <a:pos x="276" y="180"/>
                </a:cxn>
                <a:cxn ang="0">
                  <a:pos x="229" y="161"/>
                </a:cxn>
                <a:cxn ang="0">
                  <a:pos x="191" y="142"/>
                </a:cxn>
                <a:cxn ang="0">
                  <a:pos x="162" y="123"/>
                </a:cxn>
                <a:cxn ang="0">
                  <a:pos x="134" y="104"/>
                </a:cxn>
                <a:cxn ang="0">
                  <a:pos x="105" y="95"/>
                </a:cxn>
                <a:cxn ang="0">
                  <a:pos x="86" y="76"/>
                </a:cxn>
                <a:cxn ang="0">
                  <a:pos x="67" y="66"/>
                </a:cxn>
                <a:cxn ang="0">
                  <a:pos x="57" y="57"/>
                </a:cxn>
                <a:cxn ang="0">
                  <a:pos x="38" y="47"/>
                </a:cxn>
                <a:cxn ang="0">
                  <a:pos x="29" y="38"/>
                </a:cxn>
                <a:cxn ang="0">
                  <a:pos x="29" y="28"/>
                </a:cxn>
                <a:cxn ang="0">
                  <a:pos x="10" y="19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9" y="0"/>
                </a:cxn>
              </a:cxnLst>
              <a:rect l="0" t="0" r="r" b="b"/>
              <a:pathLst>
                <a:path w="2236" h="646">
                  <a:moveTo>
                    <a:pt x="2236" y="646"/>
                  </a:moveTo>
                  <a:lnTo>
                    <a:pt x="2094" y="637"/>
                  </a:lnTo>
                  <a:lnTo>
                    <a:pt x="1875" y="608"/>
                  </a:lnTo>
                  <a:lnTo>
                    <a:pt x="1665" y="570"/>
                  </a:lnTo>
                  <a:lnTo>
                    <a:pt x="1485" y="542"/>
                  </a:lnTo>
                  <a:lnTo>
                    <a:pt x="1313" y="504"/>
                  </a:lnTo>
                  <a:lnTo>
                    <a:pt x="1161" y="475"/>
                  </a:lnTo>
                  <a:lnTo>
                    <a:pt x="1018" y="437"/>
                  </a:lnTo>
                  <a:lnTo>
                    <a:pt x="895" y="409"/>
                  </a:lnTo>
                  <a:lnTo>
                    <a:pt x="790" y="380"/>
                  </a:lnTo>
                  <a:lnTo>
                    <a:pt x="685" y="342"/>
                  </a:lnTo>
                  <a:lnTo>
                    <a:pt x="600" y="313"/>
                  </a:lnTo>
                  <a:lnTo>
                    <a:pt x="514" y="285"/>
                  </a:lnTo>
                  <a:lnTo>
                    <a:pt x="448" y="256"/>
                  </a:lnTo>
                  <a:lnTo>
                    <a:pt x="381" y="228"/>
                  </a:lnTo>
                  <a:lnTo>
                    <a:pt x="324" y="209"/>
                  </a:lnTo>
                  <a:lnTo>
                    <a:pt x="276" y="180"/>
                  </a:lnTo>
                  <a:lnTo>
                    <a:pt x="229" y="161"/>
                  </a:lnTo>
                  <a:lnTo>
                    <a:pt x="191" y="142"/>
                  </a:lnTo>
                  <a:lnTo>
                    <a:pt x="162" y="123"/>
                  </a:lnTo>
                  <a:lnTo>
                    <a:pt x="134" y="104"/>
                  </a:lnTo>
                  <a:lnTo>
                    <a:pt x="105" y="95"/>
                  </a:lnTo>
                  <a:lnTo>
                    <a:pt x="86" y="76"/>
                  </a:lnTo>
                  <a:lnTo>
                    <a:pt x="67" y="66"/>
                  </a:lnTo>
                  <a:lnTo>
                    <a:pt x="57" y="57"/>
                  </a:lnTo>
                  <a:lnTo>
                    <a:pt x="38" y="47"/>
                  </a:lnTo>
                  <a:lnTo>
                    <a:pt x="29" y="38"/>
                  </a:lnTo>
                  <a:lnTo>
                    <a:pt x="29" y="28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40" name="Freeform 44"/>
            <p:cNvSpPr>
              <a:spLocks/>
            </p:cNvSpPr>
            <p:nvPr/>
          </p:nvSpPr>
          <p:spPr bwMode="auto">
            <a:xfrm>
              <a:off x="2125" y="2165"/>
              <a:ext cx="961" cy="1521"/>
            </a:xfrm>
            <a:custGeom>
              <a:avLst/>
              <a:gdLst/>
              <a:ahLst/>
              <a:cxnLst>
                <a:cxn ang="0">
                  <a:pos x="638" y="1521"/>
                </a:cxn>
                <a:cxn ang="0">
                  <a:pos x="638" y="1512"/>
                </a:cxn>
                <a:cxn ang="0">
                  <a:pos x="618" y="1502"/>
                </a:cxn>
                <a:cxn ang="0">
                  <a:pos x="561" y="1426"/>
                </a:cxn>
                <a:cxn ang="0">
                  <a:pos x="362" y="1160"/>
                </a:cxn>
                <a:cxn ang="0">
                  <a:pos x="209" y="932"/>
                </a:cxn>
                <a:cxn ang="0">
                  <a:pos x="114" y="741"/>
                </a:cxn>
                <a:cxn ang="0">
                  <a:pos x="48" y="589"/>
                </a:cxn>
                <a:cxn ang="0">
                  <a:pos x="10" y="447"/>
                </a:cxn>
                <a:cxn ang="0">
                  <a:pos x="0" y="332"/>
                </a:cxn>
                <a:cxn ang="0">
                  <a:pos x="0" y="237"/>
                </a:cxn>
                <a:cxn ang="0">
                  <a:pos x="19" y="161"/>
                </a:cxn>
                <a:cxn ang="0">
                  <a:pos x="48" y="104"/>
                </a:cxn>
                <a:cxn ang="0">
                  <a:pos x="86" y="57"/>
                </a:cxn>
                <a:cxn ang="0">
                  <a:pos x="143" y="28"/>
                </a:cxn>
                <a:cxn ang="0">
                  <a:pos x="200" y="9"/>
                </a:cxn>
                <a:cxn ang="0">
                  <a:pos x="257" y="0"/>
                </a:cxn>
                <a:cxn ang="0">
                  <a:pos x="324" y="0"/>
                </a:cxn>
                <a:cxn ang="0">
                  <a:pos x="390" y="19"/>
                </a:cxn>
                <a:cxn ang="0">
                  <a:pos x="466" y="38"/>
                </a:cxn>
                <a:cxn ang="0">
                  <a:pos x="533" y="66"/>
                </a:cxn>
                <a:cxn ang="0">
                  <a:pos x="590" y="95"/>
                </a:cxn>
                <a:cxn ang="0">
                  <a:pos x="647" y="123"/>
                </a:cxn>
                <a:cxn ang="0">
                  <a:pos x="704" y="161"/>
                </a:cxn>
                <a:cxn ang="0">
                  <a:pos x="752" y="190"/>
                </a:cxn>
                <a:cxn ang="0">
                  <a:pos x="799" y="218"/>
                </a:cxn>
                <a:cxn ang="0">
                  <a:pos x="837" y="247"/>
                </a:cxn>
                <a:cxn ang="0">
                  <a:pos x="866" y="275"/>
                </a:cxn>
                <a:cxn ang="0">
                  <a:pos x="894" y="304"/>
                </a:cxn>
                <a:cxn ang="0">
                  <a:pos x="913" y="323"/>
                </a:cxn>
                <a:cxn ang="0">
                  <a:pos x="923" y="342"/>
                </a:cxn>
                <a:cxn ang="0">
                  <a:pos x="942" y="351"/>
                </a:cxn>
                <a:cxn ang="0">
                  <a:pos x="951" y="371"/>
                </a:cxn>
                <a:cxn ang="0">
                  <a:pos x="951" y="380"/>
                </a:cxn>
                <a:cxn ang="0">
                  <a:pos x="961" y="390"/>
                </a:cxn>
                <a:cxn ang="0">
                  <a:pos x="961" y="399"/>
                </a:cxn>
                <a:cxn ang="0">
                  <a:pos x="942" y="409"/>
                </a:cxn>
                <a:cxn ang="0">
                  <a:pos x="932" y="399"/>
                </a:cxn>
                <a:cxn ang="0">
                  <a:pos x="923" y="399"/>
                </a:cxn>
                <a:cxn ang="0">
                  <a:pos x="913" y="390"/>
                </a:cxn>
              </a:cxnLst>
              <a:rect l="0" t="0" r="r" b="b"/>
              <a:pathLst>
                <a:path w="961" h="1521">
                  <a:moveTo>
                    <a:pt x="638" y="1521"/>
                  </a:moveTo>
                  <a:lnTo>
                    <a:pt x="638" y="1512"/>
                  </a:lnTo>
                  <a:lnTo>
                    <a:pt x="618" y="1502"/>
                  </a:lnTo>
                  <a:lnTo>
                    <a:pt x="561" y="1426"/>
                  </a:lnTo>
                  <a:lnTo>
                    <a:pt x="362" y="1160"/>
                  </a:lnTo>
                  <a:lnTo>
                    <a:pt x="209" y="932"/>
                  </a:lnTo>
                  <a:lnTo>
                    <a:pt x="114" y="741"/>
                  </a:lnTo>
                  <a:lnTo>
                    <a:pt x="48" y="589"/>
                  </a:lnTo>
                  <a:lnTo>
                    <a:pt x="10" y="447"/>
                  </a:lnTo>
                  <a:lnTo>
                    <a:pt x="0" y="332"/>
                  </a:lnTo>
                  <a:lnTo>
                    <a:pt x="0" y="237"/>
                  </a:lnTo>
                  <a:lnTo>
                    <a:pt x="19" y="161"/>
                  </a:lnTo>
                  <a:lnTo>
                    <a:pt x="48" y="104"/>
                  </a:lnTo>
                  <a:lnTo>
                    <a:pt x="86" y="57"/>
                  </a:lnTo>
                  <a:lnTo>
                    <a:pt x="143" y="28"/>
                  </a:lnTo>
                  <a:lnTo>
                    <a:pt x="200" y="9"/>
                  </a:lnTo>
                  <a:lnTo>
                    <a:pt x="257" y="0"/>
                  </a:lnTo>
                  <a:lnTo>
                    <a:pt x="324" y="0"/>
                  </a:lnTo>
                  <a:lnTo>
                    <a:pt x="390" y="19"/>
                  </a:lnTo>
                  <a:lnTo>
                    <a:pt x="466" y="38"/>
                  </a:lnTo>
                  <a:lnTo>
                    <a:pt x="533" y="66"/>
                  </a:lnTo>
                  <a:lnTo>
                    <a:pt x="590" y="95"/>
                  </a:lnTo>
                  <a:lnTo>
                    <a:pt x="647" y="123"/>
                  </a:lnTo>
                  <a:lnTo>
                    <a:pt x="704" y="161"/>
                  </a:lnTo>
                  <a:lnTo>
                    <a:pt x="752" y="190"/>
                  </a:lnTo>
                  <a:lnTo>
                    <a:pt x="799" y="218"/>
                  </a:lnTo>
                  <a:lnTo>
                    <a:pt x="837" y="247"/>
                  </a:lnTo>
                  <a:lnTo>
                    <a:pt x="866" y="275"/>
                  </a:lnTo>
                  <a:lnTo>
                    <a:pt x="894" y="304"/>
                  </a:lnTo>
                  <a:lnTo>
                    <a:pt x="913" y="323"/>
                  </a:lnTo>
                  <a:lnTo>
                    <a:pt x="923" y="342"/>
                  </a:lnTo>
                  <a:lnTo>
                    <a:pt x="942" y="351"/>
                  </a:lnTo>
                  <a:lnTo>
                    <a:pt x="951" y="371"/>
                  </a:lnTo>
                  <a:lnTo>
                    <a:pt x="951" y="380"/>
                  </a:lnTo>
                  <a:lnTo>
                    <a:pt x="961" y="390"/>
                  </a:lnTo>
                  <a:lnTo>
                    <a:pt x="961" y="399"/>
                  </a:lnTo>
                  <a:lnTo>
                    <a:pt x="942" y="409"/>
                  </a:lnTo>
                  <a:lnTo>
                    <a:pt x="932" y="399"/>
                  </a:lnTo>
                  <a:lnTo>
                    <a:pt x="923" y="399"/>
                  </a:lnTo>
                  <a:lnTo>
                    <a:pt x="913" y="39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41" name="Freeform 45"/>
            <p:cNvSpPr>
              <a:spLocks/>
            </p:cNvSpPr>
            <p:nvPr/>
          </p:nvSpPr>
          <p:spPr bwMode="auto">
            <a:xfrm>
              <a:off x="2782" y="2459"/>
              <a:ext cx="1084" cy="1218"/>
            </a:xfrm>
            <a:custGeom>
              <a:avLst/>
              <a:gdLst/>
              <a:ahLst/>
              <a:cxnLst>
                <a:cxn ang="0">
                  <a:pos x="1075" y="1218"/>
                </a:cxn>
                <a:cxn ang="0">
                  <a:pos x="1084" y="1218"/>
                </a:cxn>
                <a:cxn ang="0">
                  <a:pos x="1075" y="1218"/>
                </a:cxn>
                <a:cxn ang="0">
                  <a:pos x="1065" y="1208"/>
                </a:cxn>
                <a:cxn ang="0">
                  <a:pos x="980" y="1132"/>
                </a:cxn>
                <a:cxn ang="0">
                  <a:pos x="694" y="885"/>
                </a:cxn>
                <a:cxn ang="0">
                  <a:pos x="485" y="704"/>
                </a:cxn>
                <a:cxn ang="0">
                  <a:pos x="342" y="562"/>
                </a:cxn>
                <a:cxn ang="0">
                  <a:pos x="228" y="447"/>
                </a:cxn>
                <a:cxn ang="0">
                  <a:pos x="152" y="352"/>
                </a:cxn>
                <a:cxn ang="0">
                  <a:pos x="95" y="276"/>
                </a:cxn>
                <a:cxn ang="0">
                  <a:pos x="47" y="210"/>
                </a:cxn>
                <a:cxn ang="0">
                  <a:pos x="28" y="162"/>
                </a:cxn>
                <a:cxn ang="0">
                  <a:pos x="9" y="115"/>
                </a:cxn>
                <a:cxn ang="0">
                  <a:pos x="0" y="77"/>
                </a:cxn>
                <a:cxn ang="0">
                  <a:pos x="0" y="57"/>
                </a:cxn>
                <a:cxn ang="0">
                  <a:pos x="9" y="38"/>
                </a:cxn>
                <a:cxn ang="0">
                  <a:pos x="19" y="19"/>
                </a:cxn>
                <a:cxn ang="0">
                  <a:pos x="38" y="10"/>
                </a:cxn>
                <a:cxn ang="0">
                  <a:pos x="47" y="0"/>
                </a:cxn>
                <a:cxn ang="0">
                  <a:pos x="66" y="0"/>
                </a:cxn>
                <a:cxn ang="0">
                  <a:pos x="85" y="0"/>
                </a:cxn>
                <a:cxn ang="0">
                  <a:pos x="104" y="10"/>
                </a:cxn>
                <a:cxn ang="0">
                  <a:pos x="123" y="10"/>
                </a:cxn>
                <a:cxn ang="0">
                  <a:pos x="142" y="19"/>
                </a:cxn>
                <a:cxn ang="0">
                  <a:pos x="161" y="19"/>
                </a:cxn>
                <a:cxn ang="0">
                  <a:pos x="171" y="29"/>
                </a:cxn>
                <a:cxn ang="0">
                  <a:pos x="190" y="38"/>
                </a:cxn>
                <a:cxn ang="0">
                  <a:pos x="199" y="48"/>
                </a:cxn>
                <a:cxn ang="0">
                  <a:pos x="209" y="48"/>
                </a:cxn>
                <a:cxn ang="0">
                  <a:pos x="218" y="57"/>
                </a:cxn>
                <a:cxn ang="0">
                  <a:pos x="228" y="67"/>
                </a:cxn>
                <a:cxn ang="0">
                  <a:pos x="237" y="67"/>
                </a:cxn>
                <a:cxn ang="0">
                  <a:pos x="247" y="77"/>
                </a:cxn>
                <a:cxn ang="0">
                  <a:pos x="256" y="86"/>
                </a:cxn>
                <a:cxn ang="0">
                  <a:pos x="266" y="96"/>
                </a:cxn>
                <a:cxn ang="0">
                  <a:pos x="256" y="96"/>
                </a:cxn>
              </a:cxnLst>
              <a:rect l="0" t="0" r="r" b="b"/>
              <a:pathLst>
                <a:path w="1084" h="1218">
                  <a:moveTo>
                    <a:pt x="1075" y="1218"/>
                  </a:moveTo>
                  <a:lnTo>
                    <a:pt x="1084" y="1218"/>
                  </a:lnTo>
                  <a:lnTo>
                    <a:pt x="1075" y="1218"/>
                  </a:lnTo>
                  <a:lnTo>
                    <a:pt x="1065" y="1208"/>
                  </a:lnTo>
                  <a:lnTo>
                    <a:pt x="980" y="1132"/>
                  </a:lnTo>
                  <a:lnTo>
                    <a:pt x="694" y="885"/>
                  </a:lnTo>
                  <a:lnTo>
                    <a:pt x="485" y="704"/>
                  </a:lnTo>
                  <a:lnTo>
                    <a:pt x="342" y="562"/>
                  </a:lnTo>
                  <a:lnTo>
                    <a:pt x="228" y="447"/>
                  </a:lnTo>
                  <a:lnTo>
                    <a:pt x="152" y="352"/>
                  </a:lnTo>
                  <a:lnTo>
                    <a:pt x="95" y="276"/>
                  </a:lnTo>
                  <a:lnTo>
                    <a:pt x="47" y="210"/>
                  </a:lnTo>
                  <a:lnTo>
                    <a:pt x="28" y="162"/>
                  </a:lnTo>
                  <a:lnTo>
                    <a:pt x="9" y="115"/>
                  </a:lnTo>
                  <a:lnTo>
                    <a:pt x="0" y="77"/>
                  </a:lnTo>
                  <a:lnTo>
                    <a:pt x="0" y="57"/>
                  </a:lnTo>
                  <a:lnTo>
                    <a:pt x="9" y="38"/>
                  </a:lnTo>
                  <a:lnTo>
                    <a:pt x="19" y="19"/>
                  </a:lnTo>
                  <a:lnTo>
                    <a:pt x="38" y="10"/>
                  </a:lnTo>
                  <a:lnTo>
                    <a:pt x="47" y="0"/>
                  </a:lnTo>
                  <a:lnTo>
                    <a:pt x="66" y="0"/>
                  </a:lnTo>
                  <a:lnTo>
                    <a:pt x="85" y="0"/>
                  </a:lnTo>
                  <a:lnTo>
                    <a:pt x="104" y="10"/>
                  </a:lnTo>
                  <a:lnTo>
                    <a:pt x="123" y="10"/>
                  </a:lnTo>
                  <a:lnTo>
                    <a:pt x="142" y="19"/>
                  </a:lnTo>
                  <a:lnTo>
                    <a:pt x="161" y="19"/>
                  </a:lnTo>
                  <a:lnTo>
                    <a:pt x="171" y="29"/>
                  </a:lnTo>
                  <a:lnTo>
                    <a:pt x="190" y="38"/>
                  </a:lnTo>
                  <a:lnTo>
                    <a:pt x="199" y="48"/>
                  </a:lnTo>
                  <a:lnTo>
                    <a:pt x="209" y="48"/>
                  </a:lnTo>
                  <a:lnTo>
                    <a:pt x="218" y="57"/>
                  </a:lnTo>
                  <a:lnTo>
                    <a:pt x="228" y="67"/>
                  </a:lnTo>
                  <a:lnTo>
                    <a:pt x="237" y="67"/>
                  </a:lnTo>
                  <a:lnTo>
                    <a:pt x="247" y="77"/>
                  </a:lnTo>
                  <a:lnTo>
                    <a:pt x="256" y="86"/>
                  </a:lnTo>
                  <a:lnTo>
                    <a:pt x="266" y="96"/>
                  </a:lnTo>
                  <a:lnTo>
                    <a:pt x="256" y="96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42" name="Freeform 46"/>
            <p:cNvSpPr>
              <a:spLocks/>
            </p:cNvSpPr>
            <p:nvPr/>
          </p:nvSpPr>
          <p:spPr bwMode="auto">
            <a:xfrm>
              <a:off x="3019" y="2555"/>
              <a:ext cx="2227" cy="1131"/>
            </a:xfrm>
            <a:custGeom>
              <a:avLst/>
              <a:gdLst/>
              <a:ahLst/>
              <a:cxnLst>
                <a:cxn ang="0">
                  <a:pos x="2227" y="1131"/>
                </a:cxn>
                <a:cxn ang="0">
                  <a:pos x="2217" y="1122"/>
                </a:cxn>
                <a:cxn ang="0">
                  <a:pos x="2189" y="1112"/>
                </a:cxn>
                <a:cxn ang="0">
                  <a:pos x="2084" y="1046"/>
                </a:cxn>
                <a:cxn ang="0">
                  <a:pos x="1694" y="827"/>
                </a:cxn>
                <a:cxn ang="0">
                  <a:pos x="1418" y="694"/>
                </a:cxn>
                <a:cxn ang="0">
                  <a:pos x="1199" y="599"/>
                </a:cxn>
                <a:cxn ang="0">
                  <a:pos x="1018" y="523"/>
                </a:cxn>
                <a:cxn ang="0">
                  <a:pos x="876" y="456"/>
                </a:cxn>
                <a:cxn ang="0">
                  <a:pos x="743" y="409"/>
                </a:cxn>
                <a:cxn ang="0">
                  <a:pos x="638" y="361"/>
                </a:cxn>
                <a:cxn ang="0">
                  <a:pos x="543" y="323"/>
                </a:cxn>
                <a:cxn ang="0">
                  <a:pos x="457" y="285"/>
                </a:cxn>
                <a:cxn ang="0">
                  <a:pos x="390" y="256"/>
                </a:cxn>
                <a:cxn ang="0">
                  <a:pos x="324" y="218"/>
                </a:cxn>
                <a:cxn ang="0">
                  <a:pos x="276" y="199"/>
                </a:cxn>
                <a:cxn ang="0">
                  <a:pos x="229" y="171"/>
                </a:cxn>
                <a:cxn ang="0">
                  <a:pos x="191" y="152"/>
                </a:cxn>
                <a:cxn ang="0">
                  <a:pos x="153" y="123"/>
                </a:cxn>
                <a:cxn ang="0">
                  <a:pos x="124" y="104"/>
                </a:cxn>
                <a:cxn ang="0">
                  <a:pos x="96" y="95"/>
                </a:cxn>
                <a:cxn ang="0">
                  <a:pos x="77" y="76"/>
                </a:cxn>
                <a:cxn ang="0">
                  <a:pos x="57" y="66"/>
                </a:cxn>
                <a:cxn ang="0">
                  <a:pos x="48" y="47"/>
                </a:cxn>
                <a:cxn ang="0">
                  <a:pos x="38" y="38"/>
                </a:cxn>
                <a:cxn ang="0">
                  <a:pos x="29" y="28"/>
                </a:cxn>
                <a:cxn ang="0">
                  <a:pos x="19" y="28"/>
                </a:cxn>
                <a:cxn ang="0">
                  <a:pos x="10" y="9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9" y="0"/>
                </a:cxn>
              </a:cxnLst>
              <a:rect l="0" t="0" r="r" b="b"/>
              <a:pathLst>
                <a:path w="2227" h="1131">
                  <a:moveTo>
                    <a:pt x="2227" y="1131"/>
                  </a:moveTo>
                  <a:lnTo>
                    <a:pt x="2217" y="1122"/>
                  </a:lnTo>
                  <a:lnTo>
                    <a:pt x="2189" y="1112"/>
                  </a:lnTo>
                  <a:lnTo>
                    <a:pt x="2084" y="1046"/>
                  </a:lnTo>
                  <a:lnTo>
                    <a:pt x="1694" y="827"/>
                  </a:lnTo>
                  <a:lnTo>
                    <a:pt x="1418" y="694"/>
                  </a:lnTo>
                  <a:lnTo>
                    <a:pt x="1199" y="599"/>
                  </a:lnTo>
                  <a:lnTo>
                    <a:pt x="1018" y="523"/>
                  </a:lnTo>
                  <a:lnTo>
                    <a:pt x="876" y="456"/>
                  </a:lnTo>
                  <a:lnTo>
                    <a:pt x="743" y="409"/>
                  </a:lnTo>
                  <a:lnTo>
                    <a:pt x="638" y="361"/>
                  </a:lnTo>
                  <a:lnTo>
                    <a:pt x="543" y="323"/>
                  </a:lnTo>
                  <a:lnTo>
                    <a:pt x="457" y="285"/>
                  </a:lnTo>
                  <a:lnTo>
                    <a:pt x="390" y="256"/>
                  </a:lnTo>
                  <a:lnTo>
                    <a:pt x="324" y="218"/>
                  </a:lnTo>
                  <a:lnTo>
                    <a:pt x="276" y="199"/>
                  </a:lnTo>
                  <a:lnTo>
                    <a:pt x="229" y="171"/>
                  </a:lnTo>
                  <a:lnTo>
                    <a:pt x="191" y="152"/>
                  </a:lnTo>
                  <a:lnTo>
                    <a:pt x="153" y="123"/>
                  </a:lnTo>
                  <a:lnTo>
                    <a:pt x="124" y="104"/>
                  </a:lnTo>
                  <a:lnTo>
                    <a:pt x="96" y="95"/>
                  </a:lnTo>
                  <a:lnTo>
                    <a:pt x="77" y="76"/>
                  </a:lnTo>
                  <a:lnTo>
                    <a:pt x="57" y="66"/>
                  </a:lnTo>
                  <a:lnTo>
                    <a:pt x="48" y="47"/>
                  </a:lnTo>
                  <a:lnTo>
                    <a:pt x="38" y="38"/>
                  </a:lnTo>
                  <a:lnTo>
                    <a:pt x="29" y="28"/>
                  </a:lnTo>
                  <a:lnTo>
                    <a:pt x="19" y="28"/>
                  </a:lnTo>
                  <a:lnTo>
                    <a:pt x="1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9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43" name="Oval 47"/>
            <p:cNvSpPr>
              <a:spLocks noChangeArrowheads="1"/>
            </p:cNvSpPr>
            <p:nvPr/>
          </p:nvSpPr>
          <p:spPr bwMode="auto">
            <a:xfrm>
              <a:off x="1098" y="3667"/>
              <a:ext cx="47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44" name="Freeform 48"/>
            <p:cNvSpPr>
              <a:spLocks/>
            </p:cNvSpPr>
            <p:nvPr/>
          </p:nvSpPr>
          <p:spPr bwMode="auto">
            <a:xfrm>
              <a:off x="1117" y="1375"/>
              <a:ext cx="2169" cy="1265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" y="276"/>
                </a:cxn>
                <a:cxn ang="0">
                  <a:pos x="95" y="171"/>
                </a:cxn>
                <a:cxn ang="0">
                  <a:pos x="199" y="86"/>
                </a:cxn>
                <a:cxn ang="0">
                  <a:pos x="314" y="29"/>
                </a:cxn>
                <a:cxn ang="0">
                  <a:pos x="447" y="0"/>
                </a:cxn>
                <a:cxn ang="0">
                  <a:pos x="589" y="0"/>
                </a:cxn>
                <a:cxn ang="0">
                  <a:pos x="742" y="29"/>
                </a:cxn>
                <a:cxn ang="0">
                  <a:pos x="894" y="86"/>
                </a:cxn>
                <a:cxn ang="0">
                  <a:pos x="1065" y="162"/>
                </a:cxn>
                <a:cxn ang="0">
                  <a:pos x="1236" y="257"/>
                </a:cxn>
                <a:cxn ang="0">
                  <a:pos x="1398" y="371"/>
                </a:cxn>
                <a:cxn ang="0">
                  <a:pos x="1550" y="485"/>
                </a:cxn>
                <a:cxn ang="0">
                  <a:pos x="1693" y="609"/>
                </a:cxn>
                <a:cxn ang="0">
                  <a:pos x="1817" y="723"/>
                </a:cxn>
                <a:cxn ang="0">
                  <a:pos x="1921" y="828"/>
                </a:cxn>
                <a:cxn ang="0">
                  <a:pos x="2007" y="923"/>
                </a:cxn>
                <a:cxn ang="0">
                  <a:pos x="2064" y="1008"/>
                </a:cxn>
                <a:cxn ang="0">
                  <a:pos x="2112" y="1075"/>
                </a:cxn>
                <a:cxn ang="0">
                  <a:pos x="2140" y="1132"/>
                </a:cxn>
                <a:cxn ang="0">
                  <a:pos x="2159" y="1170"/>
                </a:cxn>
                <a:cxn ang="0">
                  <a:pos x="2169" y="1208"/>
                </a:cxn>
                <a:cxn ang="0">
                  <a:pos x="2169" y="1227"/>
                </a:cxn>
                <a:cxn ang="0">
                  <a:pos x="2159" y="1246"/>
                </a:cxn>
                <a:cxn ang="0">
                  <a:pos x="2140" y="1256"/>
                </a:cxn>
                <a:cxn ang="0">
                  <a:pos x="2131" y="1265"/>
                </a:cxn>
                <a:cxn ang="0">
                  <a:pos x="2112" y="1265"/>
                </a:cxn>
                <a:cxn ang="0">
                  <a:pos x="2093" y="1265"/>
                </a:cxn>
                <a:cxn ang="0">
                  <a:pos x="2074" y="1265"/>
                </a:cxn>
                <a:cxn ang="0">
                  <a:pos x="2055" y="1256"/>
                </a:cxn>
                <a:cxn ang="0">
                  <a:pos x="2036" y="1256"/>
                </a:cxn>
                <a:cxn ang="0">
                  <a:pos x="2026" y="1246"/>
                </a:cxn>
                <a:cxn ang="0">
                  <a:pos x="2007" y="1237"/>
                </a:cxn>
                <a:cxn ang="0">
                  <a:pos x="1998" y="1237"/>
                </a:cxn>
                <a:cxn ang="0">
                  <a:pos x="1979" y="1227"/>
                </a:cxn>
                <a:cxn ang="0">
                  <a:pos x="1969" y="1227"/>
                </a:cxn>
                <a:cxn ang="0">
                  <a:pos x="1959" y="1218"/>
                </a:cxn>
                <a:cxn ang="0">
                  <a:pos x="1950" y="1208"/>
                </a:cxn>
                <a:cxn ang="0">
                  <a:pos x="1940" y="1208"/>
                </a:cxn>
                <a:cxn ang="0">
                  <a:pos x="1931" y="1189"/>
                </a:cxn>
                <a:cxn ang="0">
                  <a:pos x="1921" y="1180"/>
                </a:cxn>
              </a:cxnLst>
              <a:rect l="0" t="0" r="r" b="b"/>
              <a:pathLst>
                <a:path w="2169" h="1265">
                  <a:moveTo>
                    <a:pt x="0" y="304"/>
                  </a:moveTo>
                  <a:lnTo>
                    <a:pt x="9" y="276"/>
                  </a:lnTo>
                  <a:lnTo>
                    <a:pt x="95" y="171"/>
                  </a:lnTo>
                  <a:lnTo>
                    <a:pt x="199" y="86"/>
                  </a:lnTo>
                  <a:lnTo>
                    <a:pt x="314" y="29"/>
                  </a:lnTo>
                  <a:lnTo>
                    <a:pt x="447" y="0"/>
                  </a:lnTo>
                  <a:lnTo>
                    <a:pt x="589" y="0"/>
                  </a:lnTo>
                  <a:lnTo>
                    <a:pt x="742" y="29"/>
                  </a:lnTo>
                  <a:lnTo>
                    <a:pt x="894" y="86"/>
                  </a:lnTo>
                  <a:lnTo>
                    <a:pt x="1065" y="162"/>
                  </a:lnTo>
                  <a:lnTo>
                    <a:pt x="1236" y="257"/>
                  </a:lnTo>
                  <a:lnTo>
                    <a:pt x="1398" y="371"/>
                  </a:lnTo>
                  <a:lnTo>
                    <a:pt x="1550" y="485"/>
                  </a:lnTo>
                  <a:lnTo>
                    <a:pt x="1693" y="609"/>
                  </a:lnTo>
                  <a:lnTo>
                    <a:pt x="1817" y="723"/>
                  </a:lnTo>
                  <a:lnTo>
                    <a:pt x="1921" y="828"/>
                  </a:lnTo>
                  <a:lnTo>
                    <a:pt x="2007" y="923"/>
                  </a:lnTo>
                  <a:lnTo>
                    <a:pt x="2064" y="1008"/>
                  </a:lnTo>
                  <a:lnTo>
                    <a:pt x="2112" y="1075"/>
                  </a:lnTo>
                  <a:lnTo>
                    <a:pt x="2140" y="1132"/>
                  </a:lnTo>
                  <a:lnTo>
                    <a:pt x="2159" y="1170"/>
                  </a:lnTo>
                  <a:lnTo>
                    <a:pt x="2169" y="1208"/>
                  </a:lnTo>
                  <a:lnTo>
                    <a:pt x="2169" y="1227"/>
                  </a:lnTo>
                  <a:lnTo>
                    <a:pt x="2159" y="1246"/>
                  </a:lnTo>
                  <a:lnTo>
                    <a:pt x="2140" y="1256"/>
                  </a:lnTo>
                  <a:lnTo>
                    <a:pt x="2131" y="1265"/>
                  </a:lnTo>
                  <a:lnTo>
                    <a:pt x="2112" y="1265"/>
                  </a:lnTo>
                  <a:lnTo>
                    <a:pt x="2093" y="1265"/>
                  </a:lnTo>
                  <a:lnTo>
                    <a:pt x="2074" y="1265"/>
                  </a:lnTo>
                  <a:lnTo>
                    <a:pt x="2055" y="1256"/>
                  </a:lnTo>
                  <a:lnTo>
                    <a:pt x="2036" y="1256"/>
                  </a:lnTo>
                  <a:lnTo>
                    <a:pt x="2026" y="1246"/>
                  </a:lnTo>
                  <a:lnTo>
                    <a:pt x="2007" y="1237"/>
                  </a:lnTo>
                  <a:lnTo>
                    <a:pt x="1998" y="1237"/>
                  </a:lnTo>
                  <a:lnTo>
                    <a:pt x="1979" y="1227"/>
                  </a:lnTo>
                  <a:lnTo>
                    <a:pt x="1969" y="1227"/>
                  </a:lnTo>
                  <a:lnTo>
                    <a:pt x="1959" y="1218"/>
                  </a:lnTo>
                  <a:lnTo>
                    <a:pt x="1950" y="1208"/>
                  </a:lnTo>
                  <a:lnTo>
                    <a:pt x="1940" y="1208"/>
                  </a:lnTo>
                  <a:lnTo>
                    <a:pt x="1931" y="1189"/>
                  </a:lnTo>
                  <a:lnTo>
                    <a:pt x="1921" y="118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45" name="Oval 49"/>
            <p:cNvSpPr>
              <a:spLocks noChangeArrowheads="1"/>
            </p:cNvSpPr>
            <p:nvPr/>
          </p:nvSpPr>
          <p:spPr bwMode="auto">
            <a:xfrm>
              <a:off x="1107" y="3677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46" name="Oval 50"/>
            <p:cNvSpPr>
              <a:spLocks noChangeArrowheads="1"/>
            </p:cNvSpPr>
            <p:nvPr/>
          </p:nvSpPr>
          <p:spPr bwMode="auto">
            <a:xfrm>
              <a:off x="1107" y="3373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47" name="Oval 51"/>
            <p:cNvSpPr>
              <a:spLocks noChangeArrowheads="1"/>
            </p:cNvSpPr>
            <p:nvPr/>
          </p:nvSpPr>
          <p:spPr bwMode="auto">
            <a:xfrm>
              <a:off x="1107" y="3078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48" name="Oval 52"/>
            <p:cNvSpPr>
              <a:spLocks noChangeArrowheads="1"/>
            </p:cNvSpPr>
            <p:nvPr/>
          </p:nvSpPr>
          <p:spPr bwMode="auto">
            <a:xfrm>
              <a:off x="1107" y="2783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49" name="Line 53"/>
            <p:cNvSpPr>
              <a:spLocks noChangeShapeType="1"/>
            </p:cNvSpPr>
            <p:nvPr/>
          </p:nvSpPr>
          <p:spPr bwMode="auto">
            <a:xfrm flipV="1">
              <a:off x="1117" y="2469"/>
              <a:ext cx="1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50" name="Line 54"/>
            <p:cNvSpPr>
              <a:spLocks noChangeShapeType="1"/>
            </p:cNvSpPr>
            <p:nvPr/>
          </p:nvSpPr>
          <p:spPr bwMode="auto">
            <a:xfrm flipV="1">
              <a:off x="1117" y="2184"/>
              <a:ext cx="1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51" name="Line 55"/>
            <p:cNvSpPr>
              <a:spLocks noChangeShapeType="1"/>
            </p:cNvSpPr>
            <p:nvPr/>
          </p:nvSpPr>
          <p:spPr bwMode="auto">
            <a:xfrm flipV="1">
              <a:off x="1117" y="1889"/>
              <a:ext cx="1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52" name="Line 56"/>
            <p:cNvSpPr>
              <a:spLocks noChangeShapeType="1"/>
            </p:cNvSpPr>
            <p:nvPr/>
          </p:nvSpPr>
          <p:spPr bwMode="auto">
            <a:xfrm flipV="1">
              <a:off x="1117" y="1594"/>
              <a:ext cx="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53" name="Line 57"/>
            <p:cNvSpPr>
              <a:spLocks noChangeShapeType="1"/>
            </p:cNvSpPr>
            <p:nvPr/>
          </p:nvSpPr>
          <p:spPr bwMode="auto">
            <a:xfrm flipV="1">
              <a:off x="1117" y="1308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54" name="Line 58"/>
            <p:cNvSpPr>
              <a:spLocks noChangeShapeType="1"/>
            </p:cNvSpPr>
            <p:nvPr/>
          </p:nvSpPr>
          <p:spPr bwMode="auto">
            <a:xfrm flipV="1">
              <a:off x="1117" y="1014"/>
              <a:ext cx="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55" name="Line 59"/>
            <p:cNvSpPr>
              <a:spLocks noChangeShapeType="1"/>
            </p:cNvSpPr>
            <p:nvPr/>
          </p:nvSpPr>
          <p:spPr bwMode="auto">
            <a:xfrm flipV="1">
              <a:off x="1117" y="719"/>
              <a:ext cx="1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56" name="Line 60"/>
            <p:cNvSpPr>
              <a:spLocks noChangeShapeType="1"/>
            </p:cNvSpPr>
            <p:nvPr/>
          </p:nvSpPr>
          <p:spPr bwMode="auto">
            <a:xfrm>
              <a:off x="1117" y="433"/>
              <a:ext cx="1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57" name="Line 61"/>
            <p:cNvSpPr>
              <a:spLocks noChangeShapeType="1"/>
            </p:cNvSpPr>
            <p:nvPr/>
          </p:nvSpPr>
          <p:spPr bwMode="auto">
            <a:xfrm flipH="1" flipV="1">
              <a:off x="1231" y="3639"/>
              <a:ext cx="19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58" name="Line 62"/>
            <p:cNvSpPr>
              <a:spLocks noChangeShapeType="1"/>
            </p:cNvSpPr>
            <p:nvPr/>
          </p:nvSpPr>
          <p:spPr bwMode="auto">
            <a:xfrm flipH="1" flipV="1">
              <a:off x="1240" y="3354"/>
              <a:ext cx="10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59" name="Line 63"/>
            <p:cNvSpPr>
              <a:spLocks noChangeShapeType="1"/>
            </p:cNvSpPr>
            <p:nvPr/>
          </p:nvSpPr>
          <p:spPr bwMode="auto">
            <a:xfrm flipH="1" flipV="1">
              <a:off x="1240" y="3059"/>
              <a:ext cx="10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60" name="Line 64"/>
            <p:cNvSpPr>
              <a:spLocks noChangeShapeType="1"/>
            </p:cNvSpPr>
            <p:nvPr/>
          </p:nvSpPr>
          <p:spPr bwMode="auto">
            <a:xfrm flipV="1">
              <a:off x="1250" y="2764"/>
              <a:ext cx="1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61" name="Line 65"/>
            <p:cNvSpPr>
              <a:spLocks noChangeShapeType="1"/>
            </p:cNvSpPr>
            <p:nvPr/>
          </p:nvSpPr>
          <p:spPr bwMode="auto">
            <a:xfrm flipV="1">
              <a:off x="1250" y="2478"/>
              <a:ext cx="1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62" name="Line 66"/>
            <p:cNvSpPr>
              <a:spLocks noChangeShapeType="1"/>
            </p:cNvSpPr>
            <p:nvPr/>
          </p:nvSpPr>
          <p:spPr bwMode="auto">
            <a:xfrm flipV="1">
              <a:off x="1250" y="2184"/>
              <a:ext cx="1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63" name="Line 67"/>
            <p:cNvSpPr>
              <a:spLocks noChangeShapeType="1"/>
            </p:cNvSpPr>
            <p:nvPr/>
          </p:nvSpPr>
          <p:spPr bwMode="auto">
            <a:xfrm flipV="1">
              <a:off x="1250" y="1889"/>
              <a:ext cx="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64" name="Line 68"/>
            <p:cNvSpPr>
              <a:spLocks noChangeShapeType="1"/>
            </p:cNvSpPr>
            <p:nvPr/>
          </p:nvSpPr>
          <p:spPr bwMode="auto">
            <a:xfrm flipV="1">
              <a:off x="1250" y="1603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65" name="Line 69"/>
            <p:cNvSpPr>
              <a:spLocks noChangeShapeType="1"/>
            </p:cNvSpPr>
            <p:nvPr/>
          </p:nvSpPr>
          <p:spPr bwMode="auto">
            <a:xfrm flipV="1">
              <a:off x="1250" y="1308"/>
              <a:ext cx="1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66" name="Line 70"/>
            <p:cNvSpPr>
              <a:spLocks noChangeShapeType="1"/>
            </p:cNvSpPr>
            <p:nvPr/>
          </p:nvSpPr>
          <p:spPr bwMode="auto">
            <a:xfrm flipV="1">
              <a:off x="1250" y="1014"/>
              <a:ext cx="1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67" name="Line 71"/>
            <p:cNvSpPr>
              <a:spLocks noChangeShapeType="1"/>
            </p:cNvSpPr>
            <p:nvPr/>
          </p:nvSpPr>
          <p:spPr bwMode="auto">
            <a:xfrm>
              <a:off x="1250" y="728"/>
              <a:ext cx="1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68" name="Line 72"/>
            <p:cNvSpPr>
              <a:spLocks noChangeShapeType="1"/>
            </p:cNvSpPr>
            <p:nvPr/>
          </p:nvSpPr>
          <p:spPr bwMode="auto">
            <a:xfrm>
              <a:off x="1250" y="433"/>
              <a:ext cx="28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69" name="Line 73"/>
            <p:cNvSpPr>
              <a:spLocks noChangeShapeType="1"/>
            </p:cNvSpPr>
            <p:nvPr/>
          </p:nvSpPr>
          <p:spPr bwMode="auto">
            <a:xfrm flipH="1" flipV="1">
              <a:off x="1373" y="3639"/>
              <a:ext cx="10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70" name="Line 74"/>
            <p:cNvSpPr>
              <a:spLocks noChangeShapeType="1"/>
            </p:cNvSpPr>
            <p:nvPr/>
          </p:nvSpPr>
          <p:spPr bwMode="auto">
            <a:xfrm flipH="1" flipV="1">
              <a:off x="1373" y="3354"/>
              <a:ext cx="10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71" name="Line 75"/>
            <p:cNvSpPr>
              <a:spLocks noChangeShapeType="1"/>
            </p:cNvSpPr>
            <p:nvPr/>
          </p:nvSpPr>
          <p:spPr bwMode="auto">
            <a:xfrm flipV="1">
              <a:off x="1383" y="3059"/>
              <a:ext cx="1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72" name="Line 76"/>
            <p:cNvSpPr>
              <a:spLocks noChangeShapeType="1"/>
            </p:cNvSpPr>
            <p:nvPr/>
          </p:nvSpPr>
          <p:spPr bwMode="auto">
            <a:xfrm flipV="1">
              <a:off x="1383" y="2764"/>
              <a:ext cx="1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73" name="Line 77"/>
            <p:cNvSpPr>
              <a:spLocks noChangeShapeType="1"/>
            </p:cNvSpPr>
            <p:nvPr/>
          </p:nvSpPr>
          <p:spPr bwMode="auto">
            <a:xfrm flipV="1">
              <a:off x="1383" y="2478"/>
              <a:ext cx="1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74" name="Line 78"/>
            <p:cNvSpPr>
              <a:spLocks noChangeShapeType="1"/>
            </p:cNvSpPr>
            <p:nvPr/>
          </p:nvSpPr>
          <p:spPr bwMode="auto">
            <a:xfrm flipV="1">
              <a:off x="1383" y="2184"/>
              <a:ext cx="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75" name="Line 79"/>
            <p:cNvSpPr>
              <a:spLocks noChangeShapeType="1"/>
            </p:cNvSpPr>
            <p:nvPr/>
          </p:nvSpPr>
          <p:spPr bwMode="auto">
            <a:xfrm flipV="1">
              <a:off x="1383" y="1898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76" name="Line 80"/>
            <p:cNvSpPr>
              <a:spLocks noChangeShapeType="1"/>
            </p:cNvSpPr>
            <p:nvPr/>
          </p:nvSpPr>
          <p:spPr bwMode="auto">
            <a:xfrm flipV="1">
              <a:off x="1383" y="1603"/>
              <a:ext cx="1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77" name="Line 81"/>
            <p:cNvSpPr>
              <a:spLocks noChangeShapeType="1"/>
            </p:cNvSpPr>
            <p:nvPr/>
          </p:nvSpPr>
          <p:spPr bwMode="auto">
            <a:xfrm flipV="1">
              <a:off x="1383" y="1308"/>
              <a:ext cx="1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78" name="Line 82"/>
            <p:cNvSpPr>
              <a:spLocks noChangeShapeType="1"/>
            </p:cNvSpPr>
            <p:nvPr/>
          </p:nvSpPr>
          <p:spPr bwMode="auto">
            <a:xfrm>
              <a:off x="1383" y="1023"/>
              <a:ext cx="28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79" name="Line 83"/>
            <p:cNvSpPr>
              <a:spLocks noChangeShapeType="1"/>
            </p:cNvSpPr>
            <p:nvPr/>
          </p:nvSpPr>
          <p:spPr bwMode="auto">
            <a:xfrm>
              <a:off x="1383" y="728"/>
              <a:ext cx="28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80" name="Line 84"/>
            <p:cNvSpPr>
              <a:spLocks noChangeShapeType="1"/>
            </p:cNvSpPr>
            <p:nvPr/>
          </p:nvSpPr>
          <p:spPr bwMode="auto">
            <a:xfrm>
              <a:off x="1383" y="433"/>
              <a:ext cx="28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81" name="Line 85"/>
            <p:cNvSpPr>
              <a:spLocks noChangeShapeType="1"/>
            </p:cNvSpPr>
            <p:nvPr/>
          </p:nvSpPr>
          <p:spPr bwMode="auto">
            <a:xfrm flipH="1" flipV="1">
              <a:off x="1507" y="3639"/>
              <a:ext cx="19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82" name="Line 86"/>
            <p:cNvSpPr>
              <a:spLocks noChangeShapeType="1"/>
            </p:cNvSpPr>
            <p:nvPr/>
          </p:nvSpPr>
          <p:spPr bwMode="auto">
            <a:xfrm flipH="1" flipV="1">
              <a:off x="1507" y="3354"/>
              <a:ext cx="19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83" name="Line 87"/>
            <p:cNvSpPr>
              <a:spLocks noChangeShapeType="1"/>
            </p:cNvSpPr>
            <p:nvPr/>
          </p:nvSpPr>
          <p:spPr bwMode="auto">
            <a:xfrm flipH="1" flipV="1">
              <a:off x="1516" y="3059"/>
              <a:ext cx="10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84" name="Line 88"/>
            <p:cNvSpPr>
              <a:spLocks noChangeShapeType="1"/>
            </p:cNvSpPr>
            <p:nvPr/>
          </p:nvSpPr>
          <p:spPr bwMode="auto">
            <a:xfrm flipH="1" flipV="1">
              <a:off x="1516" y="2773"/>
              <a:ext cx="10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85" name="Line 89"/>
            <p:cNvSpPr>
              <a:spLocks noChangeShapeType="1"/>
            </p:cNvSpPr>
            <p:nvPr/>
          </p:nvSpPr>
          <p:spPr bwMode="auto">
            <a:xfrm flipV="1">
              <a:off x="1526" y="2478"/>
              <a:ext cx="1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86" name="Line 90"/>
            <p:cNvSpPr>
              <a:spLocks noChangeShapeType="1"/>
            </p:cNvSpPr>
            <p:nvPr/>
          </p:nvSpPr>
          <p:spPr bwMode="auto">
            <a:xfrm flipV="1">
              <a:off x="1526" y="2184"/>
              <a:ext cx="1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87" name="Line 91"/>
            <p:cNvSpPr>
              <a:spLocks noChangeShapeType="1"/>
            </p:cNvSpPr>
            <p:nvPr/>
          </p:nvSpPr>
          <p:spPr bwMode="auto">
            <a:xfrm flipV="1">
              <a:off x="1526" y="1898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88" name="Line 92"/>
            <p:cNvSpPr>
              <a:spLocks noChangeShapeType="1"/>
            </p:cNvSpPr>
            <p:nvPr/>
          </p:nvSpPr>
          <p:spPr bwMode="auto">
            <a:xfrm flipV="1">
              <a:off x="1526" y="1603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89" name="Line 93"/>
            <p:cNvSpPr>
              <a:spLocks noChangeShapeType="1"/>
            </p:cNvSpPr>
            <p:nvPr/>
          </p:nvSpPr>
          <p:spPr bwMode="auto">
            <a:xfrm>
              <a:off x="1526" y="1318"/>
              <a:ext cx="1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90" name="Line 94"/>
            <p:cNvSpPr>
              <a:spLocks noChangeShapeType="1"/>
            </p:cNvSpPr>
            <p:nvPr/>
          </p:nvSpPr>
          <p:spPr bwMode="auto">
            <a:xfrm>
              <a:off x="1526" y="1023"/>
              <a:ext cx="1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91" name="Line 95"/>
            <p:cNvSpPr>
              <a:spLocks noChangeShapeType="1"/>
            </p:cNvSpPr>
            <p:nvPr/>
          </p:nvSpPr>
          <p:spPr bwMode="auto">
            <a:xfrm>
              <a:off x="1526" y="728"/>
              <a:ext cx="28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92" name="Line 96"/>
            <p:cNvSpPr>
              <a:spLocks noChangeShapeType="1"/>
            </p:cNvSpPr>
            <p:nvPr/>
          </p:nvSpPr>
          <p:spPr bwMode="auto">
            <a:xfrm>
              <a:off x="1526" y="433"/>
              <a:ext cx="28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93" name="Line 97"/>
            <p:cNvSpPr>
              <a:spLocks noChangeShapeType="1"/>
            </p:cNvSpPr>
            <p:nvPr/>
          </p:nvSpPr>
          <p:spPr bwMode="auto">
            <a:xfrm flipH="1" flipV="1">
              <a:off x="1640" y="3639"/>
              <a:ext cx="19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94" name="Line 98"/>
            <p:cNvSpPr>
              <a:spLocks noChangeShapeType="1"/>
            </p:cNvSpPr>
            <p:nvPr/>
          </p:nvSpPr>
          <p:spPr bwMode="auto">
            <a:xfrm flipH="1" flipV="1">
              <a:off x="1649" y="3354"/>
              <a:ext cx="10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95" name="Line 99"/>
            <p:cNvSpPr>
              <a:spLocks noChangeShapeType="1"/>
            </p:cNvSpPr>
            <p:nvPr/>
          </p:nvSpPr>
          <p:spPr bwMode="auto">
            <a:xfrm flipH="1" flipV="1">
              <a:off x="1649" y="3059"/>
              <a:ext cx="10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96" name="Line 100"/>
            <p:cNvSpPr>
              <a:spLocks noChangeShapeType="1"/>
            </p:cNvSpPr>
            <p:nvPr/>
          </p:nvSpPr>
          <p:spPr bwMode="auto">
            <a:xfrm flipV="1">
              <a:off x="1659" y="2773"/>
              <a:ext cx="1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97" name="Line 101"/>
            <p:cNvSpPr>
              <a:spLocks noChangeShapeType="1"/>
            </p:cNvSpPr>
            <p:nvPr/>
          </p:nvSpPr>
          <p:spPr bwMode="auto">
            <a:xfrm flipV="1">
              <a:off x="1659" y="2478"/>
              <a:ext cx="1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98" name="Line 102"/>
            <p:cNvSpPr>
              <a:spLocks noChangeShapeType="1"/>
            </p:cNvSpPr>
            <p:nvPr/>
          </p:nvSpPr>
          <p:spPr bwMode="auto">
            <a:xfrm flipV="1">
              <a:off x="1659" y="2193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99" name="Line 103"/>
            <p:cNvSpPr>
              <a:spLocks noChangeShapeType="1"/>
            </p:cNvSpPr>
            <p:nvPr/>
          </p:nvSpPr>
          <p:spPr bwMode="auto">
            <a:xfrm flipV="1">
              <a:off x="1659" y="1898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00" name="Line 104"/>
            <p:cNvSpPr>
              <a:spLocks noChangeShapeType="1"/>
            </p:cNvSpPr>
            <p:nvPr/>
          </p:nvSpPr>
          <p:spPr bwMode="auto">
            <a:xfrm>
              <a:off x="1659" y="1613"/>
              <a:ext cx="1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01" name="Line 105"/>
            <p:cNvSpPr>
              <a:spLocks noChangeShapeType="1"/>
            </p:cNvSpPr>
            <p:nvPr/>
          </p:nvSpPr>
          <p:spPr bwMode="auto">
            <a:xfrm>
              <a:off x="1659" y="1318"/>
              <a:ext cx="1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02" name="Line 106"/>
            <p:cNvSpPr>
              <a:spLocks noChangeShapeType="1"/>
            </p:cNvSpPr>
            <p:nvPr/>
          </p:nvSpPr>
          <p:spPr bwMode="auto">
            <a:xfrm>
              <a:off x="1659" y="1023"/>
              <a:ext cx="28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03" name="Line 107"/>
            <p:cNvSpPr>
              <a:spLocks noChangeShapeType="1"/>
            </p:cNvSpPr>
            <p:nvPr/>
          </p:nvSpPr>
          <p:spPr bwMode="auto">
            <a:xfrm>
              <a:off x="1659" y="728"/>
              <a:ext cx="28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04" name="Line 108"/>
            <p:cNvSpPr>
              <a:spLocks noChangeShapeType="1"/>
            </p:cNvSpPr>
            <p:nvPr/>
          </p:nvSpPr>
          <p:spPr bwMode="auto">
            <a:xfrm>
              <a:off x="1659" y="433"/>
              <a:ext cx="38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05" name="Line 109"/>
            <p:cNvSpPr>
              <a:spLocks noChangeShapeType="1"/>
            </p:cNvSpPr>
            <p:nvPr/>
          </p:nvSpPr>
          <p:spPr bwMode="auto">
            <a:xfrm flipH="1" flipV="1">
              <a:off x="1773" y="3639"/>
              <a:ext cx="29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06" name="Line 110"/>
            <p:cNvSpPr>
              <a:spLocks noChangeShapeType="1"/>
            </p:cNvSpPr>
            <p:nvPr/>
          </p:nvSpPr>
          <p:spPr bwMode="auto">
            <a:xfrm flipH="1" flipV="1">
              <a:off x="1783" y="3354"/>
              <a:ext cx="19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07" name="Line 111"/>
            <p:cNvSpPr>
              <a:spLocks noChangeShapeType="1"/>
            </p:cNvSpPr>
            <p:nvPr/>
          </p:nvSpPr>
          <p:spPr bwMode="auto">
            <a:xfrm flipH="1" flipV="1">
              <a:off x="1792" y="3059"/>
              <a:ext cx="10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08" name="Line 112"/>
            <p:cNvSpPr>
              <a:spLocks noChangeShapeType="1"/>
            </p:cNvSpPr>
            <p:nvPr/>
          </p:nvSpPr>
          <p:spPr bwMode="auto">
            <a:xfrm flipH="1" flipV="1">
              <a:off x="1792" y="2773"/>
              <a:ext cx="10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09" name="Line 113"/>
            <p:cNvSpPr>
              <a:spLocks noChangeShapeType="1"/>
            </p:cNvSpPr>
            <p:nvPr/>
          </p:nvSpPr>
          <p:spPr bwMode="auto">
            <a:xfrm flipV="1">
              <a:off x="1802" y="2478"/>
              <a:ext cx="1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10" name="Line 114"/>
            <p:cNvSpPr>
              <a:spLocks noChangeShapeType="1"/>
            </p:cNvSpPr>
            <p:nvPr/>
          </p:nvSpPr>
          <p:spPr bwMode="auto">
            <a:xfrm flipV="1">
              <a:off x="1802" y="2193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11" name="Line 115"/>
            <p:cNvSpPr>
              <a:spLocks noChangeShapeType="1"/>
            </p:cNvSpPr>
            <p:nvPr/>
          </p:nvSpPr>
          <p:spPr bwMode="auto">
            <a:xfrm flipV="1">
              <a:off x="1802" y="1898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12" name="Line 116"/>
            <p:cNvSpPr>
              <a:spLocks noChangeShapeType="1"/>
            </p:cNvSpPr>
            <p:nvPr/>
          </p:nvSpPr>
          <p:spPr bwMode="auto">
            <a:xfrm>
              <a:off x="1802" y="1613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13" name="Line 117"/>
            <p:cNvSpPr>
              <a:spLocks noChangeShapeType="1"/>
            </p:cNvSpPr>
            <p:nvPr/>
          </p:nvSpPr>
          <p:spPr bwMode="auto">
            <a:xfrm>
              <a:off x="1802" y="1318"/>
              <a:ext cx="1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14" name="Line 118"/>
            <p:cNvSpPr>
              <a:spLocks noChangeShapeType="1"/>
            </p:cNvSpPr>
            <p:nvPr/>
          </p:nvSpPr>
          <p:spPr bwMode="auto">
            <a:xfrm>
              <a:off x="1802" y="1023"/>
              <a:ext cx="28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15" name="Line 119"/>
            <p:cNvSpPr>
              <a:spLocks noChangeShapeType="1"/>
            </p:cNvSpPr>
            <p:nvPr/>
          </p:nvSpPr>
          <p:spPr bwMode="auto">
            <a:xfrm>
              <a:off x="1802" y="728"/>
              <a:ext cx="28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16" name="Line 120"/>
            <p:cNvSpPr>
              <a:spLocks noChangeShapeType="1"/>
            </p:cNvSpPr>
            <p:nvPr/>
          </p:nvSpPr>
          <p:spPr bwMode="auto">
            <a:xfrm>
              <a:off x="1802" y="433"/>
              <a:ext cx="3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17" name="Line 121"/>
            <p:cNvSpPr>
              <a:spLocks noChangeShapeType="1"/>
            </p:cNvSpPr>
            <p:nvPr/>
          </p:nvSpPr>
          <p:spPr bwMode="auto">
            <a:xfrm flipH="1" flipV="1">
              <a:off x="1916" y="3639"/>
              <a:ext cx="19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18" name="Line 122"/>
            <p:cNvSpPr>
              <a:spLocks noChangeShapeType="1"/>
            </p:cNvSpPr>
            <p:nvPr/>
          </p:nvSpPr>
          <p:spPr bwMode="auto">
            <a:xfrm flipH="1" flipV="1">
              <a:off x="1916" y="3354"/>
              <a:ext cx="19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19" name="Line 123"/>
            <p:cNvSpPr>
              <a:spLocks noChangeShapeType="1"/>
            </p:cNvSpPr>
            <p:nvPr/>
          </p:nvSpPr>
          <p:spPr bwMode="auto">
            <a:xfrm flipH="1" flipV="1">
              <a:off x="1925" y="3059"/>
              <a:ext cx="10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20" name="Line 124"/>
            <p:cNvSpPr>
              <a:spLocks noChangeShapeType="1"/>
            </p:cNvSpPr>
            <p:nvPr/>
          </p:nvSpPr>
          <p:spPr bwMode="auto">
            <a:xfrm flipV="1">
              <a:off x="1935" y="2773"/>
              <a:ext cx="1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21" name="Line 125"/>
            <p:cNvSpPr>
              <a:spLocks noChangeShapeType="1"/>
            </p:cNvSpPr>
            <p:nvPr/>
          </p:nvSpPr>
          <p:spPr bwMode="auto">
            <a:xfrm flipV="1">
              <a:off x="1935" y="2488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22" name="Line 126"/>
            <p:cNvSpPr>
              <a:spLocks noChangeShapeType="1"/>
            </p:cNvSpPr>
            <p:nvPr/>
          </p:nvSpPr>
          <p:spPr bwMode="auto">
            <a:xfrm flipV="1">
              <a:off x="1935" y="2193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23" name="Line 127"/>
            <p:cNvSpPr>
              <a:spLocks noChangeShapeType="1"/>
            </p:cNvSpPr>
            <p:nvPr/>
          </p:nvSpPr>
          <p:spPr bwMode="auto">
            <a:xfrm>
              <a:off x="1935" y="1908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24" name="Line 128"/>
            <p:cNvSpPr>
              <a:spLocks noChangeShapeType="1"/>
            </p:cNvSpPr>
            <p:nvPr/>
          </p:nvSpPr>
          <p:spPr bwMode="auto">
            <a:xfrm>
              <a:off x="1935" y="1613"/>
              <a:ext cx="1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25" name="Line 129"/>
            <p:cNvSpPr>
              <a:spLocks noChangeShapeType="1"/>
            </p:cNvSpPr>
            <p:nvPr/>
          </p:nvSpPr>
          <p:spPr bwMode="auto">
            <a:xfrm>
              <a:off x="1935" y="1318"/>
              <a:ext cx="28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26" name="Line 130"/>
            <p:cNvSpPr>
              <a:spLocks noChangeShapeType="1"/>
            </p:cNvSpPr>
            <p:nvPr/>
          </p:nvSpPr>
          <p:spPr bwMode="auto">
            <a:xfrm>
              <a:off x="1935" y="1023"/>
              <a:ext cx="28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27" name="Line 131"/>
            <p:cNvSpPr>
              <a:spLocks noChangeShapeType="1"/>
            </p:cNvSpPr>
            <p:nvPr/>
          </p:nvSpPr>
          <p:spPr bwMode="auto">
            <a:xfrm>
              <a:off x="1935" y="728"/>
              <a:ext cx="3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28" name="Line 132"/>
            <p:cNvSpPr>
              <a:spLocks noChangeShapeType="1"/>
            </p:cNvSpPr>
            <p:nvPr/>
          </p:nvSpPr>
          <p:spPr bwMode="auto">
            <a:xfrm>
              <a:off x="1935" y="433"/>
              <a:ext cx="3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29" name="Line 133"/>
            <p:cNvSpPr>
              <a:spLocks noChangeShapeType="1"/>
            </p:cNvSpPr>
            <p:nvPr/>
          </p:nvSpPr>
          <p:spPr bwMode="auto">
            <a:xfrm flipH="1" flipV="1">
              <a:off x="2049" y="3639"/>
              <a:ext cx="28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30" name="Line 134"/>
            <p:cNvSpPr>
              <a:spLocks noChangeShapeType="1"/>
            </p:cNvSpPr>
            <p:nvPr/>
          </p:nvSpPr>
          <p:spPr bwMode="auto">
            <a:xfrm flipH="1" flipV="1">
              <a:off x="2058" y="3354"/>
              <a:ext cx="19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31" name="Line 135"/>
            <p:cNvSpPr>
              <a:spLocks noChangeShapeType="1"/>
            </p:cNvSpPr>
            <p:nvPr/>
          </p:nvSpPr>
          <p:spPr bwMode="auto">
            <a:xfrm flipH="1" flipV="1">
              <a:off x="2058" y="3059"/>
              <a:ext cx="19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32" name="Line 136"/>
            <p:cNvSpPr>
              <a:spLocks noChangeShapeType="1"/>
            </p:cNvSpPr>
            <p:nvPr/>
          </p:nvSpPr>
          <p:spPr bwMode="auto">
            <a:xfrm flipH="1" flipV="1">
              <a:off x="2068" y="2773"/>
              <a:ext cx="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33" name="Line 137"/>
            <p:cNvSpPr>
              <a:spLocks noChangeShapeType="1"/>
            </p:cNvSpPr>
            <p:nvPr/>
          </p:nvSpPr>
          <p:spPr bwMode="auto">
            <a:xfrm flipV="1">
              <a:off x="2077" y="2488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34" name="Line 138"/>
            <p:cNvSpPr>
              <a:spLocks noChangeShapeType="1"/>
            </p:cNvSpPr>
            <p:nvPr/>
          </p:nvSpPr>
          <p:spPr bwMode="auto">
            <a:xfrm flipV="1">
              <a:off x="2077" y="2193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35" name="Line 139"/>
            <p:cNvSpPr>
              <a:spLocks noChangeShapeType="1"/>
            </p:cNvSpPr>
            <p:nvPr/>
          </p:nvSpPr>
          <p:spPr bwMode="auto">
            <a:xfrm>
              <a:off x="2077" y="1908"/>
              <a:ext cx="1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36" name="Line 140"/>
            <p:cNvSpPr>
              <a:spLocks noChangeShapeType="1"/>
            </p:cNvSpPr>
            <p:nvPr/>
          </p:nvSpPr>
          <p:spPr bwMode="auto">
            <a:xfrm>
              <a:off x="2077" y="1613"/>
              <a:ext cx="20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37" name="Line 141"/>
            <p:cNvSpPr>
              <a:spLocks noChangeShapeType="1"/>
            </p:cNvSpPr>
            <p:nvPr/>
          </p:nvSpPr>
          <p:spPr bwMode="auto">
            <a:xfrm>
              <a:off x="2077" y="1318"/>
              <a:ext cx="20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38" name="Line 142"/>
            <p:cNvSpPr>
              <a:spLocks noChangeShapeType="1"/>
            </p:cNvSpPr>
            <p:nvPr/>
          </p:nvSpPr>
          <p:spPr bwMode="auto">
            <a:xfrm>
              <a:off x="2077" y="1023"/>
              <a:ext cx="2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39" name="Line 143"/>
            <p:cNvSpPr>
              <a:spLocks noChangeShapeType="1"/>
            </p:cNvSpPr>
            <p:nvPr/>
          </p:nvSpPr>
          <p:spPr bwMode="auto">
            <a:xfrm>
              <a:off x="2077" y="728"/>
              <a:ext cx="3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40" name="Line 144"/>
            <p:cNvSpPr>
              <a:spLocks noChangeShapeType="1"/>
            </p:cNvSpPr>
            <p:nvPr/>
          </p:nvSpPr>
          <p:spPr bwMode="auto">
            <a:xfrm>
              <a:off x="2077" y="433"/>
              <a:ext cx="39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41" name="Line 145"/>
            <p:cNvSpPr>
              <a:spLocks noChangeShapeType="1"/>
            </p:cNvSpPr>
            <p:nvPr/>
          </p:nvSpPr>
          <p:spPr bwMode="auto">
            <a:xfrm flipH="1" flipV="1">
              <a:off x="2182" y="3639"/>
              <a:ext cx="29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42" name="Line 146"/>
            <p:cNvSpPr>
              <a:spLocks noChangeShapeType="1"/>
            </p:cNvSpPr>
            <p:nvPr/>
          </p:nvSpPr>
          <p:spPr bwMode="auto">
            <a:xfrm flipH="1" flipV="1">
              <a:off x="2192" y="3354"/>
              <a:ext cx="19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43" name="Line 147"/>
            <p:cNvSpPr>
              <a:spLocks noChangeShapeType="1"/>
            </p:cNvSpPr>
            <p:nvPr/>
          </p:nvSpPr>
          <p:spPr bwMode="auto">
            <a:xfrm flipH="1" flipV="1">
              <a:off x="2201" y="3068"/>
              <a:ext cx="10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44" name="Line 148"/>
            <p:cNvSpPr>
              <a:spLocks noChangeShapeType="1"/>
            </p:cNvSpPr>
            <p:nvPr/>
          </p:nvSpPr>
          <p:spPr bwMode="auto">
            <a:xfrm flipH="1" flipV="1">
              <a:off x="2201" y="2773"/>
              <a:ext cx="10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45" name="Line 149"/>
            <p:cNvSpPr>
              <a:spLocks noChangeShapeType="1"/>
            </p:cNvSpPr>
            <p:nvPr/>
          </p:nvSpPr>
          <p:spPr bwMode="auto">
            <a:xfrm flipV="1">
              <a:off x="2211" y="2488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46" name="Line 150"/>
            <p:cNvSpPr>
              <a:spLocks noChangeShapeType="1"/>
            </p:cNvSpPr>
            <p:nvPr/>
          </p:nvSpPr>
          <p:spPr bwMode="auto">
            <a:xfrm>
              <a:off x="2211" y="2203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47" name="Line 151"/>
            <p:cNvSpPr>
              <a:spLocks noChangeShapeType="1"/>
            </p:cNvSpPr>
            <p:nvPr/>
          </p:nvSpPr>
          <p:spPr bwMode="auto">
            <a:xfrm>
              <a:off x="2211" y="1908"/>
              <a:ext cx="1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48" name="Line 152"/>
            <p:cNvSpPr>
              <a:spLocks noChangeShapeType="1"/>
            </p:cNvSpPr>
            <p:nvPr/>
          </p:nvSpPr>
          <p:spPr bwMode="auto">
            <a:xfrm>
              <a:off x="2211" y="1613"/>
              <a:ext cx="1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49" name="Line 153"/>
            <p:cNvSpPr>
              <a:spLocks noChangeShapeType="1"/>
            </p:cNvSpPr>
            <p:nvPr/>
          </p:nvSpPr>
          <p:spPr bwMode="auto">
            <a:xfrm>
              <a:off x="2211" y="1318"/>
              <a:ext cx="2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50" name="Line 154"/>
            <p:cNvSpPr>
              <a:spLocks noChangeShapeType="1"/>
            </p:cNvSpPr>
            <p:nvPr/>
          </p:nvSpPr>
          <p:spPr bwMode="auto">
            <a:xfrm>
              <a:off x="2211" y="1023"/>
              <a:ext cx="3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51" name="Line 155"/>
            <p:cNvSpPr>
              <a:spLocks noChangeShapeType="1"/>
            </p:cNvSpPr>
            <p:nvPr/>
          </p:nvSpPr>
          <p:spPr bwMode="auto">
            <a:xfrm>
              <a:off x="2211" y="728"/>
              <a:ext cx="38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52" name="Line 156"/>
            <p:cNvSpPr>
              <a:spLocks noChangeShapeType="1"/>
            </p:cNvSpPr>
            <p:nvPr/>
          </p:nvSpPr>
          <p:spPr bwMode="auto">
            <a:xfrm>
              <a:off x="2211" y="433"/>
              <a:ext cx="47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53" name="Line 157"/>
            <p:cNvSpPr>
              <a:spLocks noChangeShapeType="1"/>
            </p:cNvSpPr>
            <p:nvPr/>
          </p:nvSpPr>
          <p:spPr bwMode="auto">
            <a:xfrm flipH="1" flipV="1">
              <a:off x="2325" y="3639"/>
              <a:ext cx="28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54" name="Line 158"/>
            <p:cNvSpPr>
              <a:spLocks noChangeShapeType="1"/>
            </p:cNvSpPr>
            <p:nvPr/>
          </p:nvSpPr>
          <p:spPr bwMode="auto">
            <a:xfrm flipH="1" flipV="1">
              <a:off x="2325" y="3354"/>
              <a:ext cx="28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55" name="Line 159"/>
            <p:cNvSpPr>
              <a:spLocks noChangeShapeType="1"/>
            </p:cNvSpPr>
            <p:nvPr/>
          </p:nvSpPr>
          <p:spPr bwMode="auto">
            <a:xfrm flipH="1" flipV="1">
              <a:off x="2334" y="3068"/>
              <a:ext cx="1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56" name="Line 160"/>
            <p:cNvSpPr>
              <a:spLocks noChangeShapeType="1"/>
            </p:cNvSpPr>
            <p:nvPr/>
          </p:nvSpPr>
          <p:spPr bwMode="auto">
            <a:xfrm flipH="1" flipV="1">
              <a:off x="2344" y="2773"/>
              <a:ext cx="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57" name="Line 161"/>
            <p:cNvSpPr>
              <a:spLocks noChangeShapeType="1"/>
            </p:cNvSpPr>
            <p:nvPr/>
          </p:nvSpPr>
          <p:spPr bwMode="auto">
            <a:xfrm flipV="1">
              <a:off x="2353" y="2488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58" name="Oval 162"/>
            <p:cNvSpPr>
              <a:spLocks noChangeArrowheads="1"/>
            </p:cNvSpPr>
            <p:nvPr/>
          </p:nvSpPr>
          <p:spPr bwMode="auto">
            <a:xfrm>
              <a:off x="2344" y="2193"/>
              <a:ext cx="28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59" name="Line 163"/>
            <p:cNvSpPr>
              <a:spLocks noChangeShapeType="1"/>
            </p:cNvSpPr>
            <p:nvPr/>
          </p:nvSpPr>
          <p:spPr bwMode="auto">
            <a:xfrm>
              <a:off x="2353" y="1908"/>
              <a:ext cx="10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60" name="Line 164"/>
            <p:cNvSpPr>
              <a:spLocks noChangeShapeType="1"/>
            </p:cNvSpPr>
            <p:nvPr/>
          </p:nvSpPr>
          <p:spPr bwMode="auto">
            <a:xfrm>
              <a:off x="2353" y="1613"/>
              <a:ext cx="1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61" name="Line 165"/>
            <p:cNvSpPr>
              <a:spLocks noChangeShapeType="1"/>
            </p:cNvSpPr>
            <p:nvPr/>
          </p:nvSpPr>
          <p:spPr bwMode="auto">
            <a:xfrm>
              <a:off x="2353" y="1318"/>
              <a:ext cx="2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62" name="Line 166"/>
            <p:cNvSpPr>
              <a:spLocks noChangeShapeType="1"/>
            </p:cNvSpPr>
            <p:nvPr/>
          </p:nvSpPr>
          <p:spPr bwMode="auto">
            <a:xfrm>
              <a:off x="2353" y="1023"/>
              <a:ext cx="29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63" name="Line 167"/>
            <p:cNvSpPr>
              <a:spLocks noChangeShapeType="1"/>
            </p:cNvSpPr>
            <p:nvPr/>
          </p:nvSpPr>
          <p:spPr bwMode="auto">
            <a:xfrm>
              <a:off x="2353" y="728"/>
              <a:ext cx="38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64" name="Line 168"/>
            <p:cNvSpPr>
              <a:spLocks noChangeShapeType="1"/>
            </p:cNvSpPr>
            <p:nvPr/>
          </p:nvSpPr>
          <p:spPr bwMode="auto">
            <a:xfrm>
              <a:off x="2353" y="433"/>
              <a:ext cx="48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65" name="Line 169"/>
            <p:cNvSpPr>
              <a:spLocks noChangeShapeType="1"/>
            </p:cNvSpPr>
            <p:nvPr/>
          </p:nvSpPr>
          <p:spPr bwMode="auto">
            <a:xfrm flipH="1" flipV="1">
              <a:off x="2458" y="3639"/>
              <a:ext cx="29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66" name="Line 170"/>
            <p:cNvSpPr>
              <a:spLocks noChangeShapeType="1"/>
            </p:cNvSpPr>
            <p:nvPr/>
          </p:nvSpPr>
          <p:spPr bwMode="auto">
            <a:xfrm flipH="1" flipV="1">
              <a:off x="2468" y="3354"/>
              <a:ext cx="19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67" name="Line 171"/>
            <p:cNvSpPr>
              <a:spLocks noChangeShapeType="1"/>
            </p:cNvSpPr>
            <p:nvPr/>
          </p:nvSpPr>
          <p:spPr bwMode="auto">
            <a:xfrm flipH="1" flipV="1">
              <a:off x="2477" y="3068"/>
              <a:ext cx="10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68" name="Line 172"/>
            <p:cNvSpPr>
              <a:spLocks noChangeShapeType="1"/>
            </p:cNvSpPr>
            <p:nvPr/>
          </p:nvSpPr>
          <p:spPr bwMode="auto">
            <a:xfrm flipH="1" flipV="1">
              <a:off x="2477" y="2783"/>
              <a:ext cx="10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69" name="Line 173"/>
            <p:cNvSpPr>
              <a:spLocks noChangeShapeType="1"/>
            </p:cNvSpPr>
            <p:nvPr/>
          </p:nvSpPr>
          <p:spPr bwMode="auto">
            <a:xfrm flipV="1">
              <a:off x="2487" y="2488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70" name="Line 174"/>
            <p:cNvSpPr>
              <a:spLocks noChangeShapeType="1"/>
            </p:cNvSpPr>
            <p:nvPr/>
          </p:nvSpPr>
          <p:spPr bwMode="auto">
            <a:xfrm>
              <a:off x="2487" y="2203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71" name="Line 175"/>
            <p:cNvSpPr>
              <a:spLocks noChangeShapeType="1"/>
            </p:cNvSpPr>
            <p:nvPr/>
          </p:nvSpPr>
          <p:spPr bwMode="auto">
            <a:xfrm>
              <a:off x="2487" y="1908"/>
              <a:ext cx="1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72" name="Line 176"/>
            <p:cNvSpPr>
              <a:spLocks noChangeShapeType="1"/>
            </p:cNvSpPr>
            <p:nvPr/>
          </p:nvSpPr>
          <p:spPr bwMode="auto">
            <a:xfrm>
              <a:off x="2487" y="1613"/>
              <a:ext cx="2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73" name="Line 177"/>
            <p:cNvSpPr>
              <a:spLocks noChangeShapeType="1"/>
            </p:cNvSpPr>
            <p:nvPr/>
          </p:nvSpPr>
          <p:spPr bwMode="auto">
            <a:xfrm>
              <a:off x="2487" y="1318"/>
              <a:ext cx="2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74" name="Line 178"/>
            <p:cNvSpPr>
              <a:spLocks noChangeShapeType="1"/>
            </p:cNvSpPr>
            <p:nvPr/>
          </p:nvSpPr>
          <p:spPr bwMode="auto">
            <a:xfrm>
              <a:off x="2487" y="1023"/>
              <a:ext cx="38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75" name="Line 179"/>
            <p:cNvSpPr>
              <a:spLocks noChangeShapeType="1"/>
            </p:cNvSpPr>
            <p:nvPr/>
          </p:nvSpPr>
          <p:spPr bwMode="auto">
            <a:xfrm>
              <a:off x="2487" y="728"/>
              <a:ext cx="47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76" name="Line 180"/>
            <p:cNvSpPr>
              <a:spLocks noChangeShapeType="1"/>
            </p:cNvSpPr>
            <p:nvPr/>
          </p:nvSpPr>
          <p:spPr bwMode="auto">
            <a:xfrm>
              <a:off x="2487" y="433"/>
              <a:ext cx="57" cy="4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77" name="Line 181"/>
            <p:cNvSpPr>
              <a:spLocks noChangeShapeType="1"/>
            </p:cNvSpPr>
            <p:nvPr/>
          </p:nvSpPr>
          <p:spPr bwMode="auto">
            <a:xfrm flipH="1" flipV="1">
              <a:off x="2591" y="3639"/>
              <a:ext cx="38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78" name="Line 182"/>
            <p:cNvSpPr>
              <a:spLocks noChangeShapeType="1"/>
            </p:cNvSpPr>
            <p:nvPr/>
          </p:nvSpPr>
          <p:spPr bwMode="auto">
            <a:xfrm flipH="1" flipV="1">
              <a:off x="2601" y="3354"/>
              <a:ext cx="28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79" name="Line 183"/>
            <p:cNvSpPr>
              <a:spLocks noChangeShapeType="1"/>
            </p:cNvSpPr>
            <p:nvPr/>
          </p:nvSpPr>
          <p:spPr bwMode="auto">
            <a:xfrm flipH="1" flipV="1">
              <a:off x="2610" y="3068"/>
              <a:ext cx="1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80" name="Line 184"/>
            <p:cNvSpPr>
              <a:spLocks noChangeShapeType="1"/>
            </p:cNvSpPr>
            <p:nvPr/>
          </p:nvSpPr>
          <p:spPr bwMode="auto">
            <a:xfrm flipH="1" flipV="1">
              <a:off x="2620" y="2783"/>
              <a:ext cx="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81" name="Oval 185"/>
            <p:cNvSpPr>
              <a:spLocks noChangeArrowheads="1"/>
            </p:cNvSpPr>
            <p:nvPr/>
          </p:nvSpPr>
          <p:spPr bwMode="auto">
            <a:xfrm>
              <a:off x="2620" y="2488"/>
              <a:ext cx="28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82" name="Line 186"/>
            <p:cNvSpPr>
              <a:spLocks noChangeShapeType="1"/>
            </p:cNvSpPr>
            <p:nvPr/>
          </p:nvSpPr>
          <p:spPr bwMode="auto">
            <a:xfrm>
              <a:off x="2629" y="2203"/>
              <a:ext cx="1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83" name="Line 187"/>
            <p:cNvSpPr>
              <a:spLocks noChangeShapeType="1"/>
            </p:cNvSpPr>
            <p:nvPr/>
          </p:nvSpPr>
          <p:spPr bwMode="auto">
            <a:xfrm>
              <a:off x="2629" y="1908"/>
              <a:ext cx="10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84" name="Line 188"/>
            <p:cNvSpPr>
              <a:spLocks noChangeShapeType="1"/>
            </p:cNvSpPr>
            <p:nvPr/>
          </p:nvSpPr>
          <p:spPr bwMode="auto">
            <a:xfrm>
              <a:off x="2629" y="1613"/>
              <a:ext cx="1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85" name="Line 189"/>
            <p:cNvSpPr>
              <a:spLocks noChangeShapeType="1"/>
            </p:cNvSpPr>
            <p:nvPr/>
          </p:nvSpPr>
          <p:spPr bwMode="auto">
            <a:xfrm>
              <a:off x="2629" y="1318"/>
              <a:ext cx="29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86" name="Line 190"/>
            <p:cNvSpPr>
              <a:spLocks noChangeShapeType="1"/>
            </p:cNvSpPr>
            <p:nvPr/>
          </p:nvSpPr>
          <p:spPr bwMode="auto">
            <a:xfrm>
              <a:off x="2629" y="1023"/>
              <a:ext cx="38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87" name="Line 191"/>
            <p:cNvSpPr>
              <a:spLocks noChangeShapeType="1"/>
            </p:cNvSpPr>
            <p:nvPr/>
          </p:nvSpPr>
          <p:spPr bwMode="auto">
            <a:xfrm>
              <a:off x="2629" y="728"/>
              <a:ext cx="48" cy="4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88" name="Line 192"/>
            <p:cNvSpPr>
              <a:spLocks noChangeShapeType="1"/>
            </p:cNvSpPr>
            <p:nvPr/>
          </p:nvSpPr>
          <p:spPr bwMode="auto">
            <a:xfrm>
              <a:off x="2629" y="433"/>
              <a:ext cx="57" cy="4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89" name="Line 193"/>
            <p:cNvSpPr>
              <a:spLocks noChangeShapeType="1"/>
            </p:cNvSpPr>
            <p:nvPr/>
          </p:nvSpPr>
          <p:spPr bwMode="auto">
            <a:xfrm flipH="1" flipV="1">
              <a:off x="2734" y="3639"/>
              <a:ext cx="29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90" name="Line 194"/>
            <p:cNvSpPr>
              <a:spLocks noChangeShapeType="1"/>
            </p:cNvSpPr>
            <p:nvPr/>
          </p:nvSpPr>
          <p:spPr bwMode="auto">
            <a:xfrm flipH="1" flipV="1">
              <a:off x="2734" y="3354"/>
              <a:ext cx="29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91" name="Line 195"/>
            <p:cNvSpPr>
              <a:spLocks noChangeShapeType="1"/>
            </p:cNvSpPr>
            <p:nvPr/>
          </p:nvSpPr>
          <p:spPr bwMode="auto">
            <a:xfrm flipH="1" flipV="1">
              <a:off x="2743" y="3068"/>
              <a:ext cx="20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92" name="Line 196"/>
            <p:cNvSpPr>
              <a:spLocks noChangeShapeType="1"/>
            </p:cNvSpPr>
            <p:nvPr/>
          </p:nvSpPr>
          <p:spPr bwMode="auto">
            <a:xfrm flipH="1" flipV="1">
              <a:off x="2753" y="2783"/>
              <a:ext cx="10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93" name="Oval 197"/>
            <p:cNvSpPr>
              <a:spLocks noChangeArrowheads="1"/>
            </p:cNvSpPr>
            <p:nvPr/>
          </p:nvSpPr>
          <p:spPr bwMode="auto">
            <a:xfrm>
              <a:off x="2753" y="2488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94" name="Line 198"/>
            <p:cNvSpPr>
              <a:spLocks noChangeShapeType="1"/>
            </p:cNvSpPr>
            <p:nvPr/>
          </p:nvSpPr>
          <p:spPr bwMode="auto">
            <a:xfrm>
              <a:off x="2763" y="2203"/>
              <a:ext cx="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95" name="Line 199"/>
            <p:cNvSpPr>
              <a:spLocks noChangeShapeType="1"/>
            </p:cNvSpPr>
            <p:nvPr/>
          </p:nvSpPr>
          <p:spPr bwMode="auto">
            <a:xfrm>
              <a:off x="2763" y="1908"/>
              <a:ext cx="1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96" name="Line 200"/>
            <p:cNvSpPr>
              <a:spLocks noChangeShapeType="1"/>
            </p:cNvSpPr>
            <p:nvPr/>
          </p:nvSpPr>
          <p:spPr bwMode="auto">
            <a:xfrm>
              <a:off x="2763" y="1613"/>
              <a:ext cx="28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97" name="Line 201"/>
            <p:cNvSpPr>
              <a:spLocks noChangeShapeType="1"/>
            </p:cNvSpPr>
            <p:nvPr/>
          </p:nvSpPr>
          <p:spPr bwMode="auto">
            <a:xfrm>
              <a:off x="2763" y="1318"/>
              <a:ext cx="38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98" name="Line 202"/>
            <p:cNvSpPr>
              <a:spLocks noChangeShapeType="1"/>
            </p:cNvSpPr>
            <p:nvPr/>
          </p:nvSpPr>
          <p:spPr bwMode="auto">
            <a:xfrm>
              <a:off x="2763" y="1023"/>
              <a:ext cx="47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99" name="Line 203"/>
            <p:cNvSpPr>
              <a:spLocks noChangeShapeType="1"/>
            </p:cNvSpPr>
            <p:nvPr/>
          </p:nvSpPr>
          <p:spPr bwMode="auto">
            <a:xfrm>
              <a:off x="2763" y="728"/>
              <a:ext cx="57" cy="4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00" name="Line 204"/>
            <p:cNvSpPr>
              <a:spLocks noChangeShapeType="1"/>
            </p:cNvSpPr>
            <p:nvPr/>
          </p:nvSpPr>
          <p:spPr bwMode="auto">
            <a:xfrm>
              <a:off x="2763" y="433"/>
              <a:ext cx="66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01" name="Line 205"/>
            <p:cNvSpPr>
              <a:spLocks noChangeShapeType="1"/>
            </p:cNvSpPr>
            <p:nvPr/>
          </p:nvSpPr>
          <p:spPr bwMode="auto">
            <a:xfrm flipH="1" flipV="1">
              <a:off x="2867" y="3639"/>
              <a:ext cx="38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02" name="Line 206"/>
            <p:cNvSpPr>
              <a:spLocks noChangeShapeType="1"/>
            </p:cNvSpPr>
            <p:nvPr/>
          </p:nvSpPr>
          <p:spPr bwMode="auto">
            <a:xfrm flipH="1" flipV="1">
              <a:off x="2877" y="3354"/>
              <a:ext cx="28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03" name="Line 207"/>
            <p:cNvSpPr>
              <a:spLocks noChangeShapeType="1"/>
            </p:cNvSpPr>
            <p:nvPr/>
          </p:nvSpPr>
          <p:spPr bwMode="auto">
            <a:xfrm flipH="1" flipV="1">
              <a:off x="2886" y="3068"/>
              <a:ext cx="1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04" name="Line 208"/>
            <p:cNvSpPr>
              <a:spLocks noChangeShapeType="1"/>
            </p:cNvSpPr>
            <p:nvPr/>
          </p:nvSpPr>
          <p:spPr bwMode="auto">
            <a:xfrm flipH="1" flipV="1">
              <a:off x="2896" y="2783"/>
              <a:ext cx="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05" name="Oval 209"/>
            <p:cNvSpPr>
              <a:spLocks noChangeArrowheads="1"/>
            </p:cNvSpPr>
            <p:nvPr/>
          </p:nvSpPr>
          <p:spPr bwMode="auto">
            <a:xfrm>
              <a:off x="2896" y="2488"/>
              <a:ext cx="28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06" name="Line 210"/>
            <p:cNvSpPr>
              <a:spLocks noChangeShapeType="1"/>
            </p:cNvSpPr>
            <p:nvPr/>
          </p:nvSpPr>
          <p:spPr bwMode="auto">
            <a:xfrm>
              <a:off x="2905" y="2203"/>
              <a:ext cx="10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07" name="Line 211"/>
            <p:cNvSpPr>
              <a:spLocks noChangeShapeType="1"/>
            </p:cNvSpPr>
            <p:nvPr/>
          </p:nvSpPr>
          <p:spPr bwMode="auto">
            <a:xfrm>
              <a:off x="2905" y="1908"/>
              <a:ext cx="1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08" name="Line 212"/>
            <p:cNvSpPr>
              <a:spLocks noChangeShapeType="1"/>
            </p:cNvSpPr>
            <p:nvPr/>
          </p:nvSpPr>
          <p:spPr bwMode="auto">
            <a:xfrm>
              <a:off x="2905" y="1613"/>
              <a:ext cx="29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09" name="Line 213"/>
            <p:cNvSpPr>
              <a:spLocks noChangeShapeType="1"/>
            </p:cNvSpPr>
            <p:nvPr/>
          </p:nvSpPr>
          <p:spPr bwMode="auto">
            <a:xfrm>
              <a:off x="2905" y="1318"/>
              <a:ext cx="38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10" name="Line 214"/>
            <p:cNvSpPr>
              <a:spLocks noChangeShapeType="1"/>
            </p:cNvSpPr>
            <p:nvPr/>
          </p:nvSpPr>
          <p:spPr bwMode="auto">
            <a:xfrm>
              <a:off x="2905" y="1023"/>
              <a:ext cx="48" cy="4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11" name="Line 215"/>
            <p:cNvSpPr>
              <a:spLocks noChangeShapeType="1"/>
            </p:cNvSpPr>
            <p:nvPr/>
          </p:nvSpPr>
          <p:spPr bwMode="auto">
            <a:xfrm>
              <a:off x="2905" y="728"/>
              <a:ext cx="57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12" name="Line 216"/>
            <p:cNvSpPr>
              <a:spLocks noChangeShapeType="1"/>
            </p:cNvSpPr>
            <p:nvPr/>
          </p:nvSpPr>
          <p:spPr bwMode="auto">
            <a:xfrm>
              <a:off x="2905" y="433"/>
              <a:ext cx="67" cy="6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13" name="Line 217"/>
            <p:cNvSpPr>
              <a:spLocks noChangeShapeType="1"/>
            </p:cNvSpPr>
            <p:nvPr/>
          </p:nvSpPr>
          <p:spPr bwMode="auto">
            <a:xfrm flipH="1" flipV="1">
              <a:off x="3000" y="3639"/>
              <a:ext cx="38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14" name="Line 218"/>
            <p:cNvSpPr>
              <a:spLocks noChangeShapeType="1"/>
            </p:cNvSpPr>
            <p:nvPr/>
          </p:nvSpPr>
          <p:spPr bwMode="auto">
            <a:xfrm flipH="1" flipV="1">
              <a:off x="3010" y="3354"/>
              <a:ext cx="28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15" name="Line 219"/>
            <p:cNvSpPr>
              <a:spLocks noChangeShapeType="1"/>
            </p:cNvSpPr>
            <p:nvPr/>
          </p:nvSpPr>
          <p:spPr bwMode="auto">
            <a:xfrm flipH="1" flipV="1">
              <a:off x="3019" y="3068"/>
              <a:ext cx="1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16" name="Line 220"/>
            <p:cNvSpPr>
              <a:spLocks noChangeShapeType="1"/>
            </p:cNvSpPr>
            <p:nvPr/>
          </p:nvSpPr>
          <p:spPr bwMode="auto">
            <a:xfrm flipH="1" flipV="1">
              <a:off x="3029" y="2783"/>
              <a:ext cx="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17" name="Oval 221"/>
            <p:cNvSpPr>
              <a:spLocks noChangeArrowheads="1"/>
            </p:cNvSpPr>
            <p:nvPr/>
          </p:nvSpPr>
          <p:spPr bwMode="auto">
            <a:xfrm>
              <a:off x="3029" y="2488"/>
              <a:ext cx="28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18" name="Line 222"/>
            <p:cNvSpPr>
              <a:spLocks noChangeShapeType="1"/>
            </p:cNvSpPr>
            <p:nvPr/>
          </p:nvSpPr>
          <p:spPr bwMode="auto">
            <a:xfrm>
              <a:off x="3038" y="2203"/>
              <a:ext cx="10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19" name="Line 223"/>
            <p:cNvSpPr>
              <a:spLocks noChangeShapeType="1"/>
            </p:cNvSpPr>
            <p:nvPr/>
          </p:nvSpPr>
          <p:spPr bwMode="auto">
            <a:xfrm>
              <a:off x="3038" y="1908"/>
              <a:ext cx="1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20" name="Line 224"/>
            <p:cNvSpPr>
              <a:spLocks noChangeShapeType="1"/>
            </p:cNvSpPr>
            <p:nvPr/>
          </p:nvSpPr>
          <p:spPr bwMode="auto">
            <a:xfrm>
              <a:off x="3038" y="1613"/>
              <a:ext cx="29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21" name="Line 225"/>
            <p:cNvSpPr>
              <a:spLocks noChangeShapeType="1"/>
            </p:cNvSpPr>
            <p:nvPr/>
          </p:nvSpPr>
          <p:spPr bwMode="auto">
            <a:xfrm>
              <a:off x="3038" y="1318"/>
              <a:ext cx="38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22" name="Line 226"/>
            <p:cNvSpPr>
              <a:spLocks noChangeShapeType="1"/>
            </p:cNvSpPr>
            <p:nvPr/>
          </p:nvSpPr>
          <p:spPr bwMode="auto">
            <a:xfrm>
              <a:off x="3038" y="1023"/>
              <a:ext cx="48" cy="4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23" name="Line 227"/>
            <p:cNvSpPr>
              <a:spLocks noChangeShapeType="1"/>
            </p:cNvSpPr>
            <p:nvPr/>
          </p:nvSpPr>
          <p:spPr bwMode="auto">
            <a:xfrm>
              <a:off x="3038" y="728"/>
              <a:ext cx="58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24" name="Line 228"/>
            <p:cNvSpPr>
              <a:spLocks noChangeShapeType="1"/>
            </p:cNvSpPr>
            <p:nvPr/>
          </p:nvSpPr>
          <p:spPr bwMode="auto">
            <a:xfrm>
              <a:off x="3038" y="433"/>
              <a:ext cx="77" cy="7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25" name="Line 229"/>
            <p:cNvSpPr>
              <a:spLocks noChangeShapeType="1"/>
            </p:cNvSpPr>
            <p:nvPr/>
          </p:nvSpPr>
          <p:spPr bwMode="auto">
            <a:xfrm flipH="1" flipV="1">
              <a:off x="3134" y="3639"/>
              <a:ext cx="47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26" name="Line 230"/>
            <p:cNvSpPr>
              <a:spLocks noChangeShapeType="1"/>
            </p:cNvSpPr>
            <p:nvPr/>
          </p:nvSpPr>
          <p:spPr bwMode="auto">
            <a:xfrm flipH="1" flipV="1">
              <a:off x="3143" y="3354"/>
              <a:ext cx="38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27" name="Line 231"/>
            <p:cNvSpPr>
              <a:spLocks noChangeShapeType="1"/>
            </p:cNvSpPr>
            <p:nvPr/>
          </p:nvSpPr>
          <p:spPr bwMode="auto">
            <a:xfrm flipH="1" flipV="1">
              <a:off x="3162" y="3068"/>
              <a:ext cx="1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28" name="Line 232"/>
            <p:cNvSpPr>
              <a:spLocks noChangeShapeType="1"/>
            </p:cNvSpPr>
            <p:nvPr/>
          </p:nvSpPr>
          <p:spPr bwMode="auto">
            <a:xfrm flipH="1">
              <a:off x="3172" y="2792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29" name="Line 233"/>
            <p:cNvSpPr>
              <a:spLocks noChangeShapeType="1"/>
            </p:cNvSpPr>
            <p:nvPr/>
          </p:nvSpPr>
          <p:spPr bwMode="auto">
            <a:xfrm>
              <a:off x="3181" y="2497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30" name="Line 234"/>
            <p:cNvSpPr>
              <a:spLocks noChangeShapeType="1"/>
            </p:cNvSpPr>
            <p:nvPr/>
          </p:nvSpPr>
          <p:spPr bwMode="auto">
            <a:xfrm>
              <a:off x="3181" y="2203"/>
              <a:ext cx="10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31" name="Line 235"/>
            <p:cNvSpPr>
              <a:spLocks noChangeShapeType="1"/>
            </p:cNvSpPr>
            <p:nvPr/>
          </p:nvSpPr>
          <p:spPr bwMode="auto">
            <a:xfrm>
              <a:off x="3181" y="1908"/>
              <a:ext cx="19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32" name="Line 236"/>
            <p:cNvSpPr>
              <a:spLocks noChangeShapeType="1"/>
            </p:cNvSpPr>
            <p:nvPr/>
          </p:nvSpPr>
          <p:spPr bwMode="auto">
            <a:xfrm>
              <a:off x="3181" y="1613"/>
              <a:ext cx="29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33" name="Line 237"/>
            <p:cNvSpPr>
              <a:spLocks noChangeShapeType="1"/>
            </p:cNvSpPr>
            <p:nvPr/>
          </p:nvSpPr>
          <p:spPr bwMode="auto">
            <a:xfrm>
              <a:off x="3181" y="1318"/>
              <a:ext cx="38" cy="4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34" name="Line 238"/>
            <p:cNvSpPr>
              <a:spLocks noChangeShapeType="1"/>
            </p:cNvSpPr>
            <p:nvPr/>
          </p:nvSpPr>
          <p:spPr bwMode="auto">
            <a:xfrm>
              <a:off x="3181" y="1023"/>
              <a:ext cx="48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35" name="Line 239"/>
            <p:cNvSpPr>
              <a:spLocks noChangeShapeType="1"/>
            </p:cNvSpPr>
            <p:nvPr/>
          </p:nvSpPr>
          <p:spPr bwMode="auto">
            <a:xfrm>
              <a:off x="3181" y="728"/>
              <a:ext cx="57" cy="6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36" name="Line 240"/>
            <p:cNvSpPr>
              <a:spLocks noChangeShapeType="1"/>
            </p:cNvSpPr>
            <p:nvPr/>
          </p:nvSpPr>
          <p:spPr bwMode="auto">
            <a:xfrm>
              <a:off x="3181" y="433"/>
              <a:ext cx="67" cy="7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37" name="Line 241"/>
            <p:cNvSpPr>
              <a:spLocks noChangeShapeType="1"/>
            </p:cNvSpPr>
            <p:nvPr/>
          </p:nvSpPr>
          <p:spPr bwMode="auto">
            <a:xfrm flipH="1" flipV="1">
              <a:off x="3276" y="3639"/>
              <a:ext cx="38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38" name="Line 242"/>
            <p:cNvSpPr>
              <a:spLocks noChangeShapeType="1"/>
            </p:cNvSpPr>
            <p:nvPr/>
          </p:nvSpPr>
          <p:spPr bwMode="auto">
            <a:xfrm flipH="1" flipV="1">
              <a:off x="3286" y="3354"/>
              <a:ext cx="28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39" name="Line 243"/>
            <p:cNvSpPr>
              <a:spLocks noChangeShapeType="1"/>
            </p:cNvSpPr>
            <p:nvPr/>
          </p:nvSpPr>
          <p:spPr bwMode="auto">
            <a:xfrm flipH="1" flipV="1">
              <a:off x="3295" y="3078"/>
              <a:ext cx="1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40" name="Line 244"/>
            <p:cNvSpPr>
              <a:spLocks noChangeShapeType="1"/>
            </p:cNvSpPr>
            <p:nvPr/>
          </p:nvSpPr>
          <p:spPr bwMode="auto">
            <a:xfrm flipH="1">
              <a:off x="3305" y="2792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41" name="Line 245"/>
            <p:cNvSpPr>
              <a:spLocks noChangeShapeType="1"/>
            </p:cNvSpPr>
            <p:nvPr/>
          </p:nvSpPr>
          <p:spPr bwMode="auto">
            <a:xfrm>
              <a:off x="3314" y="2497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42" name="Line 246"/>
            <p:cNvSpPr>
              <a:spLocks noChangeShapeType="1"/>
            </p:cNvSpPr>
            <p:nvPr/>
          </p:nvSpPr>
          <p:spPr bwMode="auto">
            <a:xfrm>
              <a:off x="3314" y="2203"/>
              <a:ext cx="10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43" name="Line 247"/>
            <p:cNvSpPr>
              <a:spLocks noChangeShapeType="1"/>
            </p:cNvSpPr>
            <p:nvPr/>
          </p:nvSpPr>
          <p:spPr bwMode="auto">
            <a:xfrm>
              <a:off x="3314" y="1908"/>
              <a:ext cx="29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44" name="Line 248"/>
            <p:cNvSpPr>
              <a:spLocks noChangeShapeType="1"/>
            </p:cNvSpPr>
            <p:nvPr/>
          </p:nvSpPr>
          <p:spPr bwMode="auto">
            <a:xfrm>
              <a:off x="3314" y="1613"/>
              <a:ext cx="38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45" name="Line 249"/>
            <p:cNvSpPr>
              <a:spLocks noChangeShapeType="1"/>
            </p:cNvSpPr>
            <p:nvPr/>
          </p:nvSpPr>
          <p:spPr bwMode="auto">
            <a:xfrm>
              <a:off x="3314" y="1318"/>
              <a:ext cx="48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46" name="Line 250"/>
            <p:cNvSpPr>
              <a:spLocks noChangeShapeType="1"/>
            </p:cNvSpPr>
            <p:nvPr/>
          </p:nvSpPr>
          <p:spPr bwMode="auto">
            <a:xfrm>
              <a:off x="3314" y="1023"/>
              <a:ext cx="57" cy="6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47" name="Line 251"/>
            <p:cNvSpPr>
              <a:spLocks noChangeShapeType="1"/>
            </p:cNvSpPr>
            <p:nvPr/>
          </p:nvSpPr>
          <p:spPr bwMode="auto">
            <a:xfrm>
              <a:off x="3314" y="728"/>
              <a:ext cx="67" cy="7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48" name="Line 252"/>
            <p:cNvSpPr>
              <a:spLocks noChangeShapeType="1"/>
            </p:cNvSpPr>
            <p:nvPr/>
          </p:nvSpPr>
          <p:spPr bwMode="auto">
            <a:xfrm>
              <a:off x="3314" y="433"/>
              <a:ext cx="76" cy="8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49" name="Line 253"/>
            <p:cNvSpPr>
              <a:spLocks noChangeShapeType="1"/>
            </p:cNvSpPr>
            <p:nvPr/>
          </p:nvSpPr>
          <p:spPr bwMode="auto">
            <a:xfrm flipH="1" flipV="1">
              <a:off x="3409" y="3639"/>
              <a:ext cx="39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50" name="Line 254"/>
            <p:cNvSpPr>
              <a:spLocks noChangeShapeType="1"/>
            </p:cNvSpPr>
            <p:nvPr/>
          </p:nvSpPr>
          <p:spPr bwMode="auto">
            <a:xfrm flipH="1" flipV="1">
              <a:off x="3419" y="3354"/>
              <a:ext cx="29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51" name="Line 255"/>
            <p:cNvSpPr>
              <a:spLocks noChangeShapeType="1"/>
            </p:cNvSpPr>
            <p:nvPr/>
          </p:nvSpPr>
          <p:spPr bwMode="auto">
            <a:xfrm flipH="1" flipV="1">
              <a:off x="3429" y="3078"/>
              <a:ext cx="1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52" name="Oval 256"/>
            <p:cNvSpPr>
              <a:spLocks noChangeArrowheads="1"/>
            </p:cNvSpPr>
            <p:nvPr/>
          </p:nvSpPr>
          <p:spPr bwMode="auto">
            <a:xfrm>
              <a:off x="3438" y="2783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53" name="Line 257"/>
            <p:cNvSpPr>
              <a:spLocks noChangeShapeType="1"/>
            </p:cNvSpPr>
            <p:nvPr/>
          </p:nvSpPr>
          <p:spPr bwMode="auto">
            <a:xfrm>
              <a:off x="3448" y="2497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54" name="Line 258"/>
            <p:cNvSpPr>
              <a:spLocks noChangeShapeType="1"/>
            </p:cNvSpPr>
            <p:nvPr/>
          </p:nvSpPr>
          <p:spPr bwMode="auto">
            <a:xfrm>
              <a:off x="3448" y="2203"/>
              <a:ext cx="1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55" name="Line 259"/>
            <p:cNvSpPr>
              <a:spLocks noChangeShapeType="1"/>
            </p:cNvSpPr>
            <p:nvPr/>
          </p:nvSpPr>
          <p:spPr bwMode="auto">
            <a:xfrm>
              <a:off x="3448" y="1908"/>
              <a:ext cx="28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56" name="Line 260"/>
            <p:cNvSpPr>
              <a:spLocks noChangeShapeType="1"/>
            </p:cNvSpPr>
            <p:nvPr/>
          </p:nvSpPr>
          <p:spPr bwMode="auto">
            <a:xfrm>
              <a:off x="3448" y="1613"/>
              <a:ext cx="47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57" name="Line 261"/>
            <p:cNvSpPr>
              <a:spLocks noChangeShapeType="1"/>
            </p:cNvSpPr>
            <p:nvPr/>
          </p:nvSpPr>
          <p:spPr bwMode="auto">
            <a:xfrm>
              <a:off x="3448" y="1318"/>
              <a:ext cx="57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58" name="Line 262"/>
            <p:cNvSpPr>
              <a:spLocks noChangeShapeType="1"/>
            </p:cNvSpPr>
            <p:nvPr/>
          </p:nvSpPr>
          <p:spPr bwMode="auto">
            <a:xfrm>
              <a:off x="3448" y="1023"/>
              <a:ext cx="66" cy="6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59" name="Line 263"/>
            <p:cNvSpPr>
              <a:spLocks noChangeShapeType="1"/>
            </p:cNvSpPr>
            <p:nvPr/>
          </p:nvSpPr>
          <p:spPr bwMode="auto">
            <a:xfrm>
              <a:off x="3448" y="728"/>
              <a:ext cx="76" cy="8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60" name="Line 264"/>
            <p:cNvSpPr>
              <a:spLocks noChangeShapeType="1"/>
            </p:cNvSpPr>
            <p:nvPr/>
          </p:nvSpPr>
          <p:spPr bwMode="auto">
            <a:xfrm>
              <a:off x="3448" y="433"/>
              <a:ext cx="85" cy="9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61" name="Line 265"/>
            <p:cNvSpPr>
              <a:spLocks noChangeShapeType="1"/>
            </p:cNvSpPr>
            <p:nvPr/>
          </p:nvSpPr>
          <p:spPr bwMode="auto">
            <a:xfrm flipH="1" flipV="1">
              <a:off x="3543" y="3639"/>
              <a:ext cx="47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62" name="Line 266"/>
            <p:cNvSpPr>
              <a:spLocks noChangeShapeType="1"/>
            </p:cNvSpPr>
            <p:nvPr/>
          </p:nvSpPr>
          <p:spPr bwMode="auto">
            <a:xfrm flipH="1" flipV="1">
              <a:off x="3562" y="3363"/>
              <a:ext cx="2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63" name="Line 267"/>
            <p:cNvSpPr>
              <a:spLocks noChangeShapeType="1"/>
            </p:cNvSpPr>
            <p:nvPr/>
          </p:nvSpPr>
          <p:spPr bwMode="auto">
            <a:xfrm flipH="1" flipV="1">
              <a:off x="3571" y="3078"/>
              <a:ext cx="1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64" name="Line 268"/>
            <p:cNvSpPr>
              <a:spLocks noChangeShapeType="1"/>
            </p:cNvSpPr>
            <p:nvPr/>
          </p:nvSpPr>
          <p:spPr bwMode="auto">
            <a:xfrm flipH="1">
              <a:off x="3581" y="2792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65" name="Line 269"/>
            <p:cNvSpPr>
              <a:spLocks noChangeShapeType="1"/>
            </p:cNvSpPr>
            <p:nvPr/>
          </p:nvSpPr>
          <p:spPr bwMode="auto">
            <a:xfrm>
              <a:off x="3590" y="2497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66" name="Line 270"/>
            <p:cNvSpPr>
              <a:spLocks noChangeShapeType="1"/>
            </p:cNvSpPr>
            <p:nvPr/>
          </p:nvSpPr>
          <p:spPr bwMode="auto">
            <a:xfrm>
              <a:off x="3590" y="2203"/>
              <a:ext cx="19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67" name="Line 271"/>
            <p:cNvSpPr>
              <a:spLocks noChangeShapeType="1"/>
            </p:cNvSpPr>
            <p:nvPr/>
          </p:nvSpPr>
          <p:spPr bwMode="auto">
            <a:xfrm>
              <a:off x="3590" y="1908"/>
              <a:ext cx="29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68" name="Line 272"/>
            <p:cNvSpPr>
              <a:spLocks noChangeShapeType="1"/>
            </p:cNvSpPr>
            <p:nvPr/>
          </p:nvSpPr>
          <p:spPr bwMode="auto">
            <a:xfrm>
              <a:off x="3590" y="1613"/>
              <a:ext cx="38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69" name="Line 273"/>
            <p:cNvSpPr>
              <a:spLocks noChangeShapeType="1"/>
            </p:cNvSpPr>
            <p:nvPr/>
          </p:nvSpPr>
          <p:spPr bwMode="auto">
            <a:xfrm>
              <a:off x="3590" y="1318"/>
              <a:ext cx="57" cy="6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70" name="Line 274"/>
            <p:cNvSpPr>
              <a:spLocks noChangeShapeType="1"/>
            </p:cNvSpPr>
            <p:nvPr/>
          </p:nvSpPr>
          <p:spPr bwMode="auto">
            <a:xfrm>
              <a:off x="3590" y="1023"/>
              <a:ext cx="67" cy="7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71" name="Line 275"/>
            <p:cNvSpPr>
              <a:spLocks noChangeShapeType="1"/>
            </p:cNvSpPr>
            <p:nvPr/>
          </p:nvSpPr>
          <p:spPr bwMode="auto">
            <a:xfrm>
              <a:off x="3590" y="728"/>
              <a:ext cx="76" cy="8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72" name="Line 276"/>
            <p:cNvSpPr>
              <a:spLocks noChangeShapeType="1"/>
            </p:cNvSpPr>
            <p:nvPr/>
          </p:nvSpPr>
          <p:spPr bwMode="auto">
            <a:xfrm>
              <a:off x="3590" y="433"/>
              <a:ext cx="86" cy="10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73" name="Line 277"/>
            <p:cNvSpPr>
              <a:spLocks noChangeShapeType="1"/>
            </p:cNvSpPr>
            <p:nvPr/>
          </p:nvSpPr>
          <p:spPr bwMode="auto">
            <a:xfrm flipH="1" flipV="1">
              <a:off x="3685" y="3639"/>
              <a:ext cx="38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74" name="Line 278"/>
            <p:cNvSpPr>
              <a:spLocks noChangeShapeType="1"/>
            </p:cNvSpPr>
            <p:nvPr/>
          </p:nvSpPr>
          <p:spPr bwMode="auto">
            <a:xfrm flipH="1" flipV="1">
              <a:off x="3695" y="3363"/>
              <a:ext cx="2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75" name="Line 279"/>
            <p:cNvSpPr>
              <a:spLocks noChangeShapeType="1"/>
            </p:cNvSpPr>
            <p:nvPr/>
          </p:nvSpPr>
          <p:spPr bwMode="auto">
            <a:xfrm flipH="1" flipV="1">
              <a:off x="3704" y="3078"/>
              <a:ext cx="1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76" name="Oval 280"/>
            <p:cNvSpPr>
              <a:spLocks noChangeArrowheads="1"/>
            </p:cNvSpPr>
            <p:nvPr/>
          </p:nvSpPr>
          <p:spPr bwMode="auto">
            <a:xfrm>
              <a:off x="3714" y="2783"/>
              <a:ext cx="28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77" name="Line 281"/>
            <p:cNvSpPr>
              <a:spLocks noChangeShapeType="1"/>
            </p:cNvSpPr>
            <p:nvPr/>
          </p:nvSpPr>
          <p:spPr bwMode="auto">
            <a:xfrm>
              <a:off x="3723" y="2497"/>
              <a:ext cx="10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78" name="Line 282"/>
            <p:cNvSpPr>
              <a:spLocks noChangeShapeType="1"/>
            </p:cNvSpPr>
            <p:nvPr/>
          </p:nvSpPr>
          <p:spPr bwMode="auto">
            <a:xfrm>
              <a:off x="3723" y="2203"/>
              <a:ext cx="19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79" name="Line 283"/>
            <p:cNvSpPr>
              <a:spLocks noChangeShapeType="1"/>
            </p:cNvSpPr>
            <p:nvPr/>
          </p:nvSpPr>
          <p:spPr bwMode="auto">
            <a:xfrm>
              <a:off x="3723" y="1908"/>
              <a:ext cx="39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80" name="Line 284"/>
            <p:cNvSpPr>
              <a:spLocks noChangeShapeType="1"/>
            </p:cNvSpPr>
            <p:nvPr/>
          </p:nvSpPr>
          <p:spPr bwMode="auto">
            <a:xfrm>
              <a:off x="3723" y="1613"/>
              <a:ext cx="48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81" name="Line 285"/>
            <p:cNvSpPr>
              <a:spLocks noChangeShapeType="1"/>
            </p:cNvSpPr>
            <p:nvPr/>
          </p:nvSpPr>
          <p:spPr bwMode="auto">
            <a:xfrm>
              <a:off x="3723" y="1318"/>
              <a:ext cx="58" cy="6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82" name="Line 286"/>
            <p:cNvSpPr>
              <a:spLocks noChangeShapeType="1"/>
            </p:cNvSpPr>
            <p:nvPr/>
          </p:nvSpPr>
          <p:spPr bwMode="auto">
            <a:xfrm>
              <a:off x="3723" y="1023"/>
              <a:ext cx="77" cy="8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83" name="Line 287"/>
            <p:cNvSpPr>
              <a:spLocks noChangeShapeType="1"/>
            </p:cNvSpPr>
            <p:nvPr/>
          </p:nvSpPr>
          <p:spPr bwMode="auto">
            <a:xfrm>
              <a:off x="3723" y="728"/>
              <a:ext cx="86" cy="9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84" name="Line 288"/>
            <p:cNvSpPr>
              <a:spLocks noChangeShapeType="1"/>
            </p:cNvSpPr>
            <p:nvPr/>
          </p:nvSpPr>
          <p:spPr bwMode="auto">
            <a:xfrm>
              <a:off x="3723" y="433"/>
              <a:ext cx="105" cy="10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85" name="Line 289"/>
            <p:cNvSpPr>
              <a:spLocks noChangeShapeType="1"/>
            </p:cNvSpPr>
            <p:nvPr/>
          </p:nvSpPr>
          <p:spPr bwMode="auto">
            <a:xfrm flipH="1" flipV="1">
              <a:off x="3819" y="3639"/>
              <a:ext cx="47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86" name="Line 290"/>
            <p:cNvSpPr>
              <a:spLocks noChangeShapeType="1"/>
            </p:cNvSpPr>
            <p:nvPr/>
          </p:nvSpPr>
          <p:spPr bwMode="auto">
            <a:xfrm flipH="1" flipV="1">
              <a:off x="3828" y="3363"/>
              <a:ext cx="3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87" name="Line 291"/>
            <p:cNvSpPr>
              <a:spLocks noChangeShapeType="1"/>
            </p:cNvSpPr>
            <p:nvPr/>
          </p:nvSpPr>
          <p:spPr bwMode="auto">
            <a:xfrm flipH="1" flipV="1">
              <a:off x="3847" y="3078"/>
              <a:ext cx="1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88" name="Line 292"/>
            <p:cNvSpPr>
              <a:spLocks noChangeShapeType="1"/>
            </p:cNvSpPr>
            <p:nvPr/>
          </p:nvSpPr>
          <p:spPr bwMode="auto">
            <a:xfrm flipH="1">
              <a:off x="3857" y="2792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89" name="Line 293"/>
            <p:cNvSpPr>
              <a:spLocks noChangeShapeType="1"/>
            </p:cNvSpPr>
            <p:nvPr/>
          </p:nvSpPr>
          <p:spPr bwMode="auto">
            <a:xfrm>
              <a:off x="3866" y="2497"/>
              <a:ext cx="10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90" name="Line 294"/>
            <p:cNvSpPr>
              <a:spLocks noChangeShapeType="1"/>
            </p:cNvSpPr>
            <p:nvPr/>
          </p:nvSpPr>
          <p:spPr bwMode="auto">
            <a:xfrm>
              <a:off x="3866" y="2203"/>
              <a:ext cx="19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91" name="Line 295"/>
            <p:cNvSpPr>
              <a:spLocks noChangeShapeType="1"/>
            </p:cNvSpPr>
            <p:nvPr/>
          </p:nvSpPr>
          <p:spPr bwMode="auto">
            <a:xfrm>
              <a:off x="3866" y="1908"/>
              <a:ext cx="29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92" name="Line 296"/>
            <p:cNvSpPr>
              <a:spLocks noChangeShapeType="1"/>
            </p:cNvSpPr>
            <p:nvPr/>
          </p:nvSpPr>
          <p:spPr bwMode="auto">
            <a:xfrm>
              <a:off x="3866" y="1613"/>
              <a:ext cx="48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93" name="Line 297"/>
            <p:cNvSpPr>
              <a:spLocks noChangeShapeType="1"/>
            </p:cNvSpPr>
            <p:nvPr/>
          </p:nvSpPr>
          <p:spPr bwMode="auto">
            <a:xfrm>
              <a:off x="3866" y="1318"/>
              <a:ext cx="57" cy="7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94" name="Line 298"/>
            <p:cNvSpPr>
              <a:spLocks noChangeShapeType="1"/>
            </p:cNvSpPr>
            <p:nvPr/>
          </p:nvSpPr>
          <p:spPr bwMode="auto">
            <a:xfrm>
              <a:off x="3866" y="1023"/>
              <a:ext cx="76" cy="8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95" name="Line 299"/>
            <p:cNvSpPr>
              <a:spLocks noChangeShapeType="1"/>
            </p:cNvSpPr>
            <p:nvPr/>
          </p:nvSpPr>
          <p:spPr bwMode="auto">
            <a:xfrm>
              <a:off x="3866" y="728"/>
              <a:ext cx="86" cy="10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96" name="Line 300"/>
            <p:cNvSpPr>
              <a:spLocks noChangeShapeType="1"/>
            </p:cNvSpPr>
            <p:nvPr/>
          </p:nvSpPr>
          <p:spPr bwMode="auto">
            <a:xfrm>
              <a:off x="3866" y="433"/>
              <a:ext cx="105" cy="11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97" name="Line 301"/>
            <p:cNvSpPr>
              <a:spLocks noChangeShapeType="1"/>
            </p:cNvSpPr>
            <p:nvPr/>
          </p:nvSpPr>
          <p:spPr bwMode="auto">
            <a:xfrm flipH="1" flipV="1">
              <a:off x="3952" y="3639"/>
              <a:ext cx="47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98" name="Line 302"/>
            <p:cNvSpPr>
              <a:spLocks noChangeShapeType="1"/>
            </p:cNvSpPr>
            <p:nvPr/>
          </p:nvSpPr>
          <p:spPr bwMode="auto">
            <a:xfrm flipH="1" flipV="1">
              <a:off x="3971" y="3363"/>
              <a:ext cx="2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99" name="Line 303"/>
            <p:cNvSpPr>
              <a:spLocks noChangeShapeType="1"/>
            </p:cNvSpPr>
            <p:nvPr/>
          </p:nvSpPr>
          <p:spPr bwMode="auto">
            <a:xfrm flipH="1" flipV="1">
              <a:off x="3980" y="3078"/>
              <a:ext cx="1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00" name="Line 304"/>
            <p:cNvSpPr>
              <a:spLocks noChangeShapeType="1"/>
            </p:cNvSpPr>
            <p:nvPr/>
          </p:nvSpPr>
          <p:spPr bwMode="auto">
            <a:xfrm>
              <a:off x="3999" y="2792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01" name="Line 305"/>
            <p:cNvSpPr>
              <a:spLocks noChangeShapeType="1"/>
            </p:cNvSpPr>
            <p:nvPr/>
          </p:nvSpPr>
          <p:spPr bwMode="auto">
            <a:xfrm>
              <a:off x="3999" y="2497"/>
              <a:ext cx="10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02" name="Line 306"/>
            <p:cNvSpPr>
              <a:spLocks noChangeShapeType="1"/>
            </p:cNvSpPr>
            <p:nvPr/>
          </p:nvSpPr>
          <p:spPr bwMode="auto">
            <a:xfrm>
              <a:off x="3999" y="2203"/>
              <a:ext cx="29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03" name="Line 307"/>
            <p:cNvSpPr>
              <a:spLocks noChangeShapeType="1"/>
            </p:cNvSpPr>
            <p:nvPr/>
          </p:nvSpPr>
          <p:spPr bwMode="auto">
            <a:xfrm>
              <a:off x="3999" y="1908"/>
              <a:ext cx="38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04" name="Line 308"/>
            <p:cNvSpPr>
              <a:spLocks noChangeShapeType="1"/>
            </p:cNvSpPr>
            <p:nvPr/>
          </p:nvSpPr>
          <p:spPr bwMode="auto">
            <a:xfrm>
              <a:off x="3999" y="1613"/>
              <a:ext cx="57" cy="6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05" name="Line 309"/>
            <p:cNvSpPr>
              <a:spLocks noChangeShapeType="1"/>
            </p:cNvSpPr>
            <p:nvPr/>
          </p:nvSpPr>
          <p:spPr bwMode="auto">
            <a:xfrm>
              <a:off x="3999" y="1318"/>
              <a:ext cx="67" cy="8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06" name="Line 310"/>
            <p:cNvSpPr>
              <a:spLocks noChangeShapeType="1"/>
            </p:cNvSpPr>
            <p:nvPr/>
          </p:nvSpPr>
          <p:spPr bwMode="auto">
            <a:xfrm>
              <a:off x="3999" y="1023"/>
              <a:ext cx="86" cy="9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07" name="Line 311"/>
            <p:cNvSpPr>
              <a:spLocks noChangeShapeType="1"/>
            </p:cNvSpPr>
            <p:nvPr/>
          </p:nvSpPr>
          <p:spPr bwMode="auto">
            <a:xfrm>
              <a:off x="3999" y="728"/>
              <a:ext cx="96" cy="1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08" name="Line 312"/>
            <p:cNvSpPr>
              <a:spLocks noChangeShapeType="1"/>
            </p:cNvSpPr>
            <p:nvPr/>
          </p:nvSpPr>
          <p:spPr bwMode="auto">
            <a:xfrm>
              <a:off x="3999" y="433"/>
              <a:ext cx="115" cy="12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09" name="Line 313"/>
            <p:cNvSpPr>
              <a:spLocks noChangeShapeType="1"/>
            </p:cNvSpPr>
            <p:nvPr/>
          </p:nvSpPr>
          <p:spPr bwMode="auto">
            <a:xfrm flipH="1" flipV="1">
              <a:off x="4085" y="3639"/>
              <a:ext cx="57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10" name="Line 314"/>
            <p:cNvSpPr>
              <a:spLocks noChangeShapeType="1"/>
            </p:cNvSpPr>
            <p:nvPr/>
          </p:nvSpPr>
          <p:spPr bwMode="auto">
            <a:xfrm flipH="1" flipV="1">
              <a:off x="4104" y="3363"/>
              <a:ext cx="3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11" name="Line 315"/>
            <p:cNvSpPr>
              <a:spLocks noChangeShapeType="1"/>
            </p:cNvSpPr>
            <p:nvPr/>
          </p:nvSpPr>
          <p:spPr bwMode="auto">
            <a:xfrm flipH="1" flipV="1">
              <a:off x="4123" y="3078"/>
              <a:ext cx="1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12" name="Line 316"/>
            <p:cNvSpPr>
              <a:spLocks noChangeShapeType="1"/>
            </p:cNvSpPr>
            <p:nvPr/>
          </p:nvSpPr>
          <p:spPr bwMode="auto">
            <a:xfrm flipH="1">
              <a:off x="4133" y="2792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13" name="Line 317"/>
            <p:cNvSpPr>
              <a:spLocks noChangeShapeType="1"/>
            </p:cNvSpPr>
            <p:nvPr/>
          </p:nvSpPr>
          <p:spPr bwMode="auto">
            <a:xfrm>
              <a:off x="4142" y="2497"/>
              <a:ext cx="10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14" name="Line 318"/>
            <p:cNvSpPr>
              <a:spLocks noChangeShapeType="1"/>
            </p:cNvSpPr>
            <p:nvPr/>
          </p:nvSpPr>
          <p:spPr bwMode="auto">
            <a:xfrm>
              <a:off x="4142" y="2203"/>
              <a:ext cx="19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15" name="Line 319"/>
            <p:cNvSpPr>
              <a:spLocks noChangeShapeType="1"/>
            </p:cNvSpPr>
            <p:nvPr/>
          </p:nvSpPr>
          <p:spPr bwMode="auto">
            <a:xfrm>
              <a:off x="4142" y="1908"/>
              <a:ext cx="38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16" name="Line 320"/>
            <p:cNvSpPr>
              <a:spLocks noChangeShapeType="1"/>
            </p:cNvSpPr>
            <p:nvPr/>
          </p:nvSpPr>
          <p:spPr bwMode="auto">
            <a:xfrm>
              <a:off x="4142" y="1613"/>
              <a:ext cx="48" cy="7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17" name="Line 321"/>
            <p:cNvSpPr>
              <a:spLocks noChangeShapeType="1"/>
            </p:cNvSpPr>
            <p:nvPr/>
          </p:nvSpPr>
          <p:spPr bwMode="auto">
            <a:xfrm>
              <a:off x="4142" y="1318"/>
              <a:ext cx="67" cy="8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18" name="Line 322"/>
            <p:cNvSpPr>
              <a:spLocks noChangeShapeType="1"/>
            </p:cNvSpPr>
            <p:nvPr/>
          </p:nvSpPr>
          <p:spPr bwMode="auto">
            <a:xfrm>
              <a:off x="4142" y="1023"/>
              <a:ext cx="86" cy="10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19" name="Line 323"/>
            <p:cNvSpPr>
              <a:spLocks noChangeShapeType="1"/>
            </p:cNvSpPr>
            <p:nvPr/>
          </p:nvSpPr>
          <p:spPr bwMode="auto">
            <a:xfrm>
              <a:off x="4142" y="728"/>
              <a:ext cx="95" cy="1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20" name="Line 324"/>
            <p:cNvSpPr>
              <a:spLocks noChangeShapeType="1"/>
            </p:cNvSpPr>
            <p:nvPr/>
          </p:nvSpPr>
          <p:spPr bwMode="auto">
            <a:xfrm>
              <a:off x="4142" y="433"/>
              <a:ext cx="114" cy="13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21" name="Line 325"/>
            <p:cNvSpPr>
              <a:spLocks noChangeShapeType="1"/>
            </p:cNvSpPr>
            <p:nvPr/>
          </p:nvSpPr>
          <p:spPr bwMode="auto">
            <a:xfrm flipH="1" flipV="1">
              <a:off x="4228" y="3639"/>
              <a:ext cx="47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22" name="Line 326"/>
            <p:cNvSpPr>
              <a:spLocks noChangeShapeType="1"/>
            </p:cNvSpPr>
            <p:nvPr/>
          </p:nvSpPr>
          <p:spPr bwMode="auto">
            <a:xfrm flipH="1" flipV="1">
              <a:off x="4237" y="3363"/>
              <a:ext cx="3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23" name="Line 327"/>
            <p:cNvSpPr>
              <a:spLocks noChangeShapeType="1"/>
            </p:cNvSpPr>
            <p:nvPr/>
          </p:nvSpPr>
          <p:spPr bwMode="auto">
            <a:xfrm flipH="1">
              <a:off x="4256" y="3087"/>
              <a:ext cx="1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24" name="Line 328"/>
            <p:cNvSpPr>
              <a:spLocks noChangeShapeType="1"/>
            </p:cNvSpPr>
            <p:nvPr/>
          </p:nvSpPr>
          <p:spPr bwMode="auto">
            <a:xfrm>
              <a:off x="4275" y="2792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25" name="Line 329"/>
            <p:cNvSpPr>
              <a:spLocks noChangeShapeType="1"/>
            </p:cNvSpPr>
            <p:nvPr/>
          </p:nvSpPr>
          <p:spPr bwMode="auto">
            <a:xfrm>
              <a:off x="4275" y="2497"/>
              <a:ext cx="10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26" name="Line 330"/>
            <p:cNvSpPr>
              <a:spLocks noChangeShapeType="1"/>
            </p:cNvSpPr>
            <p:nvPr/>
          </p:nvSpPr>
          <p:spPr bwMode="auto">
            <a:xfrm>
              <a:off x="4275" y="2203"/>
              <a:ext cx="29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27" name="Line 331"/>
            <p:cNvSpPr>
              <a:spLocks noChangeShapeType="1"/>
            </p:cNvSpPr>
            <p:nvPr/>
          </p:nvSpPr>
          <p:spPr bwMode="auto">
            <a:xfrm>
              <a:off x="4275" y="1908"/>
              <a:ext cx="48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28" name="Line 332"/>
            <p:cNvSpPr>
              <a:spLocks noChangeShapeType="1"/>
            </p:cNvSpPr>
            <p:nvPr/>
          </p:nvSpPr>
          <p:spPr bwMode="auto">
            <a:xfrm>
              <a:off x="4275" y="1613"/>
              <a:ext cx="57" cy="7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29" name="Line 333"/>
            <p:cNvSpPr>
              <a:spLocks noChangeShapeType="1"/>
            </p:cNvSpPr>
            <p:nvPr/>
          </p:nvSpPr>
          <p:spPr bwMode="auto">
            <a:xfrm>
              <a:off x="4275" y="1318"/>
              <a:ext cx="76" cy="9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30" name="Line 334"/>
            <p:cNvSpPr>
              <a:spLocks noChangeShapeType="1"/>
            </p:cNvSpPr>
            <p:nvPr/>
          </p:nvSpPr>
          <p:spPr bwMode="auto">
            <a:xfrm>
              <a:off x="4275" y="1023"/>
              <a:ext cx="95" cy="10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31" name="Line 335"/>
            <p:cNvSpPr>
              <a:spLocks noChangeShapeType="1"/>
            </p:cNvSpPr>
            <p:nvPr/>
          </p:nvSpPr>
          <p:spPr bwMode="auto">
            <a:xfrm>
              <a:off x="4275" y="728"/>
              <a:ext cx="105" cy="12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32" name="Line 336"/>
            <p:cNvSpPr>
              <a:spLocks noChangeShapeType="1"/>
            </p:cNvSpPr>
            <p:nvPr/>
          </p:nvSpPr>
          <p:spPr bwMode="auto">
            <a:xfrm>
              <a:off x="4275" y="433"/>
              <a:ext cx="124" cy="1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33" name="Line 337"/>
            <p:cNvSpPr>
              <a:spLocks noChangeShapeType="1"/>
            </p:cNvSpPr>
            <p:nvPr/>
          </p:nvSpPr>
          <p:spPr bwMode="auto">
            <a:xfrm flipH="1" flipV="1">
              <a:off x="4361" y="3639"/>
              <a:ext cx="57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34" name="Line 338"/>
            <p:cNvSpPr>
              <a:spLocks noChangeShapeType="1"/>
            </p:cNvSpPr>
            <p:nvPr/>
          </p:nvSpPr>
          <p:spPr bwMode="auto">
            <a:xfrm flipH="1" flipV="1">
              <a:off x="4380" y="3363"/>
              <a:ext cx="3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35" name="Line 339"/>
            <p:cNvSpPr>
              <a:spLocks noChangeShapeType="1"/>
            </p:cNvSpPr>
            <p:nvPr/>
          </p:nvSpPr>
          <p:spPr bwMode="auto">
            <a:xfrm flipH="1">
              <a:off x="4389" y="3087"/>
              <a:ext cx="2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36" name="Line 340"/>
            <p:cNvSpPr>
              <a:spLocks noChangeShapeType="1"/>
            </p:cNvSpPr>
            <p:nvPr/>
          </p:nvSpPr>
          <p:spPr bwMode="auto">
            <a:xfrm flipH="1">
              <a:off x="4408" y="2792"/>
              <a:ext cx="10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37" name="Line 341"/>
            <p:cNvSpPr>
              <a:spLocks noChangeShapeType="1"/>
            </p:cNvSpPr>
            <p:nvPr/>
          </p:nvSpPr>
          <p:spPr bwMode="auto">
            <a:xfrm>
              <a:off x="4418" y="2497"/>
              <a:ext cx="10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38" name="Line 342"/>
            <p:cNvSpPr>
              <a:spLocks noChangeShapeType="1"/>
            </p:cNvSpPr>
            <p:nvPr/>
          </p:nvSpPr>
          <p:spPr bwMode="auto">
            <a:xfrm>
              <a:off x="4418" y="2203"/>
              <a:ext cx="29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39" name="Line 343"/>
            <p:cNvSpPr>
              <a:spLocks noChangeShapeType="1"/>
            </p:cNvSpPr>
            <p:nvPr/>
          </p:nvSpPr>
          <p:spPr bwMode="auto">
            <a:xfrm>
              <a:off x="4418" y="1908"/>
              <a:ext cx="38" cy="6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40" name="Line 344"/>
            <p:cNvSpPr>
              <a:spLocks noChangeShapeType="1"/>
            </p:cNvSpPr>
            <p:nvPr/>
          </p:nvSpPr>
          <p:spPr bwMode="auto">
            <a:xfrm>
              <a:off x="4418" y="1613"/>
              <a:ext cx="57" cy="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41" name="Line 345"/>
            <p:cNvSpPr>
              <a:spLocks noChangeShapeType="1"/>
            </p:cNvSpPr>
            <p:nvPr/>
          </p:nvSpPr>
          <p:spPr bwMode="auto">
            <a:xfrm>
              <a:off x="4418" y="1318"/>
              <a:ext cx="76" cy="9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42" name="Line 346"/>
            <p:cNvSpPr>
              <a:spLocks noChangeShapeType="1"/>
            </p:cNvSpPr>
            <p:nvPr/>
          </p:nvSpPr>
          <p:spPr bwMode="auto">
            <a:xfrm>
              <a:off x="4418" y="1023"/>
              <a:ext cx="95" cy="1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43" name="Line 347"/>
            <p:cNvSpPr>
              <a:spLocks noChangeShapeType="1"/>
            </p:cNvSpPr>
            <p:nvPr/>
          </p:nvSpPr>
          <p:spPr bwMode="auto">
            <a:xfrm>
              <a:off x="4418" y="728"/>
              <a:ext cx="105" cy="13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44" name="Line 348"/>
            <p:cNvSpPr>
              <a:spLocks noChangeShapeType="1"/>
            </p:cNvSpPr>
            <p:nvPr/>
          </p:nvSpPr>
          <p:spPr bwMode="auto">
            <a:xfrm>
              <a:off x="4418" y="433"/>
              <a:ext cx="124" cy="15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45" name="Line 349"/>
            <p:cNvSpPr>
              <a:spLocks noChangeShapeType="1"/>
            </p:cNvSpPr>
            <p:nvPr/>
          </p:nvSpPr>
          <p:spPr bwMode="auto">
            <a:xfrm flipH="1" flipV="1">
              <a:off x="4494" y="3639"/>
              <a:ext cx="57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46" name="Line 350"/>
            <p:cNvSpPr>
              <a:spLocks noChangeShapeType="1"/>
            </p:cNvSpPr>
            <p:nvPr/>
          </p:nvSpPr>
          <p:spPr bwMode="auto">
            <a:xfrm flipH="1" flipV="1">
              <a:off x="4513" y="3363"/>
              <a:ext cx="3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47" name="Line 351"/>
            <p:cNvSpPr>
              <a:spLocks noChangeShapeType="1"/>
            </p:cNvSpPr>
            <p:nvPr/>
          </p:nvSpPr>
          <p:spPr bwMode="auto">
            <a:xfrm flipH="1">
              <a:off x="4532" y="3087"/>
              <a:ext cx="1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48" name="Line 352"/>
            <p:cNvSpPr>
              <a:spLocks noChangeShapeType="1"/>
            </p:cNvSpPr>
            <p:nvPr/>
          </p:nvSpPr>
          <p:spPr bwMode="auto">
            <a:xfrm>
              <a:off x="4551" y="2792"/>
              <a:ext cx="1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49" name="Line 353"/>
            <p:cNvSpPr>
              <a:spLocks noChangeShapeType="1"/>
            </p:cNvSpPr>
            <p:nvPr/>
          </p:nvSpPr>
          <p:spPr bwMode="auto">
            <a:xfrm>
              <a:off x="4551" y="2497"/>
              <a:ext cx="19" cy="3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50" name="Line 354"/>
            <p:cNvSpPr>
              <a:spLocks noChangeShapeType="1"/>
            </p:cNvSpPr>
            <p:nvPr/>
          </p:nvSpPr>
          <p:spPr bwMode="auto">
            <a:xfrm>
              <a:off x="4551" y="2203"/>
              <a:ext cx="29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51" name="Line 355"/>
            <p:cNvSpPr>
              <a:spLocks noChangeShapeType="1"/>
            </p:cNvSpPr>
            <p:nvPr/>
          </p:nvSpPr>
          <p:spPr bwMode="auto">
            <a:xfrm>
              <a:off x="4551" y="1908"/>
              <a:ext cx="48" cy="6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52" name="Line 356"/>
            <p:cNvSpPr>
              <a:spLocks noChangeShapeType="1"/>
            </p:cNvSpPr>
            <p:nvPr/>
          </p:nvSpPr>
          <p:spPr bwMode="auto">
            <a:xfrm>
              <a:off x="4551" y="1613"/>
              <a:ext cx="67" cy="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53" name="Line 357"/>
            <p:cNvSpPr>
              <a:spLocks noChangeShapeType="1"/>
            </p:cNvSpPr>
            <p:nvPr/>
          </p:nvSpPr>
          <p:spPr bwMode="auto">
            <a:xfrm>
              <a:off x="4551" y="1318"/>
              <a:ext cx="86" cy="10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54" name="Line 358"/>
            <p:cNvSpPr>
              <a:spLocks noChangeShapeType="1"/>
            </p:cNvSpPr>
            <p:nvPr/>
          </p:nvSpPr>
          <p:spPr bwMode="auto">
            <a:xfrm>
              <a:off x="4551" y="1023"/>
              <a:ext cx="105" cy="12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55" name="Line 359"/>
            <p:cNvSpPr>
              <a:spLocks noChangeShapeType="1"/>
            </p:cNvSpPr>
            <p:nvPr/>
          </p:nvSpPr>
          <p:spPr bwMode="auto">
            <a:xfrm>
              <a:off x="4551" y="728"/>
              <a:ext cx="114" cy="1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56" name="Line 360"/>
            <p:cNvSpPr>
              <a:spLocks noChangeShapeType="1"/>
            </p:cNvSpPr>
            <p:nvPr/>
          </p:nvSpPr>
          <p:spPr bwMode="auto">
            <a:xfrm>
              <a:off x="4551" y="433"/>
              <a:ext cx="133" cy="16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57" name="Line 361"/>
            <p:cNvSpPr>
              <a:spLocks noChangeShapeType="1"/>
            </p:cNvSpPr>
            <p:nvPr/>
          </p:nvSpPr>
          <p:spPr bwMode="auto">
            <a:xfrm flipH="1" flipV="1">
              <a:off x="4637" y="3639"/>
              <a:ext cx="57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58" name="Line 362"/>
            <p:cNvSpPr>
              <a:spLocks noChangeShapeType="1"/>
            </p:cNvSpPr>
            <p:nvPr/>
          </p:nvSpPr>
          <p:spPr bwMode="auto">
            <a:xfrm flipH="1" flipV="1">
              <a:off x="4646" y="3363"/>
              <a:ext cx="4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59" name="Line 363"/>
            <p:cNvSpPr>
              <a:spLocks noChangeShapeType="1"/>
            </p:cNvSpPr>
            <p:nvPr/>
          </p:nvSpPr>
          <p:spPr bwMode="auto">
            <a:xfrm flipH="1">
              <a:off x="4665" y="3087"/>
              <a:ext cx="2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60" name="Line 364"/>
            <p:cNvSpPr>
              <a:spLocks noChangeShapeType="1"/>
            </p:cNvSpPr>
            <p:nvPr/>
          </p:nvSpPr>
          <p:spPr bwMode="auto">
            <a:xfrm flipH="1">
              <a:off x="4684" y="2792"/>
              <a:ext cx="10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61" name="Line 365"/>
            <p:cNvSpPr>
              <a:spLocks noChangeShapeType="1"/>
            </p:cNvSpPr>
            <p:nvPr/>
          </p:nvSpPr>
          <p:spPr bwMode="auto">
            <a:xfrm>
              <a:off x="4694" y="2497"/>
              <a:ext cx="9" cy="3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62" name="Line 366"/>
            <p:cNvSpPr>
              <a:spLocks noChangeShapeType="1"/>
            </p:cNvSpPr>
            <p:nvPr/>
          </p:nvSpPr>
          <p:spPr bwMode="auto">
            <a:xfrm>
              <a:off x="4694" y="2203"/>
              <a:ext cx="28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63" name="Line 367"/>
            <p:cNvSpPr>
              <a:spLocks noChangeShapeType="1"/>
            </p:cNvSpPr>
            <p:nvPr/>
          </p:nvSpPr>
          <p:spPr bwMode="auto">
            <a:xfrm>
              <a:off x="4694" y="1908"/>
              <a:ext cx="47" cy="7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64" name="Line 368"/>
            <p:cNvSpPr>
              <a:spLocks noChangeShapeType="1"/>
            </p:cNvSpPr>
            <p:nvPr/>
          </p:nvSpPr>
          <p:spPr bwMode="auto">
            <a:xfrm>
              <a:off x="4694" y="1613"/>
              <a:ext cx="67" cy="9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65" name="Line 369"/>
            <p:cNvSpPr>
              <a:spLocks noChangeShapeType="1"/>
            </p:cNvSpPr>
            <p:nvPr/>
          </p:nvSpPr>
          <p:spPr bwMode="auto">
            <a:xfrm>
              <a:off x="4694" y="1318"/>
              <a:ext cx="86" cy="1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66" name="Line 370"/>
            <p:cNvSpPr>
              <a:spLocks noChangeShapeType="1"/>
            </p:cNvSpPr>
            <p:nvPr/>
          </p:nvSpPr>
          <p:spPr bwMode="auto">
            <a:xfrm>
              <a:off x="4694" y="1023"/>
              <a:ext cx="105" cy="13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67" name="Line 371"/>
            <p:cNvSpPr>
              <a:spLocks noChangeShapeType="1"/>
            </p:cNvSpPr>
            <p:nvPr/>
          </p:nvSpPr>
          <p:spPr bwMode="auto">
            <a:xfrm>
              <a:off x="4694" y="728"/>
              <a:ext cx="124" cy="15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68" name="Line 372"/>
            <p:cNvSpPr>
              <a:spLocks noChangeShapeType="1"/>
            </p:cNvSpPr>
            <p:nvPr/>
          </p:nvSpPr>
          <p:spPr bwMode="auto">
            <a:xfrm>
              <a:off x="4694" y="433"/>
              <a:ext cx="133" cy="17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69" name="Line 373"/>
            <p:cNvSpPr>
              <a:spLocks noChangeShapeType="1"/>
            </p:cNvSpPr>
            <p:nvPr/>
          </p:nvSpPr>
          <p:spPr bwMode="auto">
            <a:xfrm flipH="1" flipV="1">
              <a:off x="4770" y="3639"/>
              <a:ext cx="57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70" name="Line 374"/>
            <p:cNvSpPr>
              <a:spLocks noChangeShapeType="1"/>
            </p:cNvSpPr>
            <p:nvPr/>
          </p:nvSpPr>
          <p:spPr bwMode="auto">
            <a:xfrm flipH="1" flipV="1">
              <a:off x="4789" y="3363"/>
              <a:ext cx="3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71" name="Line 375"/>
            <p:cNvSpPr>
              <a:spLocks noChangeShapeType="1"/>
            </p:cNvSpPr>
            <p:nvPr/>
          </p:nvSpPr>
          <p:spPr bwMode="auto">
            <a:xfrm flipH="1">
              <a:off x="4808" y="3087"/>
              <a:ext cx="1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72" name="Line 376"/>
            <p:cNvSpPr>
              <a:spLocks noChangeShapeType="1"/>
            </p:cNvSpPr>
            <p:nvPr/>
          </p:nvSpPr>
          <p:spPr bwMode="auto">
            <a:xfrm>
              <a:off x="4827" y="2792"/>
              <a:ext cx="1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73" name="Line 377"/>
            <p:cNvSpPr>
              <a:spLocks noChangeShapeType="1"/>
            </p:cNvSpPr>
            <p:nvPr/>
          </p:nvSpPr>
          <p:spPr bwMode="auto">
            <a:xfrm>
              <a:off x="4827" y="2497"/>
              <a:ext cx="19" cy="3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74" name="Line 378"/>
            <p:cNvSpPr>
              <a:spLocks noChangeShapeType="1"/>
            </p:cNvSpPr>
            <p:nvPr/>
          </p:nvSpPr>
          <p:spPr bwMode="auto">
            <a:xfrm>
              <a:off x="4827" y="2203"/>
              <a:ext cx="38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75" name="Line 379"/>
            <p:cNvSpPr>
              <a:spLocks noChangeShapeType="1"/>
            </p:cNvSpPr>
            <p:nvPr/>
          </p:nvSpPr>
          <p:spPr bwMode="auto">
            <a:xfrm>
              <a:off x="4827" y="1908"/>
              <a:ext cx="57" cy="7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76" name="Line 380"/>
            <p:cNvSpPr>
              <a:spLocks noChangeShapeType="1"/>
            </p:cNvSpPr>
            <p:nvPr/>
          </p:nvSpPr>
          <p:spPr bwMode="auto">
            <a:xfrm>
              <a:off x="4827" y="1613"/>
              <a:ext cx="76" cy="10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77" name="Line 381"/>
            <p:cNvSpPr>
              <a:spLocks noChangeShapeType="1"/>
            </p:cNvSpPr>
            <p:nvPr/>
          </p:nvSpPr>
          <p:spPr bwMode="auto">
            <a:xfrm>
              <a:off x="4827" y="1318"/>
              <a:ext cx="95" cy="12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78" name="Line 382"/>
            <p:cNvSpPr>
              <a:spLocks noChangeShapeType="1"/>
            </p:cNvSpPr>
            <p:nvPr/>
          </p:nvSpPr>
          <p:spPr bwMode="auto">
            <a:xfrm>
              <a:off x="4827" y="1023"/>
              <a:ext cx="114" cy="1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79" name="Line 383"/>
            <p:cNvSpPr>
              <a:spLocks noChangeShapeType="1"/>
            </p:cNvSpPr>
            <p:nvPr/>
          </p:nvSpPr>
          <p:spPr bwMode="auto">
            <a:xfrm>
              <a:off x="4827" y="728"/>
              <a:ext cx="133" cy="16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80" name="Line 384"/>
            <p:cNvSpPr>
              <a:spLocks noChangeShapeType="1"/>
            </p:cNvSpPr>
            <p:nvPr/>
          </p:nvSpPr>
          <p:spPr bwMode="auto">
            <a:xfrm>
              <a:off x="4827" y="433"/>
              <a:ext cx="152" cy="18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81" name="Line 385"/>
            <p:cNvSpPr>
              <a:spLocks noChangeShapeType="1"/>
            </p:cNvSpPr>
            <p:nvPr/>
          </p:nvSpPr>
          <p:spPr bwMode="auto">
            <a:xfrm flipH="1" flipV="1">
              <a:off x="4903" y="3639"/>
              <a:ext cx="67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82" name="Line 386"/>
            <p:cNvSpPr>
              <a:spLocks noChangeShapeType="1"/>
            </p:cNvSpPr>
            <p:nvPr/>
          </p:nvSpPr>
          <p:spPr bwMode="auto">
            <a:xfrm flipH="1" flipV="1">
              <a:off x="4922" y="3363"/>
              <a:ext cx="4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83" name="Line 387"/>
            <p:cNvSpPr>
              <a:spLocks noChangeShapeType="1"/>
            </p:cNvSpPr>
            <p:nvPr/>
          </p:nvSpPr>
          <p:spPr bwMode="auto">
            <a:xfrm flipH="1">
              <a:off x="4941" y="3087"/>
              <a:ext cx="2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84" name="Line 388"/>
            <p:cNvSpPr>
              <a:spLocks noChangeShapeType="1"/>
            </p:cNvSpPr>
            <p:nvPr/>
          </p:nvSpPr>
          <p:spPr bwMode="auto">
            <a:xfrm flipH="1">
              <a:off x="4960" y="2792"/>
              <a:ext cx="10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85" name="Line 389"/>
            <p:cNvSpPr>
              <a:spLocks noChangeShapeType="1"/>
            </p:cNvSpPr>
            <p:nvPr/>
          </p:nvSpPr>
          <p:spPr bwMode="auto">
            <a:xfrm>
              <a:off x="4970" y="2497"/>
              <a:ext cx="9" cy="4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86" name="Line 390"/>
            <p:cNvSpPr>
              <a:spLocks noChangeShapeType="1"/>
            </p:cNvSpPr>
            <p:nvPr/>
          </p:nvSpPr>
          <p:spPr bwMode="auto">
            <a:xfrm>
              <a:off x="4970" y="2203"/>
              <a:ext cx="28" cy="6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87" name="Line 391"/>
            <p:cNvSpPr>
              <a:spLocks noChangeShapeType="1"/>
            </p:cNvSpPr>
            <p:nvPr/>
          </p:nvSpPr>
          <p:spPr bwMode="auto">
            <a:xfrm>
              <a:off x="4970" y="1908"/>
              <a:ext cx="57" cy="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88" name="Line 392"/>
            <p:cNvSpPr>
              <a:spLocks noChangeShapeType="1"/>
            </p:cNvSpPr>
            <p:nvPr/>
          </p:nvSpPr>
          <p:spPr bwMode="auto">
            <a:xfrm>
              <a:off x="4970" y="1613"/>
              <a:ext cx="76" cy="10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89" name="Line 393"/>
            <p:cNvSpPr>
              <a:spLocks noChangeShapeType="1"/>
            </p:cNvSpPr>
            <p:nvPr/>
          </p:nvSpPr>
          <p:spPr bwMode="auto">
            <a:xfrm>
              <a:off x="4970" y="1318"/>
              <a:ext cx="95" cy="12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90" name="Line 394"/>
            <p:cNvSpPr>
              <a:spLocks noChangeShapeType="1"/>
            </p:cNvSpPr>
            <p:nvPr/>
          </p:nvSpPr>
          <p:spPr bwMode="auto">
            <a:xfrm>
              <a:off x="4970" y="1023"/>
              <a:ext cx="114" cy="1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91" name="Line 395"/>
            <p:cNvSpPr>
              <a:spLocks noChangeShapeType="1"/>
            </p:cNvSpPr>
            <p:nvPr/>
          </p:nvSpPr>
          <p:spPr bwMode="auto">
            <a:xfrm>
              <a:off x="4970" y="728"/>
              <a:ext cx="133" cy="1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92" name="Line 396"/>
            <p:cNvSpPr>
              <a:spLocks noChangeShapeType="1"/>
            </p:cNvSpPr>
            <p:nvPr/>
          </p:nvSpPr>
          <p:spPr bwMode="auto">
            <a:xfrm>
              <a:off x="4970" y="433"/>
              <a:ext cx="152" cy="19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93" name="Line 397"/>
            <p:cNvSpPr>
              <a:spLocks noChangeShapeType="1"/>
            </p:cNvSpPr>
            <p:nvPr/>
          </p:nvSpPr>
          <p:spPr bwMode="auto">
            <a:xfrm flipH="1" flipV="1">
              <a:off x="5036" y="3639"/>
              <a:ext cx="67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94" name="Line 398"/>
            <p:cNvSpPr>
              <a:spLocks noChangeShapeType="1"/>
            </p:cNvSpPr>
            <p:nvPr/>
          </p:nvSpPr>
          <p:spPr bwMode="auto">
            <a:xfrm flipH="1" flipV="1">
              <a:off x="5065" y="3363"/>
              <a:ext cx="38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95" name="Line 399"/>
            <p:cNvSpPr>
              <a:spLocks noChangeShapeType="1"/>
            </p:cNvSpPr>
            <p:nvPr/>
          </p:nvSpPr>
          <p:spPr bwMode="auto">
            <a:xfrm flipH="1">
              <a:off x="5084" y="3087"/>
              <a:ext cx="1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96" name="Line 400"/>
            <p:cNvSpPr>
              <a:spLocks noChangeShapeType="1"/>
            </p:cNvSpPr>
            <p:nvPr/>
          </p:nvSpPr>
          <p:spPr bwMode="auto">
            <a:xfrm>
              <a:off x="5103" y="2792"/>
              <a:ext cx="1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97" name="Line 401"/>
            <p:cNvSpPr>
              <a:spLocks noChangeShapeType="1"/>
            </p:cNvSpPr>
            <p:nvPr/>
          </p:nvSpPr>
          <p:spPr bwMode="auto">
            <a:xfrm>
              <a:off x="5103" y="2497"/>
              <a:ext cx="19" cy="4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98" name="Line 402"/>
            <p:cNvSpPr>
              <a:spLocks noChangeShapeType="1"/>
            </p:cNvSpPr>
            <p:nvPr/>
          </p:nvSpPr>
          <p:spPr bwMode="auto">
            <a:xfrm>
              <a:off x="5103" y="2203"/>
              <a:ext cx="38" cy="6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99" name="Line 403"/>
            <p:cNvSpPr>
              <a:spLocks noChangeShapeType="1"/>
            </p:cNvSpPr>
            <p:nvPr/>
          </p:nvSpPr>
          <p:spPr bwMode="auto">
            <a:xfrm>
              <a:off x="5103" y="1908"/>
              <a:ext cx="57" cy="9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00" name="Line 404"/>
            <p:cNvSpPr>
              <a:spLocks noChangeShapeType="1"/>
            </p:cNvSpPr>
            <p:nvPr/>
          </p:nvSpPr>
          <p:spPr bwMode="auto">
            <a:xfrm>
              <a:off x="5103" y="1613"/>
              <a:ext cx="76" cy="1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01" name="Line 405"/>
            <p:cNvSpPr>
              <a:spLocks noChangeShapeType="1"/>
            </p:cNvSpPr>
            <p:nvPr/>
          </p:nvSpPr>
          <p:spPr bwMode="auto">
            <a:xfrm>
              <a:off x="5103" y="1318"/>
              <a:ext cx="105" cy="13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02" name="Line 406"/>
            <p:cNvSpPr>
              <a:spLocks noChangeShapeType="1"/>
            </p:cNvSpPr>
            <p:nvPr/>
          </p:nvSpPr>
          <p:spPr bwMode="auto">
            <a:xfrm>
              <a:off x="5103" y="1023"/>
              <a:ext cx="124" cy="15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03" name="Line 407"/>
            <p:cNvSpPr>
              <a:spLocks noChangeShapeType="1"/>
            </p:cNvSpPr>
            <p:nvPr/>
          </p:nvSpPr>
          <p:spPr bwMode="auto">
            <a:xfrm>
              <a:off x="5103" y="728"/>
              <a:ext cx="143" cy="18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04" name="Line 408"/>
            <p:cNvSpPr>
              <a:spLocks noChangeShapeType="1"/>
            </p:cNvSpPr>
            <p:nvPr/>
          </p:nvSpPr>
          <p:spPr bwMode="auto">
            <a:xfrm>
              <a:off x="5103" y="433"/>
              <a:ext cx="152" cy="18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05" name="Line 409"/>
            <p:cNvSpPr>
              <a:spLocks noChangeShapeType="1"/>
            </p:cNvSpPr>
            <p:nvPr/>
          </p:nvSpPr>
          <p:spPr bwMode="auto">
            <a:xfrm flipH="1" flipV="1">
              <a:off x="5179" y="3639"/>
              <a:ext cx="67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06" name="Line 410"/>
            <p:cNvSpPr>
              <a:spLocks noChangeShapeType="1"/>
            </p:cNvSpPr>
            <p:nvPr/>
          </p:nvSpPr>
          <p:spPr bwMode="auto">
            <a:xfrm flipH="1" flipV="1">
              <a:off x="5198" y="3373"/>
              <a:ext cx="48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07" name="Line 411"/>
            <p:cNvSpPr>
              <a:spLocks noChangeShapeType="1"/>
            </p:cNvSpPr>
            <p:nvPr/>
          </p:nvSpPr>
          <p:spPr bwMode="auto">
            <a:xfrm flipH="1">
              <a:off x="5217" y="3087"/>
              <a:ext cx="2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08" name="Line 412"/>
            <p:cNvSpPr>
              <a:spLocks noChangeShapeType="1"/>
            </p:cNvSpPr>
            <p:nvPr/>
          </p:nvSpPr>
          <p:spPr bwMode="auto">
            <a:xfrm flipH="1">
              <a:off x="5236" y="2792"/>
              <a:ext cx="10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09" name="Line 413"/>
            <p:cNvSpPr>
              <a:spLocks noChangeShapeType="1"/>
            </p:cNvSpPr>
            <p:nvPr/>
          </p:nvSpPr>
          <p:spPr bwMode="auto">
            <a:xfrm>
              <a:off x="5246" y="2497"/>
              <a:ext cx="9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10" name="Line 414"/>
            <p:cNvSpPr>
              <a:spLocks noChangeShapeType="1"/>
            </p:cNvSpPr>
            <p:nvPr/>
          </p:nvSpPr>
          <p:spPr bwMode="auto">
            <a:xfrm>
              <a:off x="5246" y="2203"/>
              <a:ext cx="9" cy="1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11" name="Line 415"/>
            <p:cNvSpPr>
              <a:spLocks noChangeShapeType="1"/>
            </p:cNvSpPr>
            <p:nvPr/>
          </p:nvSpPr>
          <p:spPr bwMode="auto">
            <a:xfrm>
              <a:off x="5246" y="1908"/>
              <a:ext cx="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12" name="Line 416"/>
            <p:cNvSpPr>
              <a:spLocks noChangeShapeType="1"/>
            </p:cNvSpPr>
            <p:nvPr/>
          </p:nvSpPr>
          <p:spPr bwMode="auto">
            <a:xfrm>
              <a:off x="5246" y="1613"/>
              <a:ext cx="9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13" name="Line 417"/>
            <p:cNvSpPr>
              <a:spLocks noChangeShapeType="1"/>
            </p:cNvSpPr>
            <p:nvPr/>
          </p:nvSpPr>
          <p:spPr bwMode="auto">
            <a:xfrm>
              <a:off x="5246" y="1318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14" name="Line 418"/>
            <p:cNvSpPr>
              <a:spLocks noChangeShapeType="1"/>
            </p:cNvSpPr>
            <p:nvPr/>
          </p:nvSpPr>
          <p:spPr bwMode="auto">
            <a:xfrm>
              <a:off x="5246" y="1023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15" name="Line 419"/>
            <p:cNvSpPr>
              <a:spLocks noChangeShapeType="1"/>
            </p:cNvSpPr>
            <p:nvPr/>
          </p:nvSpPr>
          <p:spPr bwMode="auto">
            <a:xfrm>
              <a:off x="5246" y="728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16" name="Line 420"/>
            <p:cNvSpPr>
              <a:spLocks noChangeShapeType="1"/>
            </p:cNvSpPr>
            <p:nvPr/>
          </p:nvSpPr>
          <p:spPr bwMode="auto">
            <a:xfrm>
              <a:off x="5246" y="433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17" name="Oval 421"/>
            <p:cNvSpPr>
              <a:spLocks noChangeArrowheads="1"/>
            </p:cNvSpPr>
            <p:nvPr/>
          </p:nvSpPr>
          <p:spPr bwMode="auto">
            <a:xfrm>
              <a:off x="1107" y="2764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18" name="Line 422"/>
            <p:cNvSpPr>
              <a:spLocks noChangeShapeType="1"/>
            </p:cNvSpPr>
            <p:nvPr/>
          </p:nvSpPr>
          <p:spPr bwMode="auto">
            <a:xfrm>
              <a:off x="1117" y="2469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19" name="Line 423"/>
            <p:cNvSpPr>
              <a:spLocks noChangeShapeType="1"/>
            </p:cNvSpPr>
            <p:nvPr/>
          </p:nvSpPr>
          <p:spPr bwMode="auto">
            <a:xfrm>
              <a:off x="1117" y="2184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20" name="Freeform 424"/>
            <p:cNvSpPr>
              <a:spLocks/>
            </p:cNvSpPr>
            <p:nvPr/>
          </p:nvSpPr>
          <p:spPr bwMode="auto">
            <a:xfrm>
              <a:off x="1117" y="1889"/>
              <a:ext cx="1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21" name="Freeform 425"/>
            <p:cNvSpPr>
              <a:spLocks/>
            </p:cNvSpPr>
            <p:nvPr/>
          </p:nvSpPr>
          <p:spPr bwMode="auto">
            <a:xfrm>
              <a:off x="1117" y="1594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0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9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22" name="Line 426"/>
            <p:cNvSpPr>
              <a:spLocks noChangeShapeType="1"/>
            </p:cNvSpPr>
            <p:nvPr/>
          </p:nvSpPr>
          <p:spPr bwMode="auto">
            <a:xfrm>
              <a:off x="1117" y="1308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23" name="Oval 427"/>
            <p:cNvSpPr>
              <a:spLocks noChangeArrowheads="1"/>
            </p:cNvSpPr>
            <p:nvPr/>
          </p:nvSpPr>
          <p:spPr bwMode="auto">
            <a:xfrm>
              <a:off x="1117" y="1004"/>
              <a:ext cx="28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24" name="Freeform 428"/>
            <p:cNvSpPr>
              <a:spLocks/>
            </p:cNvSpPr>
            <p:nvPr/>
          </p:nvSpPr>
          <p:spPr bwMode="auto">
            <a:xfrm>
              <a:off x="1126" y="719"/>
              <a:ext cx="1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9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25" name="Line 429"/>
            <p:cNvSpPr>
              <a:spLocks noChangeShapeType="1"/>
            </p:cNvSpPr>
            <p:nvPr/>
          </p:nvSpPr>
          <p:spPr bwMode="auto">
            <a:xfrm flipH="1">
              <a:off x="1126" y="433"/>
              <a:ext cx="1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26" name="Freeform 430"/>
            <p:cNvSpPr>
              <a:spLocks/>
            </p:cNvSpPr>
            <p:nvPr/>
          </p:nvSpPr>
          <p:spPr bwMode="auto">
            <a:xfrm>
              <a:off x="1231" y="3639"/>
              <a:ext cx="9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19">
                  <a:moveTo>
                    <a:pt x="0" y="1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27" name="Freeform 431"/>
            <p:cNvSpPr>
              <a:spLocks/>
            </p:cNvSpPr>
            <p:nvPr/>
          </p:nvSpPr>
          <p:spPr bwMode="auto">
            <a:xfrm>
              <a:off x="1240" y="3354"/>
              <a:ext cx="10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10" y="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lnTo>
                    <a:pt x="0" y="0"/>
                  </a:lnTo>
                  <a:lnTo>
                    <a:pt x="1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28" name="Freeform 432"/>
            <p:cNvSpPr>
              <a:spLocks/>
            </p:cNvSpPr>
            <p:nvPr/>
          </p:nvSpPr>
          <p:spPr bwMode="auto">
            <a:xfrm>
              <a:off x="1240" y="3059"/>
              <a:ext cx="10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10" y="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lnTo>
                    <a:pt x="0" y="0"/>
                  </a:lnTo>
                  <a:lnTo>
                    <a:pt x="1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29" name="Freeform 433"/>
            <p:cNvSpPr>
              <a:spLocks/>
            </p:cNvSpPr>
            <p:nvPr/>
          </p:nvSpPr>
          <p:spPr bwMode="auto">
            <a:xfrm>
              <a:off x="1240" y="2764"/>
              <a:ext cx="10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0"/>
                </a:cxn>
                <a:cxn ang="0">
                  <a:pos x="10" y="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lnTo>
                    <a:pt x="10" y="0"/>
                  </a:lnTo>
                  <a:lnTo>
                    <a:pt x="1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30" name="Oval 434"/>
            <p:cNvSpPr>
              <a:spLocks noChangeArrowheads="1"/>
            </p:cNvSpPr>
            <p:nvPr/>
          </p:nvSpPr>
          <p:spPr bwMode="auto">
            <a:xfrm>
              <a:off x="1240" y="2469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31" name="Freeform 435"/>
            <p:cNvSpPr>
              <a:spLocks/>
            </p:cNvSpPr>
            <p:nvPr/>
          </p:nvSpPr>
          <p:spPr bwMode="auto">
            <a:xfrm>
              <a:off x="1250" y="2184"/>
              <a:ext cx="1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32" name="Freeform 436"/>
            <p:cNvSpPr>
              <a:spLocks/>
            </p:cNvSpPr>
            <p:nvPr/>
          </p:nvSpPr>
          <p:spPr bwMode="auto">
            <a:xfrm>
              <a:off x="1250" y="1889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0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9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33" name="Oval 437"/>
            <p:cNvSpPr>
              <a:spLocks noChangeArrowheads="1"/>
            </p:cNvSpPr>
            <p:nvPr/>
          </p:nvSpPr>
          <p:spPr bwMode="auto">
            <a:xfrm>
              <a:off x="1250" y="1594"/>
              <a:ext cx="28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34" name="Freeform 438"/>
            <p:cNvSpPr>
              <a:spLocks/>
            </p:cNvSpPr>
            <p:nvPr/>
          </p:nvSpPr>
          <p:spPr bwMode="auto">
            <a:xfrm>
              <a:off x="1259" y="1308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35" name="Freeform 439"/>
            <p:cNvSpPr>
              <a:spLocks/>
            </p:cNvSpPr>
            <p:nvPr/>
          </p:nvSpPr>
          <p:spPr bwMode="auto">
            <a:xfrm>
              <a:off x="1259" y="1014"/>
              <a:ext cx="1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9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36" name="Line 440"/>
            <p:cNvSpPr>
              <a:spLocks noChangeShapeType="1"/>
            </p:cNvSpPr>
            <p:nvPr/>
          </p:nvSpPr>
          <p:spPr bwMode="auto">
            <a:xfrm>
              <a:off x="1269" y="719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37" name="Freeform 441"/>
            <p:cNvSpPr>
              <a:spLocks/>
            </p:cNvSpPr>
            <p:nvPr/>
          </p:nvSpPr>
          <p:spPr bwMode="auto">
            <a:xfrm>
              <a:off x="1269" y="433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38" name="Freeform 442"/>
            <p:cNvSpPr>
              <a:spLocks/>
            </p:cNvSpPr>
            <p:nvPr/>
          </p:nvSpPr>
          <p:spPr bwMode="auto">
            <a:xfrm>
              <a:off x="1373" y="3639"/>
              <a:ext cx="10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0"/>
                </a:cxn>
                <a:cxn ang="0">
                  <a:pos x="10" y="9"/>
                </a:cxn>
              </a:cxnLst>
              <a:rect l="0" t="0" r="r" b="b"/>
              <a:pathLst>
                <a:path w="10" h="19">
                  <a:moveTo>
                    <a:pt x="0" y="19"/>
                  </a:moveTo>
                  <a:lnTo>
                    <a:pt x="0" y="0"/>
                  </a:lnTo>
                  <a:lnTo>
                    <a:pt x="1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39" name="Freeform 443"/>
            <p:cNvSpPr>
              <a:spLocks/>
            </p:cNvSpPr>
            <p:nvPr/>
          </p:nvSpPr>
          <p:spPr bwMode="auto">
            <a:xfrm>
              <a:off x="1373" y="3354"/>
              <a:ext cx="10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10" y="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lnTo>
                    <a:pt x="0" y="0"/>
                  </a:lnTo>
                  <a:lnTo>
                    <a:pt x="1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40" name="Freeform 444"/>
            <p:cNvSpPr>
              <a:spLocks/>
            </p:cNvSpPr>
            <p:nvPr/>
          </p:nvSpPr>
          <p:spPr bwMode="auto">
            <a:xfrm>
              <a:off x="1373" y="3059"/>
              <a:ext cx="10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0"/>
                </a:cxn>
                <a:cxn ang="0">
                  <a:pos x="10" y="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lnTo>
                    <a:pt x="10" y="0"/>
                  </a:lnTo>
                  <a:lnTo>
                    <a:pt x="1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41" name="Line 445"/>
            <p:cNvSpPr>
              <a:spLocks noChangeShapeType="1"/>
            </p:cNvSpPr>
            <p:nvPr/>
          </p:nvSpPr>
          <p:spPr bwMode="auto">
            <a:xfrm flipV="1">
              <a:off x="1383" y="2764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42" name="Freeform 446"/>
            <p:cNvSpPr>
              <a:spLocks/>
            </p:cNvSpPr>
            <p:nvPr/>
          </p:nvSpPr>
          <p:spPr bwMode="auto">
            <a:xfrm>
              <a:off x="1383" y="2478"/>
              <a:ext cx="9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0"/>
                </a:cxn>
                <a:cxn ang="0">
                  <a:pos x="9" y="10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0" y="0"/>
                  </a:lnTo>
                  <a:lnTo>
                    <a:pt x="9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43" name="Freeform 447"/>
            <p:cNvSpPr>
              <a:spLocks/>
            </p:cNvSpPr>
            <p:nvPr/>
          </p:nvSpPr>
          <p:spPr bwMode="auto">
            <a:xfrm>
              <a:off x="1383" y="2184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0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9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44" name="Oval 448"/>
            <p:cNvSpPr>
              <a:spLocks noChangeArrowheads="1"/>
            </p:cNvSpPr>
            <p:nvPr/>
          </p:nvSpPr>
          <p:spPr bwMode="auto">
            <a:xfrm>
              <a:off x="1383" y="1889"/>
              <a:ext cx="28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45" name="Freeform 449"/>
            <p:cNvSpPr>
              <a:spLocks/>
            </p:cNvSpPr>
            <p:nvPr/>
          </p:nvSpPr>
          <p:spPr bwMode="auto">
            <a:xfrm>
              <a:off x="1392" y="1603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46" name="Line 450"/>
            <p:cNvSpPr>
              <a:spLocks noChangeShapeType="1"/>
            </p:cNvSpPr>
            <p:nvPr/>
          </p:nvSpPr>
          <p:spPr bwMode="auto">
            <a:xfrm>
              <a:off x="1402" y="1308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47" name="Freeform 451"/>
            <p:cNvSpPr>
              <a:spLocks/>
            </p:cNvSpPr>
            <p:nvPr/>
          </p:nvSpPr>
          <p:spPr bwMode="auto">
            <a:xfrm>
              <a:off x="1402" y="1014"/>
              <a:ext cx="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9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9" y="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48" name="Freeform 452"/>
            <p:cNvSpPr>
              <a:spLocks/>
            </p:cNvSpPr>
            <p:nvPr/>
          </p:nvSpPr>
          <p:spPr bwMode="auto">
            <a:xfrm>
              <a:off x="1402" y="72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49" name="Line 453"/>
            <p:cNvSpPr>
              <a:spLocks noChangeShapeType="1"/>
            </p:cNvSpPr>
            <p:nvPr/>
          </p:nvSpPr>
          <p:spPr bwMode="auto">
            <a:xfrm flipH="1">
              <a:off x="1402" y="433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50" name="Freeform 454"/>
            <p:cNvSpPr>
              <a:spLocks/>
            </p:cNvSpPr>
            <p:nvPr/>
          </p:nvSpPr>
          <p:spPr bwMode="auto">
            <a:xfrm>
              <a:off x="1507" y="3639"/>
              <a:ext cx="9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19">
                  <a:moveTo>
                    <a:pt x="0" y="1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51" name="Freeform 455"/>
            <p:cNvSpPr>
              <a:spLocks/>
            </p:cNvSpPr>
            <p:nvPr/>
          </p:nvSpPr>
          <p:spPr bwMode="auto">
            <a:xfrm>
              <a:off x="1507" y="3354"/>
              <a:ext cx="9" cy="9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52" name="Freeform 456"/>
            <p:cNvSpPr>
              <a:spLocks/>
            </p:cNvSpPr>
            <p:nvPr/>
          </p:nvSpPr>
          <p:spPr bwMode="auto">
            <a:xfrm>
              <a:off x="1516" y="3059"/>
              <a:ext cx="10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10" y="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lnTo>
                    <a:pt x="0" y="0"/>
                  </a:lnTo>
                  <a:lnTo>
                    <a:pt x="1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53" name="Line 457"/>
            <p:cNvSpPr>
              <a:spLocks noChangeShapeType="1"/>
            </p:cNvSpPr>
            <p:nvPr/>
          </p:nvSpPr>
          <p:spPr bwMode="auto">
            <a:xfrm>
              <a:off x="1516" y="2773"/>
              <a:ext cx="1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54" name="Line 458"/>
            <p:cNvSpPr>
              <a:spLocks noChangeShapeType="1"/>
            </p:cNvSpPr>
            <p:nvPr/>
          </p:nvSpPr>
          <p:spPr bwMode="auto">
            <a:xfrm flipV="1">
              <a:off x="1526" y="2478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55" name="Freeform 459"/>
            <p:cNvSpPr>
              <a:spLocks/>
            </p:cNvSpPr>
            <p:nvPr/>
          </p:nvSpPr>
          <p:spPr bwMode="auto">
            <a:xfrm>
              <a:off x="1526" y="2184"/>
              <a:ext cx="1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56" name="Line 460"/>
            <p:cNvSpPr>
              <a:spLocks noChangeShapeType="1"/>
            </p:cNvSpPr>
            <p:nvPr/>
          </p:nvSpPr>
          <p:spPr bwMode="auto">
            <a:xfrm>
              <a:off x="1526" y="1898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57" name="Line 461"/>
            <p:cNvSpPr>
              <a:spLocks noChangeShapeType="1"/>
            </p:cNvSpPr>
            <p:nvPr/>
          </p:nvSpPr>
          <p:spPr bwMode="auto">
            <a:xfrm>
              <a:off x="1535" y="1603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58" name="Freeform 462"/>
            <p:cNvSpPr>
              <a:spLocks/>
            </p:cNvSpPr>
            <p:nvPr/>
          </p:nvSpPr>
          <p:spPr bwMode="auto">
            <a:xfrm>
              <a:off x="1535" y="1308"/>
              <a:ext cx="1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0"/>
                </a:cxn>
                <a:cxn ang="0">
                  <a:pos x="0" y="1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59" name="Freeform 463"/>
            <p:cNvSpPr>
              <a:spLocks/>
            </p:cNvSpPr>
            <p:nvPr/>
          </p:nvSpPr>
          <p:spPr bwMode="auto">
            <a:xfrm>
              <a:off x="1535" y="1023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60" name="Freeform 464"/>
            <p:cNvSpPr>
              <a:spLocks/>
            </p:cNvSpPr>
            <p:nvPr/>
          </p:nvSpPr>
          <p:spPr bwMode="auto">
            <a:xfrm>
              <a:off x="1545" y="72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61" name="Freeform 465"/>
            <p:cNvSpPr>
              <a:spLocks/>
            </p:cNvSpPr>
            <p:nvPr/>
          </p:nvSpPr>
          <p:spPr bwMode="auto">
            <a:xfrm>
              <a:off x="1545" y="433"/>
              <a:ext cx="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0"/>
                </a:cxn>
                <a:cxn ang="0">
                  <a:pos x="0" y="10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9" y="1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62" name="Freeform 466"/>
            <p:cNvSpPr>
              <a:spLocks/>
            </p:cNvSpPr>
            <p:nvPr/>
          </p:nvSpPr>
          <p:spPr bwMode="auto">
            <a:xfrm>
              <a:off x="1640" y="3639"/>
              <a:ext cx="9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19">
                  <a:moveTo>
                    <a:pt x="0" y="1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63" name="Freeform 467"/>
            <p:cNvSpPr>
              <a:spLocks/>
            </p:cNvSpPr>
            <p:nvPr/>
          </p:nvSpPr>
          <p:spPr bwMode="auto">
            <a:xfrm>
              <a:off x="1649" y="3354"/>
              <a:ext cx="10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10" y="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lnTo>
                    <a:pt x="0" y="0"/>
                  </a:lnTo>
                  <a:lnTo>
                    <a:pt x="1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64" name="Freeform 468"/>
            <p:cNvSpPr>
              <a:spLocks/>
            </p:cNvSpPr>
            <p:nvPr/>
          </p:nvSpPr>
          <p:spPr bwMode="auto">
            <a:xfrm>
              <a:off x="1649" y="3059"/>
              <a:ext cx="10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10" y="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lnTo>
                    <a:pt x="0" y="0"/>
                  </a:lnTo>
                  <a:lnTo>
                    <a:pt x="1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65" name="Line 469"/>
            <p:cNvSpPr>
              <a:spLocks noChangeShapeType="1"/>
            </p:cNvSpPr>
            <p:nvPr/>
          </p:nvSpPr>
          <p:spPr bwMode="auto">
            <a:xfrm flipV="1">
              <a:off x="1659" y="2773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66" name="Freeform 470"/>
            <p:cNvSpPr>
              <a:spLocks/>
            </p:cNvSpPr>
            <p:nvPr/>
          </p:nvSpPr>
          <p:spPr bwMode="auto">
            <a:xfrm>
              <a:off x="1659" y="2478"/>
              <a:ext cx="9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0"/>
                </a:cxn>
                <a:cxn ang="0">
                  <a:pos x="9" y="10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0" y="0"/>
                  </a:lnTo>
                  <a:lnTo>
                    <a:pt x="9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67" name="Oval 471"/>
            <p:cNvSpPr>
              <a:spLocks noChangeArrowheads="1"/>
            </p:cNvSpPr>
            <p:nvPr/>
          </p:nvSpPr>
          <p:spPr bwMode="auto">
            <a:xfrm>
              <a:off x="1659" y="2184"/>
              <a:ext cx="28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68" name="Oval 472"/>
            <p:cNvSpPr>
              <a:spLocks noChangeArrowheads="1"/>
            </p:cNvSpPr>
            <p:nvPr/>
          </p:nvSpPr>
          <p:spPr bwMode="auto">
            <a:xfrm>
              <a:off x="1659" y="1889"/>
              <a:ext cx="28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69" name="Freeform 473"/>
            <p:cNvSpPr>
              <a:spLocks/>
            </p:cNvSpPr>
            <p:nvPr/>
          </p:nvSpPr>
          <p:spPr bwMode="auto">
            <a:xfrm>
              <a:off x="1668" y="1603"/>
              <a:ext cx="1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0"/>
                </a:cxn>
                <a:cxn ang="0">
                  <a:pos x="0" y="1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70" name="Oval 474"/>
            <p:cNvSpPr>
              <a:spLocks noChangeArrowheads="1"/>
            </p:cNvSpPr>
            <p:nvPr/>
          </p:nvSpPr>
          <p:spPr bwMode="auto">
            <a:xfrm>
              <a:off x="1668" y="1308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71" name="Freeform 475"/>
            <p:cNvSpPr>
              <a:spLocks/>
            </p:cNvSpPr>
            <p:nvPr/>
          </p:nvSpPr>
          <p:spPr bwMode="auto">
            <a:xfrm>
              <a:off x="1678" y="1023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72" name="Line 476"/>
            <p:cNvSpPr>
              <a:spLocks noChangeShapeType="1"/>
            </p:cNvSpPr>
            <p:nvPr/>
          </p:nvSpPr>
          <p:spPr bwMode="auto">
            <a:xfrm>
              <a:off x="1678" y="738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73" name="Freeform 477"/>
            <p:cNvSpPr>
              <a:spLocks/>
            </p:cNvSpPr>
            <p:nvPr/>
          </p:nvSpPr>
          <p:spPr bwMode="auto">
            <a:xfrm>
              <a:off x="1687" y="433"/>
              <a:ext cx="1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0"/>
                </a:cxn>
                <a:cxn ang="0">
                  <a:pos x="0" y="1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74" name="Freeform 478"/>
            <p:cNvSpPr>
              <a:spLocks/>
            </p:cNvSpPr>
            <p:nvPr/>
          </p:nvSpPr>
          <p:spPr bwMode="auto">
            <a:xfrm>
              <a:off x="1773" y="3639"/>
              <a:ext cx="19" cy="1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75" name="Freeform 479"/>
            <p:cNvSpPr>
              <a:spLocks/>
            </p:cNvSpPr>
            <p:nvPr/>
          </p:nvSpPr>
          <p:spPr bwMode="auto">
            <a:xfrm>
              <a:off x="1783" y="3354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76" name="Line 480"/>
            <p:cNvSpPr>
              <a:spLocks noChangeShapeType="1"/>
            </p:cNvSpPr>
            <p:nvPr/>
          </p:nvSpPr>
          <p:spPr bwMode="auto">
            <a:xfrm flipV="1">
              <a:off x="1792" y="3059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77" name="Freeform 481"/>
            <p:cNvSpPr>
              <a:spLocks/>
            </p:cNvSpPr>
            <p:nvPr/>
          </p:nvSpPr>
          <p:spPr bwMode="auto">
            <a:xfrm>
              <a:off x="1792" y="2773"/>
              <a:ext cx="1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0"/>
                </a:cxn>
                <a:cxn ang="0">
                  <a:pos x="10" y="10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78" name="Line 482"/>
            <p:cNvSpPr>
              <a:spLocks noChangeShapeType="1"/>
            </p:cNvSpPr>
            <p:nvPr/>
          </p:nvSpPr>
          <p:spPr bwMode="auto">
            <a:xfrm flipV="1">
              <a:off x="1802" y="2478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79" name="Oval 483"/>
            <p:cNvSpPr>
              <a:spLocks noChangeArrowheads="1"/>
            </p:cNvSpPr>
            <p:nvPr/>
          </p:nvSpPr>
          <p:spPr bwMode="auto">
            <a:xfrm>
              <a:off x="1792" y="2184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80" name="Line 484"/>
            <p:cNvSpPr>
              <a:spLocks noChangeShapeType="1"/>
            </p:cNvSpPr>
            <p:nvPr/>
          </p:nvSpPr>
          <p:spPr bwMode="auto">
            <a:xfrm>
              <a:off x="1802" y="1898"/>
              <a:ext cx="9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81" name="Oval 485"/>
            <p:cNvSpPr>
              <a:spLocks noChangeArrowheads="1"/>
            </p:cNvSpPr>
            <p:nvPr/>
          </p:nvSpPr>
          <p:spPr bwMode="auto">
            <a:xfrm>
              <a:off x="1802" y="1603"/>
              <a:ext cx="28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82" name="Freeform 486"/>
            <p:cNvSpPr>
              <a:spLocks/>
            </p:cNvSpPr>
            <p:nvPr/>
          </p:nvSpPr>
          <p:spPr bwMode="auto">
            <a:xfrm>
              <a:off x="1811" y="1318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83" name="Freeform 487"/>
            <p:cNvSpPr>
              <a:spLocks/>
            </p:cNvSpPr>
            <p:nvPr/>
          </p:nvSpPr>
          <p:spPr bwMode="auto">
            <a:xfrm>
              <a:off x="1821" y="1023"/>
              <a:ext cx="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0"/>
                </a:cxn>
                <a:cxn ang="0">
                  <a:pos x="0" y="10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9" y="1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84" name="Freeform 488"/>
            <p:cNvSpPr>
              <a:spLocks/>
            </p:cNvSpPr>
            <p:nvPr/>
          </p:nvSpPr>
          <p:spPr bwMode="auto">
            <a:xfrm>
              <a:off x="1821" y="728"/>
              <a:ext cx="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0"/>
                </a:cxn>
                <a:cxn ang="0">
                  <a:pos x="0" y="10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9" y="1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85" name="Freeform 489"/>
            <p:cNvSpPr>
              <a:spLocks/>
            </p:cNvSpPr>
            <p:nvPr/>
          </p:nvSpPr>
          <p:spPr bwMode="auto">
            <a:xfrm>
              <a:off x="1821" y="443"/>
              <a:ext cx="19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9"/>
                </a:cxn>
                <a:cxn ang="0">
                  <a:pos x="0" y="9"/>
                </a:cxn>
              </a:cxnLst>
              <a:rect l="0" t="0" r="r" b="b"/>
              <a:pathLst>
                <a:path w="19" h="9">
                  <a:moveTo>
                    <a:pt x="9" y="0"/>
                  </a:moveTo>
                  <a:lnTo>
                    <a:pt x="19" y="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86" name="Freeform 490"/>
            <p:cNvSpPr>
              <a:spLocks/>
            </p:cNvSpPr>
            <p:nvPr/>
          </p:nvSpPr>
          <p:spPr bwMode="auto">
            <a:xfrm>
              <a:off x="1916" y="3639"/>
              <a:ext cx="9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19">
                  <a:moveTo>
                    <a:pt x="0" y="1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87" name="Freeform 491"/>
            <p:cNvSpPr>
              <a:spLocks/>
            </p:cNvSpPr>
            <p:nvPr/>
          </p:nvSpPr>
          <p:spPr bwMode="auto">
            <a:xfrm>
              <a:off x="1916" y="3354"/>
              <a:ext cx="9" cy="9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88" name="Freeform 492"/>
            <p:cNvSpPr>
              <a:spLocks/>
            </p:cNvSpPr>
            <p:nvPr/>
          </p:nvSpPr>
          <p:spPr bwMode="auto">
            <a:xfrm>
              <a:off x="1925" y="3059"/>
              <a:ext cx="10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10" y="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lnTo>
                    <a:pt x="0" y="0"/>
                  </a:lnTo>
                  <a:lnTo>
                    <a:pt x="1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89" name="Line 493"/>
            <p:cNvSpPr>
              <a:spLocks noChangeShapeType="1"/>
            </p:cNvSpPr>
            <p:nvPr/>
          </p:nvSpPr>
          <p:spPr bwMode="auto">
            <a:xfrm flipV="1">
              <a:off x="1935" y="2773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90" name="Oval 494"/>
            <p:cNvSpPr>
              <a:spLocks noChangeArrowheads="1"/>
            </p:cNvSpPr>
            <p:nvPr/>
          </p:nvSpPr>
          <p:spPr bwMode="auto">
            <a:xfrm>
              <a:off x="1925" y="2478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91" name="Oval 495"/>
            <p:cNvSpPr>
              <a:spLocks noChangeArrowheads="1"/>
            </p:cNvSpPr>
            <p:nvPr/>
          </p:nvSpPr>
          <p:spPr bwMode="auto">
            <a:xfrm>
              <a:off x="1935" y="2184"/>
              <a:ext cx="28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92" name="Oval 496"/>
            <p:cNvSpPr>
              <a:spLocks noChangeArrowheads="1"/>
            </p:cNvSpPr>
            <p:nvPr/>
          </p:nvSpPr>
          <p:spPr bwMode="auto">
            <a:xfrm>
              <a:off x="1935" y="1898"/>
              <a:ext cx="28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93" name="Freeform 497"/>
            <p:cNvSpPr>
              <a:spLocks/>
            </p:cNvSpPr>
            <p:nvPr/>
          </p:nvSpPr>
          <p:spPr bwMode="auto">
            <a:xfrm>
              <a:off x="1944" y="1613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94" name="Freeform 498"/>
            <p:cNvSpPr>
              <a:spLocks/>
            </p:cNvSpPr>
            <p:nvPr/>
          </p:nvSpPr>
          <p:spPr bwMode="auto">
            <a:xfrm>
              <a:off x="1954" y="1318"/>
              <a:ext cx="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0"/>
                </a:cxn>
                <a:cxn ang="0">
                  <a:pos x="0" y="10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9" y="1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95" name="Freeform 499"/>
            <p:cNvSpPr>
              <a:spLocks/>
            </p:cNvSpPr>
            <p:nvPr/>
          </p:nvSpPr>
          <p:spPr bwMode="auto">
            <a:xfrm>
              <a:off x="1954" y="1023"/>
              <a:ext cx="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0"/>
                </a:cxn>
                <a:cxn ang="0">
                  <a:pos x="0" y="10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9" y="1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96" name="Freeform 500"/>
            <p:cNvSpPr>
              <a:spLocks/>
            </p:cNvSpPr>
            <p:nvPr/>
          </p:nvSpPr>
          <p:spPr bwMode="auto">
            <a:xfrm>
              <a:off x="1954" y="738"/>
              <a:ext cx="19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9"/>
                </a:cxn>
                <a:cxn ang="0">
                  <a:pos x="0" y="9"/>
                </a:cxn>
              </a:cxnLst>
              <a:rect l="0" t="0" r="r" b="b"/>
              <a:pathLst>
                <a:path w="19" h="9">
                  <a:moveTo>
                    <a:pt x="9" y="0"/>
                  </a:moveTo>
                  <a:lnTo>
                    <a:pt x="19" y="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97" name="Freeform 501"/>
            <p:cNvSpPr>
              <a:spLocks/>
            </p:cNvSpPr>
            <p:nvPr/>
          </p:nvSpPr>
          <p:spPr bwMode="auto">
            <a:xfrm>
              <a:off x="1963" y="443"/>
              <a:ext cx="1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9"/>
                </a:cxn>
                <a:cxn ang="0">
                  <a:pos x="0" y="9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10" y="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98" name="Freeform 502"/>
            <p:cNvSpPr>
              <a:spLocks/>
            </p:cNvSpPr>
            <p:nvPr/>
          </p:nvSpPr>
          <p:spPr bwMode="auto">
            <a:xfrm>
              <a:off x="2049" y="3639"/>
              <a:ext cx="9" cy="19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19">
                  <a:moveTo>
                    <a:pt x="9" y="1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99" name="Freeform 503"/>
            <p:cNvSpPr>
              <a:spLocks/>
            </p:cNvSpPr>
            <p:nvPr/>
          </p:nvSpPr>
          <p:spPr bwMode="auto">
            <a:xfrm>
              <a:off x="2058" y="3354"/>
              <a:ext cx="10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10" y="9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lnTo>
                    <a:pt x="0" y="0"/>
                  </a:lnTo>
                  <a:lnTo>
                    <a:pt x="1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00" name="Freeform 504"/>
            <p:cNvSpPr>
              <a:spLocks/>
            </p:cNvSpPr>
            <p:nvPr/>
          </p:nvSpPr>
          <p:spPr bwMode="auto">
            <a:xfrm>
              <a:off x="2058" y="3059"/>
              <a:ext cx="10" cy="1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0" y="0"/>
                </a:cxn>
                <a:cxn ang="0">
                  <a:pos x="10" y="9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0" y="0"/>
                  </a:lnTo>
                  <a:lnTo>
                    <a:pt x="1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01" name="Line 505"/>
            <p:cNvSpPr>
              <a:spLocks noChangeShapeType="1"/>
            </p:cNvSpPr>
            <p:nvPr/>
          </p:nvSpPr>
          <p:spPr bwMode="auto">
            <a:xfrm flipV="1">
              <a:off x="2068" y="2773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02" name="Oval 506"/>
            <p:cNvSpPr>
              <a:spLocks noChangeArrowheads="1"/>
            </p:cNvSpPr>
            <p:nvPr/>
          </p:nvSpPr>
          <p:spPr bwMode="auto">
            <a:xfrm>
              <a:off x="2068" y="2478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03" name="Line 507"/>
            <p:cNvSpPr>
              <a:spLocks noChangeShapeType="1"/>
            </p:cNvSpPr>
            <p:nvPr/>
          </p:nvSpPr>
          <p:spPr bwMode="auto">
            <a:xfrm>
              <a:off x="2077" y="2193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04" name="Oval 508"/>
            <p:cNvSpPr>
              <a:spLocks noChangeArrowheads="1"/>
            </p:cNvSpPr>
            <p:nvPr/>
          </p:nvSpPr>
          <p:spPr bwMode="auto">
            <a:xfrm>
              <a:off x="2077" y="1898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05" name="Freeform 509"/>
            <p:cNvSpPr>
              <a:spLocks/>
            </p:cNvSpPr>
            <p:nvPr/>
          </p:nvSpPr>
          <p:spPr bwMode="auto">
            <a:xfrm>
              <a:off x="2087" y="1613"/>
              <a:ext cx="1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9"/>
                </a:cxn>
                <a:cxn ang="0">
                  <a:pos x="0" y="9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10" y="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06" name="Line 510"/>
            <p:cNvSpPr>
              <a:spLocks noChangeShapeType="1"/>
            </p:cNvSpPr>
            <p:nvPr/>
          </p:nvSpPr>
          <p:spPr bwMode="auto">
            <a:xfrm>
              <a:off x="2087" y="1328"/>
              <a:ext cx="1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07" name="Freeform 511"/>
            <p:cNvSpPr>
              <a:spLocks/>
            </p:cNvSpPr>
            <p:nvPr/>
          </p:nvSpPr>
          <p:spPr bwMode="auto">
            <a:xfrm>
              <a:off x="2097" y="1033"/>
              <a:ext cx="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9"/>
                </a:cxn>
                <a:cxn ang="0">
                  <a:pos x="0" y="0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08" name="Freeform 512"/>
            <p:cNvSpPr>
              <a:spLocks/>
            </p:cNvSpPr>
            <p:nvPr/>
          </p:nvSpPr>
          <p:spPr bwMode="auto">
            <a:xfrm>
              <a:off x="2097" y="738"/>
              <a:ext cx="19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9"/>
                </a:cxn>
                <a:cxn ang="0">
                  <a:pos x="0" y="9"/>
                </a:cxn>
              </a:cxnLst>
              <a:rect l="0" t="0" r="r" b="b"/>
              <a:pathLst>
                <a:path w="19" h="9">
                  <a:moveTo>
                    <a:pt x="9" y="0"/>
                  </a:moveTo>
                  <a:lnTo>
                    <a:pt x="19" y="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09" name="Freeform 513"/>
            <p:cNvSpPr>
              <a:spLocks/>
            </p:cNvSpPr>
            <p:nvPr/>
          </p:nvSpPr>
          <p:spPr bwMode="auto">
            <a:xfrm>
              <a:off x="2097" y="443"/>
              <a:ext cx="19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19"/>
                </a:cxn>
                <a:cxn ang="0">
                  <a:pos x="0" y="9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lnTo>
                    <a:pt x="19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10" name="Freeform 514"/>
            <p:cNvSpPr>
              <a:spLocks/>
            </p:cNvSpPr>
            <p:nvPr/>
          </p:nvSpPr>
          <p:spPr bwMode="auto">
            <a:xfrm>
              <a:off x="2182" y="3639"/>
              <a:ext cx="19" cy="1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11" name="Freeform 515"/>
            <p:cNvSpPr>
              <a:spLocks/>
            </p:cNvSpPr>
            <p:nvPr/>
          </p:nvSpPr>
          <p:spPr bwMode="auto">
            <a:xfrm>
              <a:off x="2192" y="3354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12" name="Line 516"/>
            <p:cNvSpPr>
              <a:spLocks noChangeShapeType="1"/>
            </p:cNvSpPr>
            <p:nvPr/>
          </p:nvSpPr>
          <p:spPr bwMode="auto">
            <a:xfrm flipH="1">
              <a:off x="2201" y="3068"/>
              <a:ext cx="1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13" name="Freeform 517"/>
            <p:cNvSpPr>
              <a:spLocks/>
            </p:cNvSpPr>
            <p:nvPr/>
          </p:nvSpPr>
          <p:spPr bwMode="auto">
            <a:xfrm>
              <a:off x="2201" y="2773"/>
              <a:ext cx="10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0" y="0"/>
                </a:cxn>
                <a:cxn ang="0">
                  <a:pos x="10" y="10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14" name="Oval 518"/>
            <p:cNvSpPr>
              <a:spLocks noChangeArrowheads="1"/>
            </p:cNvSpPr>
            <p:nvPr/>
          </p:nvSpPr>
          <p:spPr bwMode="auto">
            <a:xfrm>
              <a:off x="2201" y="2478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15" name="Oval 519"/>
            <p:cNvSpPr>
              <a:spLocks noChangeArrowheads="1"/>
            </p:cNvSpPr>
            <p:nvPr/>
          </p:nvSpPr>
          <p:spPr bwMode="auto">
            <a:xfrm>
              <a:off x="2211" y="2193"/>
              <a:ext cx="28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16" name="Freeform 520"/>
            <p:cNvSpPr>
              <a:spLocks/>
            </p:cNvSpPr>
            <p:nvPr/>
          </p:nvSpPr>
          <p:spPr bwMode="auto">
            <a:xfrm>
              <a:off x="2220" y="1908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17" name="Line 521"/>
            <p:cNvSpPr>
              <a:spLocks noChangeShapeType="1"/>
            </p:cNvSpPr>
            <p:nvPr/>
          </p:nvSpPr>
          <p:spPr bwMode="auto">
            <a:xfrm>
              <a:off x="2230" y="1613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18" name="Freeform 522"/>
            <p:cNvSpPr>
              <a:spLocks/>
            </p:cNvSpPr>
            <p:nvPr/>
          </p:nvSpPr>
          <p:spPr bwMode="auto">
            <a:xfrm>
              <a:off x="2230" y="1328"/>
              <a:ext cx="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9"/>
                </a:cxn>
                <a:cxn ang="0">
                  <a:pos x="0" y="0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19" name="Freeform 523"/>
            <p:cNvSpPr>
              <a:spLocks/>
            </p:cNvSpPr>
            <p:nvPr/>
          </p:nvSpPr>
          <p:spPr bwMode="auto">
            <a:xfrm>
              <a:off x="2230" y="1033"/>
              <a:ext cx="19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9"/>
                </a:cxn>
                <a:cxn ang="0">
                  <a:pos x="0" y="9"/>
                </a:cxn>
              </a:cxnLst>
              <a:rect l="0" t="0" r="r" b="b"/>
              <a:pathLst>
                <a:path w="19" h="9">
                  <a:moveTo>
                    <a:pt x="9" y="0"/>
                  </a:moveTo>
                  <a:lnTo>
                    <a:pt x="19" y="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20" name="Freeform 524"/>
            <p:cNvSpPr>
              <a:spLocks/>
            </p:cNvSpPr>
            <p:nvPr/>
          </p:nvSpPr>
          <p:spPr bwMode="auto">
            <a:xfrm>
              <a:off x="2239" y="738"/>
              <a:ext cx="1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9"/>
                </a:cxn>
                <a:cxn ang="0">
                  <a:pos x="0" y="9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21" name="Freeform 525"/>
            <p:cNvSpPr>
              <a:spLocks/>
            </p:cNvSpPr>
            <p:nvPr/>
          </p:nvSpPr>
          <p:spPr bwMode="auto">
            <a:xfrm>
              <a:off x="2239" y="452"/>
              <a:ext cx="19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19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1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22" name="Freeform 526"/>
            <p:cNvSpPr>
              <a:spLocks/>
            </p:cNvSpPr>
            <p:nvPr/>
          </p:nvSpPr>
          <p:spPr bwMode="auto">
            <a:xfrm>
              <a:off x="2325" y="3639"/>
              <a:ext cx="9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19">
                  <a:moveTo>
                    <a:pt x="0" y="1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23" name="Freeform 527"/>
            <p:cNvSpPr>
              <a:spLocks/>
            </p:cNvSpPr>
            <p:nvPr/>
          </p:nvSpPr>
          <p:spPr bwMode="auto">
            <a:xfrm>
              <a:off x="2325" y="3354"/>
              <a:ext cx="19" cy="9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9">
                  <a:moveTo>
                    <a:pt x="9" y="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24" name="Line 528"/>
            <p:cNvSpPr>
              <a:spLocks noChangeShapeType="1"/>
            </p:cNvSpPr>
            <p:nvPr/>
          </p:nvSpPr>
          <p:spPr bwMode="auto">
            <a:xfrm flipH="1">
              <a:off x="2334" y="3068"/>
              <a:ext cx="1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25" name="Line 529"/>
            <p:cNvSpPr>
              <a:spLocks noChangeShapeType="1"/>
            </p:cNvSpPr>
            <p:nvPr/>
          </p:nvSpPr>
          <p:spPr bwMode="auto">
            <a:xfrm flipV="1">
              <a:off x="2344" y="2773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26" name="Oval 530"/>
            <p:cNvSpPr>
              <a:spLocks noChangeArrowheads="1"/>
            </p:cNvSpPr>
            <p:nvPr/>
          </p:nvSpPr>
          <p:spPr bwMode="auto">
            <a:xfrm>
              <a:off x="2344" y="2478"/>
              <a:ext cx="28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27" name="Oval 531"/>
            <p:cNvSpPr>
              <a:spLocks noChangeArrowheads="1"/>
            </p:cNvSpPr>
            <p:nvPr/>
          </p:nvSpPr>
          <p:spPr bwMode="auto">
            <a:xfrm>
              <a:off x="2344" y="2193"/>
              <a:ext cx="28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28" name="Line 532"/>
            <p:cNvSpPr>
              <a:spLocks noChangeShapeType="1"/>
            </p:cNvSpPr>
            <p:nvPr/>
          </p:nvSpPr>
          <p:spPr bwMode="auto">
            <a:xfrm>
              <a:off x="2363" y="1908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29" name="Freeform 533"/>
            <p:cNvSpPr>
              <a:spLocks/>
            </p:cNvSpPr>
            <p:nvPr/>
          </p:nvSpPr>
          <p:spPr bwMode="auto">
            <a:xfrm>
              <a:off x="2363" y="1622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30" name="Freeform 534"/>
            <p:cNvSpPr>
              <a:spLocks/>
            </p:cNvSpPr>
            <p:nvPr/>
          </p:nvSpPr>
          <p:spPr bwMode="auto">
            <a:xfrm>
              <a:off x="2363" y="1328"/>
              <a:ext cx="19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9"/>
                </a:cxn>
                <a:cxn ang="0">
                  <a:pos x="0" y="9"/>
                </a:cxn>
              </a:cxnLst>
              <a:rect l="0" t="0" r="r" b="b"/>
              <a:pathLst>
                <a:path w="19" h="9">
                  <a:moveTo>
                    <a:pt x="9" y="0"/>
                  </a:moveTo>
                  <a:lnTo>
                    <a:pt x="19" y="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31" name="Freeform 535"/>
            <p:cNvSpPr>
              <a:spLocks/>
            </p:cNvSpPr>
            <p:nvPr/>
          </p:nvSpPr>
          <p:spPr bwMode="auto">
            <a:xfrm>
              <a:off x="2372" y="1033"/>
              <a:ext cx="10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19"/>
                </a:cxn>
                <a:cxn ang="0">
                  <a:pos x="0" y="9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32" name="Freeform 536"/>
            <p:cNvSpPr>
              <a:spLocks/>
            </p:cNvSpPr>
            <p:nvPr/>
          </p:nvSpPr>
          <p:spPr bwMode="auto">
            <a:xfrm>
              <a:off x="2372" y="747"/>
              <a:ext cx="19" cy="1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10"/>
                </a:cxn>
                <a:cxn ang="0">
                  <a:pos x="0" y="10"/>
                </a:cxn>
              </a:cxnLst>
              <a:rect l="0" t="0" r="r" b="b"/>
              <a:pathLst>
                <a:path w="19" h="10">
                  <a:moveTo>
                    <a:pt x="10" y="0"/>
                  </a:moveTo>
                  <a:lnTo>
                    <a:pt x="19" y="1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33" name="Freeform 537"/>
            <p:cNvSpPr>
              <a:spLocks/>
            </p:cNvSpPr>
            <p:nvPr/>
          </p:nvSpPr>
          <p:spPr bwMode="auto">
            <a:xfrm>
              <a:off x="2382" y="452"/>
              <a:ext cx="19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19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lnTo>
                    <a:pt x="19" y="1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34" name="Freeform 538"/>
            <p:cNvSpPr>
              <a:spLocks/>
            </p:cNvSpPr>
            <p:nvPr/>
          </p:nvSpPr>
          <p:spPr bwMode="auto">
            <a:xfrm>
              <a:off x="2458" y="3639"/>
              <a:ext cx="10" cy="1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0" y="0"/>
                </a:cxn>
                <a:cxn ang="0">
                  <a:pos x="10" y="9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0" y="0"/>
                  </a:lnTo>
                  <a:lnTo>
                    <a:pt x="1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35" name="Freeform 539"/>
            <p:cNvSpPr>
              <a:spLocks/>
            </p:cNvSpPr>
            <p:nvPr/>
          </p:nvSpPr>
          <p:spPr bwMode="auto">
            <a:xfrm>
              <a:off x="2468" y="3354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36" name="Line 540"/>
            <p:cNvSpPr>
              <a:spLocks noChangeShapeType="1"/>
            </p:cNvSpPr>
            <p:nvPr/>
          </p:nvSpPr>
          <p:spPr bwMode="auto">
            <a:xfrm flipV="1">
              <a:off x="2477" y="3068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37" name="Line 541"/>
            <p:cNvSpPr>
              <a:spLocks noChangeShapeType="1"/>
            </p:cNvSpPr>
            <p:nvPr/>
          </p:nvSpPr>
          <p:spPr bwMode="auto">
            <a:xfrm>
              <a:off x="2477" y="2783"/>
              <a:ext cx="1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38" name="Freeform 542"/>
            <p:cNvSpPr>
              <a:spLocks/>
            </p:cNvSpPr>
            <p:nvPr/>
          </p:nvSpPr>
          <p:spPr bwMode="auto">
            <a:xfrm>
              <a:off x="2487" y="2488"/>
              <a:ext cx="1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39" name="Oval 543"/>
            <p:cNvSpPr>
              <a:spLocks noChangeArrowheads="1"/>
            </p:cNvSpPr>
            <p:nvPr/>
          </p:nvSpPr>
          <p:spPr bwMode="auto">
            <a:xfrm>
              <a:off x="2487" y="2193"/>
              <a:ext cx="28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40" name="Freeform 544"/>
            <p:cNvSpPr>
              <a:spLocks/>
            </p:cNvSpPr>
            <p:nvPr/>
          </p:nvSpPr>
          <p:spPr bwMode="auto">
            <a:xfrm>
              <a:off x="2496" y="1908"/>
              <a:ext cx="1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9"/>
                </a:cxn>
                <a:cxn ang="0">
                  <a:pos x="0" y="9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10" y="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41" name="Freeform 545"/>
            <p:cNvSpPr>
              <a:spLocks/>
            </p:cNvSpPr>
            <p:nvPr/>
          </p:nvSpPr>
          <p:spPr bwMode="auto">
            <a:xfrm>
              <a:off x="2506" y="1622"/>
              <a:ext cx="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0"/>
                </a:cxn>
                <a:cxn ang="0">
                  <a:pos x="0" y="0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9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42" name="Line 546"/>
            <p:cNvSpPr>
              <a:spLocks noChangeShapeType="1"/>
            </p:cNvSpPr>
            <p:nvPr/>
          </p:nvSpPr>
          <p:spPr bwMode="auto">
            <a:xfrm>
              <a:off x="2506" y="1337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43" name="Freeform 547"/>
            <p:cNvSpPr>
              <a:spLocks/>
            </p:cNvSpPr>
            <p:nvPr/>
          </p:nvSpPr>
          <p:spPr bwMode="auto">
            <a:xfrm>
              <a:off x="2515" y="1042"/>
              <a:ext cx="1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0"/>
                </a:cxn>
                <a:cxn ang="0">
                  <a:pos x="0" y="1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1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44" name="Freeform 548"/>
            <p:cNvSpPr>
              <a:spLocks/>
            </p:cNvSpPr>
            <p:nvPr/>
          </p:nvSpPr>
          <p:spPr bwMode="auto">
            <a:xfrm>
              <a:off x="2515" y="747"/>
              <a:ext cx="19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19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1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45" name="Freeform 549"/>
            <p:cNvSpPr>
              <a:spLocks/>
            </p:cNvSpPr>
            <p:nvPr/>
          </p:nvSpPr>
          <p:spPr bwMode="auto">
            <a:xfrm>
              <a:off x="2515" y="452"/>
              <a:ext cx="29" cy="2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9" y="29"/>
                </a:cxn>
                <a:cxn ang="0">
                  <a:pos x="0" y="19"/>
                </a:cxn>
              </a:cxnLst>
              <a:rect l="0" t="0" r="r" b="b"/>
              <a:pathLst>
                <a:path w="29" h="29">
                  <a:moveTo>
                    <a:pt x="10" y="0"/>
                  </a:moveTo>
                  <a:lnTo>
                    <a:pt x="29" y="29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46" name="Freeform 550"/>
            <p:cNvSpPr>
              <a:spLocks/>
            </p:cNvSpPr>
            <p:nvPr/>
          </p:nvSpPr>
          <p:spPr bwMode="auto">
            <a:xfrm>
              <a:off x="2591" y="3639"/>
              <a:ext cx="19" cy="1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47" name="Freeform 551"/>
            <p:cNvSpPr>
              <a:spLocks/>
            </p:cNvSpPr>
            <p:nvPr/>
          </p:nvSpPr>
          <p:spPr bwMode="auto">
            <a:xfrm>
              <a:off x="2601" y="3354"/>
              <a:ext cx="9" cy="9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48" name="Freeform 552"/>
            <p:cNvSpPr>
              <a:spLocks/>
            </p:cNvSpPr>
            <p:nvPr/>
          </p:nvSpPr>
          <p:spPr bwMode="auto">
            <a:xfrm>
              <a:off x="2610" y="3068"/>
              <a:ext cx="1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0"/>
                </a:cxn>
                <a:cxn ang="0">
                  <a:pos x="10" y="10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49" name="Oval 553"/>
            <p:cNvSpPr>
              <a:spLocks noChangeArrowheads="1"/>
            </p:cNvSpPr>
            <p:nvPr/>
          </p:nvSpPr>
          <p:spPr bwMode="auto">
            <a:xfrm>
              <a:off x="2610" y="2773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50" name="Oval 554"/>
            <p:cNvSpPr>
              <a:spLocks noChangeArrowheads="1"/>
            </p:cNvSpPr>
            <p:nvPr/>
          </p:nvSpPr>
          <p:spPr bwMode="auto">
            <a:xfrm>
              <a:off x="2620" y="2488"/>
              <a:ext cx="28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51" name="Freeform 555"/>
            <p:cNvSpPr>
              <a:spLocks/>
            </p:cNvSpPr>
            <p:nvPr/>
          </p:nvSpPr>
          <p:spPr bwMode="auto">
            <a:xfrm>
              <a:off x="2629" y="2203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52" name="Oval 556"/>
            <p:cNvSpPr>
              <a:spLocks noChangeArrowheads="1"/>
            </p:cNvSpPr>
            <p:nvPr/>
          </p:nvSpPr>
          <p:spPr bwMode="auto">
            <a:xfrm>
              <a:off x="2629" y="1908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53" name="Line 557"/>
            <p:cNvSpPr>
              <a:spLocks noChangeShapeType="1"/>
            </p:cNvSpPr>
            <p:nvPr/>
          </p:nvSpPr>
          <p:spPr bwMode="auto">
            <a:xfrm>
              <a:off x="2639" y="1632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54" name="Freeform 558"/>
            <p:cNvSpPr>
              <a:spLocks/>
            </p:cNvSpPr>
            <p:nvPr/>
          </p:nvSpPr>
          <p:spPr bwMode="auto">
            <a:xfrm>
              <a:off x="2648" y="1328"/>
              <a:ext cx="1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9"/>
                </a:cxn>
                <a:cxn ang="0">
                  <a:pos x="0" y="9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55" name="Freeform 559"/>
            <p:cNvSpPr>
              <a:spLocks/>
            </p:cNvSpPr>
            <p:nvPr/>
          </p:nvSpPr>
          <p:spPr bwMode="auto">
            <a:xfrm>
              <a:off x="2648" y="1042"/>
              <a:ext cx="19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19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1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56" name="Freeform 560"/>
            <p:cNvSpPr>
              <a:spLocks/>
            </p:cNvSpPr>
            <p:nvPr/>
          </p:nvSpPr>
          <p:spPr bwMode="auto">
            <a:xfrm>
              <a:off x="2658" y="747"/>
              <a:ext cx="19" cy="2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29"/>
                </a:cxn>
                <a:cxn ang="0">
                  <a:pos x="0" y="19"/>
                </a:cxn>
              </a:cxnLst>
              <a:rect l="0" t="0" r="r" b="b"/>
              <a:pathLst>
                <a:path w="19" h="29">
                  <a:moveTo>
                    <a:pt x="9" y="0"/>
                  </a:moveTo>
                  <a:lnTo>
                    <a:pt x="19" y="29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57" name="Freeform 561"/>
            <p:cNvSpPr>
              <a:spLocks/>
            </p:cNvSpPr>
            <p:nvPr/>
          </p:nvSpPr>
          <p:spPr bwMode="auto">
            <a:xfrm>
              <a:off x="2658" y="462"/>
              <a:ext cx="28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8" y="19"/>
                </a:cxn>
                <a:cxn ang="0">
                  <a:pos x="0" y="9"/>
                </a:cxn>
              </a:cxnLst>
              <a:rect l="0" t="0" r="r" b="b"/>
              <a:pathLst>
                <a:path w="28" h="19">
                  <a:moveTo>
                    <a:pt x="9" y="0"/>
                  </a:moveTo>
                  <a:lnTo>
                    <a:pt x="28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58" name="Freeform 562"/>
            <p:cNvSpPr>
              <a:spLocks/>
            </p:cNvSpPr>
            <p:nvPr/>
          </p:nvSpPr>
          <p:spPr bwMode="auto">
            <a:xfrm>
              <a:off x="2734" y="3639"/>
              <a:ext cx="9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19">
                  <a:moveTo>
                    <a:pt x="0" y="1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59" name="Freeform 563"/>
            <p:cNvSpPr>
              <a:spLocks/>
            </p:cNvSpPr>
            <p:nvPr/>
          </p:nvSpPr>
          <p:spPr bwMode="auto">
            <a:xfrm>
              <a:off x="2734" y="3354"/>
              <a:ext cx="19" cy="19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60" name="Freeform 564"/>
            <p:cNvSpPr>
              <a:spLocks/>
            </p:cNvSpPr>
            <p:nvPr/>
          </p:nvSpPr>
          <p:spPr bwMode="auto">
            <a:xfrm>
              <a:off x="2743" y="3068"/>
              <a:ext cx="10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0" y="0"/>
                </a:cxn>
                <a:cxn ang="0">
                  <a:pos x="10" y="10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61" name="Line 565"/>
            <p:cNvSpPr>
              <a:spLocks noChangeShapeType="1"/>
            </p:cNvSpPr>
            <p:nvPr/>
          </p:nvSpPr>
          <p:spPr bwMode="auto">
            <a:xfrm>
              <a:off x="2753" y="2783"/>
              <a:ext cx="1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62" name="Oval 566"/>
            <p:cNvSpPr>
              <a:spLocks noChangeArrowheads="1"/>
            </p:cNvSpPr>
            <p:nvPr/>
          </p:nvSpPr>
          <p:spPr bwMode="auto">
            <a:xfrm>
              <a:off x="2753" y="2488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63" name="Line 567"/>
            <p:cNvSpPr>
              <a:spLocks noChangeShapeType="1"/>
            </p:cNvSpPr>
            <p:nvPr/>
          </p:nvSpPr>
          <p:spPr bwMode="auto">
            <a:xfrm>
              <a:off x="2772" y="2203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64" name="Freeform 568"/>
            <p:cNvSpPr>
              <a:spLocks/>
            </p:cNvSpPr>
            <p:nvPr/>
          </p:nvSpPr>
          <p:spPr bwMode="auto">
            <a:xfrm>
              <a:off x="2772" y="1917"/>
              <a:ext cx="10" cy="1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1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65" name="Freeform 569"/>
            <p:cNvSpPr>
              <a:spLocks/>
            </p:cNvSpPr>
            <p:nvPr/>
          </p:nvSpPr>
          <p:spPr bwMode="auto">
            <a:xfrm>
              <a:off x="2782" y="1622"/>
              <a:ext cx="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9"/>
                </a:cxn>
                <a:cxn ang="0">
                  <a:pos x="0" y="10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lnTo>
                    <a:pt x="9" y="1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66" name="Freeform 570"/>
            <p:cNvSpPr>
              <a:spLocks/>
            </p:cNvSpPr>
            <p:nvPr/>
          </p:nvSpPr>
          <p:spPr bwMode="auto">
            <a:xfrm>
              <a:off x="2782" y="1337"/>
              <a:ext cx="19" cy="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10"/>
                </a:cxn>
                <a:cxn ang="0">
                  <a:pos x="0" y="10"/>
                </a:cxn>
              </a:cxnLst>
              <a:rect l="0" t="0" r="r" b="b"/>
              <a:pathLst>
                <a:path w="19" h="10">
                  <a:moveTo>
                    <a:pt x="9" y="0"/>
                  </a:moveTo>
                  <a:lnTo>
                    <a:pt x="19" y="1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67" name="Freeform 571"/>
            <p:cNvSpPr>
              <a:spLocks/>
            </p:cNvSpPr>
            <p:nvPr/>
          </p:nvSpPr>
          <p:spPr bwMode="auto">
            <a:xfrm>
              <a:off x="2791" y="1042"/>
              <a:ext cx="19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19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1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68" name="Freeform 572"/>
            <p:cNvSpPr>
              <a:spLocks/>
            </p:cNvSpPr>
            <p:nvPr/>
          </p:nvSpPr>
          <p:spPr bwMode="auto">
            <a:xfrm>
              <a:off x="2791" y="757"/>
              <a:ext cx="29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9" y="19"/>
                </a:cxn>
                <a:cxn ang="0">
                  <a:pos x="0" y="9"/>
                </a:cxn>
              </a:cxnLst>
              <a:rect l="0" t="0" r="r" b="b"/>
              <a:pathLst>
                <a:path w="29" h="19">
                  <a:moveTo>
                    <a:pt x="10" y="0"/>
                  </a:moveTo>
                  <a:lnTo>
                    <a:pt x="29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69" name="Freeform 573"/>
            <p:cNvSpPr>
              <a:spLocks/>
            </p:cNvSpPr>
            <p:nvPr/>
          </p:nvSpPr>
          <p:spPr bwMode="auto">
            <a:xfrm>
              <a:off x="2801" y="462"/>
              <a:ext cx="28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8" y="28"/>
                </a:cxn>
                <a:cxn ang="0">
                  <a:pos x="0" y="19"/>
                </a:cxn>
              </a:cxnLst>
              <a:rect l="0" t="0" r="r" b="b"/>
              <a:pathLst>
                <a:path w="28" h="28">
                  <a:moveTo>
                    <a:pt x="9" y="0"/>
                  </a:moveTo>
                  <a:lnTo>
                    <a:pt x="28" y="2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70" name="Freeform 574"/>
            <p:cNvSpPr>
              <a:spLocks/>
            </p:cNvSpPr>
            <p:nvPr/>
          </p:nvSpPr>
          <p:spPr bwMode="auto">
            <a:xfrm>
              <a:off x="2867" y="3639"/>
              <a:ext cx="10" cy="1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0" y="0"/>
                </a:cxn>
                <a:cxn ang="0">
                  <a:pos x="10" y="9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lnTo>
                    <a:pt x="0" y="0"/>
                  </a:lnTo>
                  <a:lnTo>
                    <a:pt x="1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71" name="Freeform 575"/>
            <p:cNvSpPr>
              <a:spLocks/>
            </p:cNvSpPr>
            <p:nvPr/>
          </p:nvSpPr>
          <p:spPr bwMode="auto">
            <a:xfrm>
              <a:off x="2877" y="3354"/>
              <a:ext cx="9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19">
                  <a:moveTo>
                    <a:pt x="0" y="1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72" name="Freeform 576"/>
            <p:cNvSpPr>
              <a:spLocks/>
            </p:cNvSpPr>
            <p:nvPr/>
          </p:nvSpPr>
          <p:spPr bwMode="auto">
            <a:xfrm>
              <a:off x="2886" y="3068"/>
              <a:ext cx="1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0"/>
                </a:cxn>
                <a:cxn ang="0">
                  <a:pos x="10" y="10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0"/>
                  </a:lnTo>
                  <a:lnTo>
                    <a:pt x="1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73" name="Line 577"/>
            <p:cNvSpPr>
              <a:spLocks noChangeShapeType="1"/>
            </p:cNvSpPr>
            <p:nvPr/>
          </p:nvSpPr>
          <p:spPr bwMode="auto">
            <a:xfrm flipV="1">
              <a:off x="2896" y="2783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74" name="Oval 578"/>
            <p:cNvSpPr>
              <a:spLocks noChangeArrowheads="1"/>
            </p:cNvSpPr>
            <p:nvPr/>
          </p:nvSpPr>
          <p:spPr bwMode="auto">
            <a:xfrm>
              <a:off x="2896" y="2488"/>
              <a:ext cx="28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75" name="Freeform 579"/>
            <p:cNvSpPr>
              <a:spLocks/>
            </p:cNvSpPr>
            <p:nvPr/>
          </p:nvSpPr>
          <p:spPr bwMode="auto">
            <a:xfrm>
              <a:off x="2905" y="2212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76" name="Freeform 580"/>
            <p:cNvSpPr>
              <a:spLocks/>
            </p:cNvSpPr>
            <p:nvPr/>
          </p:nvSpPr>
          <p:spPr bwMode="auto">
            <a:xfrm>
              <a:off x="2915" y="1917"/>
              <a:ext cx="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0"/>
                </a:cxn>
                <a:cxn ang="0">
                  <a:pos x="0" y="10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9" y="1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77" name="Freeform 581"/>
            <p:cNvSpPr>
              <a:spLocks/>
            </p:cNvSpPr>
            <p:nvPr/>
          </p:nvSpPr>
          <p:spPr bwMode="auto">
            <a:xfrm>
              <a:off x="2915" y="1632"/>
              <a:ext cx="19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9"/>
                </a:cxn>
                <a:cxn ang="0">
                  <a:pos x="0" y="0"/>
                </a:cxn>
              </a:cxnLst>
              <a:rect l="0" t="0" r="r" b="b"/>
              <a:pathLst>
                <a:path w="19" h="9">
                  <a:moveTo>
                    <a:pt x="9" y="0"/>
                  </a:moveTo>
                  <a:lnTo>
                    <a:pt x="1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78" name="Freeform 582"/>
            <p:cNvSpPr>
              <a:spLocks/>
            </p:cNvSpPr>
            <p:nvPr/>
          </p:nvSpPr>
          <p:spPr bwMode="auto">
            <a:xfrm>
              <a:off x="2924" y="1337"/>
              <a:ext cx="19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19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1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79" name="Freeform 583"/>
            <p:cNvSpPr>
              <a:spLocks/>
            </p:cNvSpPr>
            <p:nvPr/>
          </p:nvSpPr>
          <p:spPr bwMode="auto">
            <a:xfrm>
              <a:off x="2924" y="1052"/>
              <a:ext cx="29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9" y="19"/>
                </a:cxn>
                <a:cxn ang="0">
                  <a:pos x="0" y="9"/>
                </a:cxn>
              </a:cxnLst>
              <a:rect l="0" t="0" r="r" b="b"/>
              <a:pathLst>
                <a:path w="29" h="19">
                  <a:moveTo>
                    <a:pt x="10" y="0"/>
                  </a:moveTo>
                  <a:lnTo>
                    <a:pt x="29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80" name="Freeform 584"/>
            <p:cNvSpPr>
              <a:spLocks/>
            </p:cNvSpPr>
            <p:nvPr/>
          </p:nvSpPr>
          <p:spPr bwMode="auto">
            <a:xfrm>
              <a:off x="2934" y="757"/>
              <a:ext cx="28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8" y="28"/>
                </a:cxn>
                <a:cxn ang="0">
                  <a:pos x="0" y="9"/>
                </a:cxn>
              </a:cxnLst>
              <a:rect l="0" t="0" r="r" b="b"/>
              <a:pathLst>
                <a:path w="28" h="28">
                  <a:moveTo>
                    <a:pt x="9" y="0"/>
                  </a:moveTo>
                  <a:lnTo>
                    <a:pt x="28" y="28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81" name="Freeform 585"/>
            <p:cNvSpPr>
              <a:spLocks/>
            </p:cNvSpPr>
            <p:nvPr/>
          </p:nvSpPr>
          <p:spPr bwMode="auto">
            <a:xfrm>
              <a:off x="2943" y="471"/>
              <a:ext cx="29" cy="2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9" y="29"/>
                </a:cxn>
                <a:cxn ang="0">
                  <a:pos x="0" y="10"/>
                </a:cxn>
              </a:cxnLst>
              <a:rect l="0" t="0" r="r" b="b"/>
              <a:pathLst>
                <a:path w="29" h="29">
                  <a:moveTo>
                    <a:pt x="10" y="0"/>
                  </a:moveTo>
                  <a:lnTo>
                    <a:pt x="29" y="2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82" name="Freeform 586"/>
            <p:cNvSpPr>
              <a:spLocks/>
            </p:cNvSpPr>
            <p:nvPr/>
          </p:nvSpPr>
          <p:spPr bwMode="auto">
            <a:xfrm>
              <a:off x="3000" y="3639"/>
              <a:ext cx="19" cy="1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83" name="Freeform 587"/>
            <p:cNvSpPr>
              <a:spLocks/>
            </p:cNvSpPr>
            <p:nvPr/>
          </p:nvSpPr>
          <p:spPr bwMode="auto">
            <a:xfrm>
              <a:off x="3010" y="3354"/>
              <a:ext cx="9" cy="19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19">
                  <a:moveTo>
                    <a:pt x="9" y="1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84" name="Freeform 588"/>
            <p:cNvSpPr>
              <a:spLocks/>
            </p:cNvSpPr>
            <p:nvPr/>
          </p:nvSpPr>
          <p:spPr bwMode="auto">
            <a:xfrm>
              <a:off x="3019" y="3068"/>
              <a:ext cx="10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0" y="0"/>
                </a:cxn>
                <a:cxn ang="0">
                  <a:pos x="10" y="10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85" name="Freeform 589"/>
            <p:cNvSpPr>
              <a:spLocks/>
            </p:cNvSpPr>
            <p:nvPr/>
          </p:nvSpPr>
          <p:spPr bwMode="auto">
            <a:xfrm>
              <a:off x="3029" y="2783"/>
              <a:ext cx="9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86" name="Oval 590"/>
            <p:cNvSpPr>
              <a:spLocks noChangeArrowheads="1"/>
            </p:cNvSpPr>
            <p:nvPr/>
          </p:nvSpPr>
          <p:spPr bwMode="auto">
            <a:xfrm>
              <a:off x="3029" y="2488"/>
              <a:ext cx="28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87" name="Oval 591"/>
            <p:cNvSpPr>
              <a:spLocks noChangeArrowheads="1"/>
            </p:cNvSpPr>
            <p:nvPr/>
          </p:nvSpPr>
          <p:spPr bwMode="auto">
            <a:xfrm>
              <a:off x="3038" y="2203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88" name="Line 592"/>
            <p:cNvSpPr>
              <a:spLocks noChangeShapeType="1"/>
            </p:cNvSpPr>
            <p:nvPr/>
          </p:nvSpPr>
          <p:spPr bwMode="auto">
            <a:xfrm>
              <a:off x="3048" y="1927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89" name="Line 593"/>
            <p:cNvSpPr>
              <a:spLocks noChangeShapeType="1"/>
            </p:cNvSpPr>
            <p:nvPr/>
          </p:nvSpPr>
          <p:spPr bwMode="auto">
            <a:xfrm>
              <a:off x="3057" y="1641"/>
              <a:ext cx="1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90" name="Freeform 594"/>
            <p:cNvSpPr>
              <a:spLocks/>
            </p:cNvSpPr>
            <p:nvPr/>
          </p:nvSpPr>
          <p:spPr bwMode="auto">
            <a:xfrm>
              <a:off x="3057" y="1337"/>
              <a:ext cx="19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19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1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91" name="Freeform 595"/>
            <p:cNvSpPr>
              <a:spLocks/>
            </p:cNvSpPr>
            <p:nvPr/>
          </p:nvSpPr>
          <p:spPr bwMode="auto">
            <a:xfrm>
              <a:off x="3067" y="1052"/>
              <a:ext cx="19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19"/>
                </a:cxn>
                <a:cxn ang="0">
                  <a:pos x="0" y="9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lnTo>
                    <a:pt x="19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92" name="Freeform 596"/>
            <p:cNvSpPr>
              <a:spLocks/>
            </p:cNvSpPr>
            <p:nvPr/>
          </p:nvSpPr>
          <p:spPr bwMode="auto">
            <a:xfrm>
              <a:off x="3076" y="757"/>
              <a:ext cx="20" cy="2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28"/>
                </a:cxn>
                <a:cxn ang="0">
                  <a:pos x="0" y="19"/>
                </a:cxn>
              </a:cxnLst>
              <a:rect l="0" t="0" r="r" b="b"/>
              <a:pathLst>
                <a:path w="20" h="28">
                  <a:moveTo>
                    <a:pt x="10" y="0"/>
                  </a:moveTo>
                  <a:lnTo>
                    <a:pt x="20" y="2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93" name="Freeform 597"/>
            <p:cNvSpPr>
              <a:spLocks/>
            </p:cNvSpPr>
            <p:nvPr/>
          </p:nvSpPr>
          <p:spPr bwMode="auto">
            <a:xfrm>
              <a:off x="3076" y="471"/>
              <a:ext cx="39" cy="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38"/>
                </a:cxn>
                <a:cxn ang="0">
                  <a:pos x="0" y="19"/>
                </a:cxn>
              </a:cxnLst>
              <a:rect l="0" t="0" r="r" b="b"/>
              <a:pathLst>
                <a:path w="39" h="38">
                  <a:moveTo>
                    <a:pt x="20" y="0"/>
                  </a:moveTo>
                  <a:lnTo>
                    <a:pt x="39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94" name="Freeform 598"/>
            <p:cNvSpPr>
              <a:spLocks/>
            </p:cNvSpPr>
            <p:nvPr/>
          </p:nvSpPr>
          <p:spPr bwMode="auto">
            <a:xfrm>
              <a:off x="3134" y="3639"/>
              <a:ext cx="19" cy="19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95" name="Freeform 599"/>
            <p:cNvSpPr>
              <a:spLocks/>
            </p:cNvSpPr>
            <p:nvPr/>
          </p:nvSpPr>
          <p:spPr bwMode="auto">
            <a:xfrm>
              <a:off x="3143" y="3354"/>
              <a:ext cx="19" cy="1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96" name="Line 600"/>
            <p:cNvSpPr>
              <a:spLocks noChangeShapeType="1"/>
            </p:cNvSpPr>
            <p:nvPr/>
          </p:nvSpPr>
          <p:spPr bwMode="auto">
            <a:xfrm flipV="1">
              <a:off x="3162" y="3068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97" name="Oval 601"/>
            <p:cNvSpPr>
              <a:spLocks noChangeArrowheads="1"/>
            </p:cNvSpPr>
            <p:nvPr/>
          </p:nvSpPr>
          <p:spPr bwMode="auto">
            <a:xfrm>
              <a:off x="3162" y="2783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98" name="Line 602"/>
            <p:cNvSpPr>
              <a:spLocks noChangeShapeType="1"/>
            </p:cNvSpPr>
            <p:nvPr/>
          </p:nvSpPr>
          <p:spPr bwMode="auto">
            <a:xfrm>
              <a:off x="3181" y="2497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99" name="Freeform 603"/>
            <p:cNvSpPr>
              <a:spLocks/>
            </p:cNvSpPr>
            <p:nvPr/>
          </p:nvSpPr>
          <p:spPr bwMode="auto">
            <a:xfrm>
              <a:off x="3181" y="2212"/>
              <a:ext cx="10" cy="1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1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00" name="Freeform 604"/>
            <p:cNvSpPr>
              <a:spLocks/>
            </p:cNvSpPr>
            <p:nvPr/>
          </p:nvSpPr>
          <p:spPr bwMode="auto">
            <a:xfrm>
              <a:off x="3191" y="1927"/>
              <a:ext cx="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9"/>
                </a:cxn>
                <a:cxn ang="0">
                  <a:pos x="0" y="0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01" name="Freeform 605"/>
            <p:cNvSpPr>
              <a:spLocks/>
            </p:cNvSpPr>
            <p:nvPr/>
          </p:nvSpPr>
          <p:spPr bwMode="auto">
            <a:xfrm>
              <a:off x="3191" y="1632"/>
              <a:ext cx="19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19"/>
                </a:cxn>
                <a:cxn ang="0">
                  <a:pos x="0" y="9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lnTo>
                    <a:pt x="19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02" name="Freeform 606"/>
            <p:cNvSpPr>
              <a:spLocks/>
            </p:cNvSpPr>
            <p:nvPr/>
          </p:nvSpPr>
          <p:spPr bwMode="auto">
            <a:xfrm>
              <a:off x="3200" y="1347"/>
              <a:ext cx="19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19"/>
                </a:cxn>
                <a:cxn ang="0">
                  <a:pos x="0" y="9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03" name="Freeform 607"/>
            <p:cNvSpPr>
              <a:spLocks/>
            </p:cNvSpPr>
            <p:nvPr/>
          </p:nvSpPr>
          <p:spPr bwMode="auto">
            <a:xfrm>
              <a:off x="3210" y="1052"/>
              <a:ext cx="1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28"/>
                </a:cxn>
                <a:cxn ang="0">
                  <a:pos x="0" y="19"/>
                </a:cxn>
              </a:cxnLst>
              <a:rect l="0" t="0" r="r" b="b"/>
              <a:pathLst>
                <a:path w="19" h="28">
                  <a:moveTo>
                    <a:pt x="9" y="0"/>
                  </a:moveTo>
                  <a:lnTo>
                    <a:pt x="19" y="2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04" name="Freeform 608"/>
            <p:cNvSpPr>
              <a:spLocks/>
            </p:cNvSpPr>
            <p:nvPr/>
          </p:nvSpPr>
          <p:spPr bwMode="auto">
            <a:xfrm>
              <a:off x="3210" y="766"/>
              <a:ext cx="28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29"/>
                </a:cxn>
                <a:cxn ang="0">
                  <a:pos x="0" y="10"/>
                </a:cxn>
              </a:cxnLst>
              <a:rect l="0" t="0" r="r" b="b"/>
              <a:pathLst>
                <a:path w="28" h="29">
                  <a:moveTo>
                    <a:pt x="19" y="0"/>
                  </a:moveTo>
                  <a:lnTo>
                    <a:pt x="28" y="2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05" name="Freeform 609"/>
            <p:cNvSpPr>
              <a:spLocks/>
            </p:cNvSpPr>
            <p:nvPr/>
          </p:nvSpPr>
          <p:spPr bwMode="auto">
            <a:xfrm>
              <a:off x="3219" y="471"/>
              <a:ext cx="29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9" y="38"/>
                </a:cxn>
                <a:cxn ang="0">
                  <a:pos x="0" y="19"/>
                </a:cxn>
              </a:cxnLst>
              <a:rect l="0" t="0" r="r" b="b"/>
              <a:pathLst>
                <a:path w="29" h="38">
                  <a:moveTo>
                    <a:pt x="19" y="0"/>
                  </a:moveTo>
                  <a:lnTo>
                    <a:pt x="29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06" name="Freeform 610"/>
            <p:cNvSpPr>
              <a:spLocks/>
            </p:cNvSpPr>
            <p:nvPr/>
          </p:nvSpPr>
          <p:spPr bwMode="auto">
            <a:xfrm>
              <a:off x="3276" y="3639"/>
              <a:ext cx="19" cy="1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07" name="Freeform 611"/>
            <p:cNvSpPr>
              <a:spLocks/>
            </p:cNvSpPr>
            <p:nvPr/>
          </p:nvSpPr>
          <p:spPr bwMode="auto">
            <a:xfrm>
              <a:off x="3286" y="3354"/>
              <a:ext cx="9" cy="19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19">
                  <a:moveTo>
                    <a:pt x="9" y="19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08" name="Line 612"/>
            <p:cNvSpPr>
              <a:spLocks noChangeShapeType="1"/>
            </p:cNvSpPr>
            <p:nvPr/>
          </p:nvSpPr>
          <p:spPr bwMode="auto">
            <a:xfrm>
              <a:off x="3295" y="3078"/>
              <a:ext cx="1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09" name="Oval 613"/>
            <p:cNvSpPr>
              <a:spLocks noChangeArrowheads="1"/>
            </p:cNvSpPr>
            <p:nvPr/>
          </p:nvSpPr>
          <p:spPr bwMode="auto">
            <a:xfrm>
              <a:off x="3295" y="2783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10" name="Oval 614"/>
            <p:cNvSpPr>
              <a:spLocks noChangeArrowheads="1"/>
            </p:cNvSpPr>
            <p:nvPr/>
          </p:nvSpPr>
          <p:spPr bwMode="auto">
            <a:xfrm>
              <a:off x="3305" y="2497"/>
              <a:ext cx="28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11" name="Line 615"/>
            <p:cNvSpPr>
              <a:spLocks noChangeShapeType="1"/>
            </p:cNvSpPr>
            <p:nvPr/>
          </p:nvSpPr>
          <p:spPr bwMode="auto">
            <a:xfrm>
              <a:off x="3324" y="2212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12" name="Freeform 616"/>
            <p:cNvSpPr>
              <a:spLocks/>
            </p:cNvSpPr>
            <p:nvPr/>
          </p:nvSpPr>
          <p:spPr bwMode="auto">
            <a:xfrm>
              <a:off x="3324" y="1927"/>
              <a:ext cx="19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9"/>
                </a:cxn>
                <a:cxn ang="0">
                  <a:pos x="0" y="0"/>
                </a:cxn>
              </a:cxnLst>
              <a:rect l="0" t="0" r="r" b="b"/>
              <a:pathLst>
                <a:path w="19" h="9">
                  <a:moveTo>
                    <a:pt x="9" y="0"/>
                  </a:moveTo>
                  <a:lnTo>
                    <a:pt x="1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13" name="Freeform 617"/>
            <p:cNvSpPr>
              <a:spLocks/>
            </p:cNvSpPr>
            <p:nvPr/>
          </p:nvSpPr>
          <p:spPr bwMode="auto">
            <a:xfrm>
              <a:off x="3333" y="1632"/>
              <a:ext cx="19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19"/>
                </a:cxn>
                <a:cxn ang="0">
                  <a:pos x="0" y="9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14" name="Freeform 618"/>
            <p:cNvSpPr>
              <a:spLocks/>
            </p:cNvSpPr>
            <p:nvPr/>
          </p:nvSpPr>
          <p:spPr bwMode="auto">
            <a:xfrm>
              <a:off x="3343" y="1347"/>
              <a:ext cx="1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28"/>
                </a:cxn>
                <a:cxn ang="0">
                  <a:pos x="0" y="9"/>
                </a:cxn>
              </a:cxnLst>
              <a:rect l="0" t="0" r="r" b="b"/>
              <a:pathLst>
                <a:path w="19" h="28">
                  <a:moveTo>
                    <a:pt x="9" y="0"/>
                  </a:moveTo>
                  <a:lnTo>
                    <a:pt x="19" y="28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15" name="Freeform 619"/>
            <p:cNvSpPr>
              <a:spLocks/>
            </p:cNvSpPr>
            <p:nvPr/>
          </p:nvSpPr>
          <p:spPr bwMode="auto">
            <a:xfrm>
              <a:off x="3343" y="1061"/>
              <a:ext cx="28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29"/>
                </a:cxn>
                <a:cxn ang="0">
                  <a:pos x="0" y="10"/>
                </a:cxn>
              </a:cxnLst>
              <a:rect l="0" t="0" r="r" b="b"/>
              <a:pathLst>
                <a:path w="28" h="29">
                  <a:moveTo>
                    <a:pt x="19" y="0"/>
                  </a:moveTo>
                  <a:lnTo>
                    <a:pt x="28" y="2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16" name="Freeform 620"/>
            <p:cNvSpPr>
              <a:spLocks/>
            </p:cNvSpPr>
            <p:nvPr/>
          </p:nvSpPr>
          <p:spPr bwMode="auto">
            <a:xfrm>
              <a:off x="3352" y="766"/>
              <a:ext cx="29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9" y="38"/>
                </a:cxn>
                <a:cxn ang="0">
                  <a:pos x="0" y="19"/>
                </a:cxn>
              </a:cxnLst>
              <a:rect l="0" t="0" r="r" b="b"/>
              <a:pathLst>
                <a:path w="29" h="38">
                  <a:moveTo>
                    <a:pt x="19" y="0"/>
                  </a:moveTo>
                  <a:lnTo>
                    <a:pt x="29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17" name="Freeform 621"/>
            <p:cNvSpPr>
              <a:spLocks/>
            </p:cNvSpPr>
            <p:nvPr/>
          </p:nvSpPr>
          <p:spPr bwMode="auto">
            <a:xfrm>
              <a:off x="3362" y="481"/>
              <a:ext cx="28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38"/>
                </a:cxn>
                <a:cxn ang="0">
                  <a:pos x="0" y="19"/>
                </a:cxn>
              </a:cxnLst>
              <a:rect l="0" t="0" r="r" b="b"/>
              <a:pathLst>
                <a:path w="28" h="38">
                  <a:moveTo>
                    <a:pt x="19" y="0"/>
                  </a:moveTo>
                  <a:lnTo>
                    <a:pt x="28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18" name="Freeform 622"/>
            <p:cNvSpPr>
              <a:spLocks/>
            </p:cNvSpPr>
            <p:nvPr/>
          </p:nvSpPr>
          <p:spPr bwMode="auto">
            <a:xfrm>
              <a:off x="3409" y="3639"/>
              <a:ext cx="20" cy="1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0" y="0"/>
                </a:cxn>
                <a:cxn ang="0">
                  <a:pos x="20" y="9"/>
                </a:cxn>
              </a:cxnLst>
              <a:rect l="0" t="0" r="r" b="b"/>
              <a:pathLst>
                <a:path w="20" h="19">
                  <a:moveTo>
                    <a:pt x="10" y="19"/>
                  </a:moveTo>
                  <a:lnTo>
                    <a:pt x="0" y="0"/>
                  </a:lnTo>
                  <a:lnTo>
                    <a:pt x="2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19" name="Freeform 623"/>
            <p:cNvSpPr>
              <a:spLocks/>
            </p:cNvSpPr>
            <p:nvPr/>
          </p:nvSpPr>
          <p:spPr bwMode="auto">
            <a:xfrm>
              <a:off x="3419" y="3354"/>
              <a:ext cx="19" cy="1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20" name="Freeform 624"/>
            <p:cNvSpPr>
              <a:spLocks/>
            </p:cNvSpPr>
            <p:nvPr/>
          </p:nvSpPr>
          <p:spPr bwMode="auto">
            <a:xfrm>
              <a:off x="3429" y="3078"/>
              <a:ext cx="9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21" name="Oval 625"/>
            <p:cNvSpPr>
              <a:spLocks noChangeArrowheads="1"/>
            </p:cNvSpPr>
            <p:nvPr/>
          </p:nvSpPr>
          <p:spPr bwMode="auto">
            <a:xfrm>
              <a:off x="3438" y="2783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22" name="Oval 626"/>
            <p:cNvSpPr>
              <a:spLocks noChangeArrowheads="1"/>
            </p:cNvSpPr>
            <p:nvPr/>
          </p:nvSpPr>
          <p:spPr bwMode="auto">
            <a:xfrm>
              <a:off x="3448" y="2497"/>
              <a:ext cx="28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23" name="Line 627"/>
            <p:cNvSpPr>
              <a:spLocks noChangeShapeType="1"/>
            </p:cNvSpPr>
            <p:nvPr/>
          </p:nvSpPr>
          <p:spPr bwMode="auto">
            <a:xfrm>
              <a:off x="3457" y="2222"/>
              <a:ext cx="1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24" name="Freeform 628"/>
            <p:cNvSpPr>
              <a:spLocks/>
            </p:cNvSpPr>
            <p:nvPr/>
          </p:nvSpPr>
          <p:spPr bwMode="auto">
            <a:xfrm>
              <a:off x="3467" y="1927"/>
              <a:ext cx="9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9"/>
                </a:cxn>
                <a:cxn ang="0">
                  <a:pos x="0" y="9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lnTo>
                    <a:pt x="9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25" name="Freeform 629"/>
            <p:cNvSpPr>
              <a:spLocks/>
            </p:cNvSpPr>
            <p:nvPr/>
          </p:nvSpPr>
          <p:spPr bwMode="auto">
            <a:xfrm>
              <a:off x="3476" y="1641"/>
              <a:ext cx="19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19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1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26" name="Freeform 630"/>
            <p:cNvSpPr>
              <a:spLocks/>
            </p:cNvSpPr>
            <p:nvPr/>
          </p:nvSpPr>
          <p:spPr bwMode="auto">
            <a:xfrm>
              <a:off x="3476" y="1347"/>
              <a:ext cx="29" cy="2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9" y="28"/>
                </a:cxn>
                <a:cxn ang="0">
                  <a:pos x="0" y="19"/>
                </a:cxn>
              </a:cxnLst>
              <a:rect l="0" t="0" r="r" b="b"/>
              <a:pathLst>
                <a:path w="29" h="28">
                  <a:moveTo>
                    <a:pt x="19" y="0"/>
                  </a:moveTo>
                  <a:lnTo>
                    <a:pt x="29" y="2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27" name="Freeform 631"/>
            <p:cNvSpPr>
              <a:spLocks/>
            </p:cNvSpPr>
            <p:nvPr/>
          </p:nvSpPr>
          <p:spPr bwMode="auto">
            <a:xfrm>
              <a:off x="3486" y="1061"/>
              <a:ext cx="28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29"/>
                </a:cxn>
                <a:cxn ang="0">
                  <a:pos x="0" y="19"/>
                </a:cxn>
              </a:cxnLst>
              <a:rect l="0" t="0" r="r" b="b"/>
              <a:pathLst>
                <a:path w="28" h="29">
                  <a:moveTo>
                    <a:pt x="19" y="0"/>
                  </a:moveTo>
                  <a:lnTo>
                    <a:pt x="28" y="29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28" name="Freeform 632"/>
            <p:cNvSpPr>
              <a:spLocks/>
            </p:cNvSpPr>
            <p:nvPr/>
          </p:nvSpPr>
          <p:spPr bwMode="auto">
            <a:xfrm>
              <a:off x="3495" y="776"/>
              <a:ext cx="29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9" y="38"/>
                </a:cxn>
                <a:cxn ang="0">
                  <a:pos x="0" y="19"/>
                </a:cxn>
              </a:cxnLst>
              <a:rect l="0" t="0" r="r" b="b"/>
              <a:pathLst>
                <a:path w="29" h="38">
                  <a:moveTo>
                    <a:pt x="19" y="0"/>
                  </a:moveTo>
                  <a:lnTo>
                    <a:pt x="29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29" name="Freeform 633"/>
            <p:cNvSpPr>
              <a:spLocks/>
            </p:cNvSpPr>
            <p:nvPr/>
          </p:nvSpPr>
          <p:spPr bwMode="auto">
            <a:xfrm>
              <a:off x="3495" y="481"/>
              <a:ext cx="38" cy="4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48"/>
                </a:cxn>
                <a:cxn ang="0">
                  <a:pos x="0" y="19"/>
                </a:cxn>
              </a:cxnLst>
              <a:rect l="0" t="0" r="r" b="b"/>
              <a:pathLst>
                <a:path w="38" h="48">
                  <a:moveTo>
                    <a:pt x="29" y="0"/>
                  </a:moveTo>
                  <a:lnTo>
                    <a:pt x="38" y="4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30" name="Freeform 634"/>
            <p:cNvSpPr>
              <a:spLocks/>
            </p:cNvSpPr>
            <p:nvPr/>
          </p:nvSpPr>
          <p:spPr bwMode="auto">
            <a:xfrm>
              <a:off x="3543" y="3639"/>
              <a:ext cx="19" cy="19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31" name="Line 635"/>
            <p:cNvSpPr>
              <a:spLocks noChangeShapeType="1"/>
            </p:cNvSpPr>
            <p:nvPr/>
          </p:nvSpPr>
          <p:spPr bwMode="auto">
            <a:xfrm flipH="1">
              <a:off x="3562" y="3363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32" name="Line 636"/>
            <p:cNvSpPr>
              <a:spLocks noChangeShapeType="1"/>
            </p:cNvSpPr>
            <p:nvPr/>
          </p:nvSpPr>
          <p:spPr bwMode="auto">
            <a:xfrm flipH="1">
              <a:off x="3571" y="3078"/>
              <a:ext cx="1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33" name="Oval 637"/>
            <p:cNvSpPr>
              <a:spLocks noChangeArrowheads="1"/>
            </p:cNvSpPr>
            <p:nvPr/>
          </p:nvSpPr>
          <p:spPr bwMode="auto">
            <a:xfrm>
              <a:off x="3571" y="2783"/>
              <a:ext cx="29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34" name="Oval 638"/>
            <p:cNvSpPr>
              <a:spLocks noChangeArrowheads="1"/>
            </p:cNvSpPr>
            <p:nvPr/>
          </p:nvSpPr>
          <p:spPr bwMode="auto">
            <a:xfrm>
              <a:off x="3581" y="2497"/>
              <a:ext cx="28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35" name="Freeform 639"/>
            <p:cNvSpPr>
              <a:spLocks/>
            </p:cNvSpPr>
            <p:nvPr/>
          </p:nvSpPr>
          <p:spPr bwMode="auto">
            <a:xfrm>
              <a:off x="3600" y="2222"/>
              <a:ext cx="9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9"/>
                </a:cxn>
                <a:cxn ang="0">
                  <a:pos x="0" y="0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36" name="Freeform 640"/>
            <p:cNvSpPr>
              <a:spLocks/>
            </p:cNvSpPr>
            <p:nvPr/>
          </p:nvSpPr>
          <p:spPr bwMode="auto">
            <a:xfrm>
              <a:off x="3609" y="1927"/>
              <a:ext cx="1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9"/>
                </a:cxn>
                <a:cxn ang="0">
                  <a:pos x="0" y="9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lnTo>
                    <a:pt x="10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37" name="Freeform 641"/>
            <p:cNvSpPr>
              <a:spLocks/>
            </p:cNvSpPr>
            <p:nvPr/>
          </p:nvSpPr>
          <p:spPr bwMode="auto">
            <a:xfrm>
              <a:off x="3609" y="1641"/>
              <a:ext cx="19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19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1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38" name="Freeform 642"/>
            <p:cNvSpPr>
              <a:spLocks/>
            </p:cNvSpPr>
            <p:nvPr/>
          </p:nvSpPr>
          <p:spPr bwMode="auto">
            <a:xfrm>
              <a:off x="3619" y="1356"/>
              <a:ext cx="28" cy="2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8" y="29"/>
                </a:cxn>
                <a:cxn ang="0">
                  <a:pos x="0" y="10"/>
                </a:cxn>
              </a:cxnLst>
              <a:rect l="0" t="0" r="r" b="b"/>
              <a:pathLst>
                <a:path w="28" h="29">
                  <a:moveTo>
                    <a:pt x="9" y="0"/>
                  </a:moveTo>
                  <a:lnTo>
                    <a:pt x="28" y="2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39" name="Freeform 643"/>
            <p:cNvSpPr>
              <a:spLocks/>
            </p:cNvSpPr>
            <p:nvPr/>
          </p:nvSpPr>
          <p:spPr bwMode="auto">
            <a:xfrm>
              <a:off x="3628" y="1061"/>
              <a:ext cx="29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9" y="38"/>
                </a:cxn>
                <a:cxn ang="0">
                  <a:pos x="0" y="19"/>
                </a:cxn>
              </a:cxnLst>
              <a:rect l="0" t="0" r="r" b="b"/>
              <a:pathLst>
                <a:path w="29" h="38">
                  <a:moveTo>
                    <a:pt x="10" y="0"/>
                  </a:moveTo>
                  <a:lnTo>
                    <a:pt x="29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40" name="Freeform 644"/>
            <p:cNvSpPr>
              <a:spLocks/>
            </p:cNvSpPr>
            <p:nvPr/>
          </p:nvSpPr>
          <p:spPr bwMode="auto">
            <a:xfrm>
              <a:off x="3628" y="776"/>
              <a:ext cx="38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8"/>
                </a:cxn>
                <a:cxn ang="0">
                  <a:pos x="0" y="1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41" name="Freeform 645"/>
            <p:cNvSpPr>
              <a:spLocks/>
            </p:cNvSpPr>
            <p:nvPr/>
          </p:nvSpPr>
          <p:spPr bwMode="auto">
            <a:xfrm>
              <a:off x="3638" y="490"/>
              <a:ext cx="38" cy="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48"/>
                </a:cxn>
                <a:cxn ang="0">
                  <a:pos x="0" y="19"/>
                </a:cxn>
              </a:cxnLst>
              <a:rect l="0" t="0" r="r" b="b"/>
              <a:pathLst>
                <a:path w="38" h="48">
                  <a:moveTo>
                    <a:pt x="19" y="0"/>
                  </a:moveTo>
                  <a:lnTo>
                    <a:pt x="38" y="4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42" name="Freeform 646"/>
            <p:cNvSpPr>
              <a:spLocks/>
            </p:cNvSpPr>
            <p:nvPr/>
          </p:nvSpPr>
          <p:spPr bwMode="auto">
            <a:xfrm>
              <a:off x="3685" y="3639"/>
              <a:ext cx="19" cy="1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43" name="Freeform 647"/>
            <p:cNvSpPr>
              <a:spLocks/>
            </p:cNvSpPr>
            <p:nvPr/>
          </p:nvSpPr>
          <p:spPr bwMode="auto">
            <a:xfrm>
              <a:off x="3695" y="3363"/>
              <a:ext cx="9" cy="10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44" name="Freeform 648"/>
            <p:cNvSpPr>
              <a:spLocks/>
            </p:cNvSpPr>
            <p:nvPr/>
          </p:nvSpPr>
          <p:spPr bwMode="auto">
            <a:xfrm>
              <a:off x="3704" y="3078"/>
              <a:ext cx="10" cy="9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45" name="Oval 649"/>
            <p:cNvSpPr>
              <a:spLocks noChangeArrowheads="1"/>
            </p:cNvSpPr>
            <p:nvPr/>
          </p:nvSpPr>
          <p:spPr bwMode="auto">
            <a:xfrm>
              <a:off x="3714" y="2783"/>
              <a:ext cx="28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46" name="Line 650"/>
            <p:cNvSpPr>
              <a:spLocks noChangeShapeType="1"/>
            </p:cNvSpPr>
            <p:nvPr/>
          </p:nvSpPr>
          <p:spPr bwMode="auto">
            <a:xfrm>
              <a:off x="3733" y="2507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47" name="Freeform 651"/>
            <p:cNvSpPr>
              <a:spLocks/>
            </p:cNvSpPr>
            <p:nvPr/>
          </p:nvSpPr>
          <p:spPr bwMode="auto">
            <a:xfrm>
              <a:off x="3733" y="2222"/>
              <a:ext cx="9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9"/>
                </a:cxn>
                <a:cxn ang="0">
                  <a:pos x="0" y="0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9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48" name="Freeform 652"/>
            <p:cNvSpPr>
              <a:spLocks/>
            </p:cNvSpPr>
            <p:nvPr/>
          </p:nvSpPr>
          <p:spPr bwMode="auto">
            <a:xfrm>
              <a:off x="3742" y="1936"/>
              <a:ext cx="20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19"/>
                </a:cxn>
                <a:cxn ang="0">
                  <a:pos x="0" y="0"/>
                </a:cxn>
              </a:cxnLst>
              <a:rect l="0" t="0" r="r" b="b"/>
              <a:pathLst>
                <a:path w="20" h="19">
                  <a:moveTo>
                    <a:pt x="10" y="0"/>
                  </a:moveTo>
                  <a:lnTo>
                    <a:pt x="20" y="1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49" name="Freeform 653"/>
            <p:cNvSpPr>
              <a:spLocks/>
            </p:cNvSpPr>
            <p:nvPr/>
          </p:nvSpPr>
          <p:spPr bwMode="auto">
            <a:xfrm>
              <a:off x="3752" y="1641"/>
              <a:ext cx="19" cy="2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29"/>
                </a:cxn>
                <a:cxn ang="0">
                  <a:pos x="0" y="10"/>
                </a:cxn>
              </a:cxnLst>
              <a:rect l="0" t="0" r="r" b="b"/>
              <a:pathLst>
                <a:path w="19" h="29">
                  <a:moveTo>
                    <a:pt x="10" y="0"/>
                  </a:moveTo>
                  <a:lnTo>
                    <a:pt x="19" y="2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50" name="Freeform 654"/>
            <p:cNvSpPr>
              <a:spLocks/>
            </p:cNvSpPr>
            <p:nvPr/>
          </p:nvSpPr>
          <p:spPr bwMode="auto">
            <a:xfrm>
              <a:off x="3762" y="1356"/>
              <a:ext cx="19" cy="2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29"/>
                </a:cxn>
                <a:cxn ang="0">
                  <a:pos x="0" y="19"/>
                </a:cxn>
              </a:cxnLst>
              <a:rect l="0" t="0" r="r" b="b"/>
              <a:pathLst>
                <a:path w="19" h="29">
                  <a:moveTo>
                    <a:pt x="9" y="0"/>
                  </a:moveTo>
                  <a:lnTo>
                    <a:pt x="19" y="29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51" name="Freeform 655"/>
            <p:cNvSpPr>
              <a:spLocks/>
            </p:cNvSpPr>
            <p:nvPr/>
          </p:nvSpPr>
          <p:spPr bwMode="auto">
            <a:xfrm>
              <a:off x="3762" y="1071"/>
              <a:ext cx="38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8"/>
                </a:cxn>
                <a:cxn ang="0">
                  <a:pos x="0" y="1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52" name="Freeform 656"/>
            <p:cNvSpPr>
              <a:spLocks/>
            </p:cNvSpPr>
            <p:nvPr/>
          </p:nvSpPr>
          <p:spPr bwMode="auto">
            <a:xfrm>
              <a:off x="3771" y="785"/>
              <a:ext cx="38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8"/>
                </a:cxn>
                <a:cxn ang="0">
                  <a:pos x="0" y="1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53" name="Freeform 657"/>
            <p:cNvSpPr>
              <a:spLocks/>
            </p:cNvSpPr>
            <p:nvPr/>
          </p:nvSpPr>
          <p:spPr bwMode="auto">
            <a:xfrm>
              <a:off x="3781" y="490"/>
              <a:ext cx="47" cy="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7" y="48"/>
                </a:cxn>
                <a:cxn ang="0">
                  <a:pos x="0" y="29"/>
                </a:cxn>
              </a:cxnLst>
              <a:rect l="0" t="0" r="r" b="b"/>
              <a:pathLst>
                <a:path w="47" h="48">
                  <a:moveTo>
                    <a:pt x="19" y="0"/>
                  </a:moveTo>
                  <a:lnTo>
                    <a:pt x="47" y="48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54" name="Freeform 658"/>
            <p:cNvSpPr>
              <a:spLocks/>
            </p:cNvSpPr>
            <p:nvPr/>
          </p:nvSpPr>
          <p:spPr bwMode="auto">
            <a:xfrm>
              <a:off x="3819" y="3639"/>
              <a:ext cx="19" cy="19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55" name="Freeform 659"/>
            <p:cNvSpPr>
              <a:spLocks/>
            </p:cNvSpPr>
            <p:nvPr/>
          </p:nvSpPr>
          <p:spPr bwMode="auto">
            <a:xfrm>
              <a:off x="3828" y="3363"/>
              <a:ext cx="19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0" y="0"/>
                </a:cxn>
                <a:cxn ang="0">
                  <a:pos x="19" y="0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56" name="Line 660"/>
            <p:cNvSpPr>
              <a:spLocks noChangeShapeType="1"/>
            </p:cNvSpPr>
            <p:nvPr/>
          </p:nvSpPr>
          <p:spPr bwMode="auto">
            <a:xfrm flipH="1">
              <a:off x="3847" y="3078"/>
              <a:ext cx="1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57" name="Line 661"/>
            <p:cNvSpPr>
              <a:spLocks noChangeShapeType="1"/>
            </p:cNvSpPr>
            <p:nvPr/>
          </p:nvSpPr>
          <p:spPr bwMode="auto">
            <a:xfrm flipV="1">
              <a:off x="3857" y="2792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58" name="Line 662"/>
            <p:cNvSpPr>
              <a:spLocks noChangeShapeType="1"/>
            </p:cNvSpPr>
            <p:nvPr/>
          </p:nvSpPr>
          <p:spPr bwMode="auto">
            <a:xfrm>
              <a:off x="3866" y="2516"/>
              <a:ext cx="1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59" name="Freeform 663"/>
            <p:cNvSpPr>
              <a:spLocks/>
            </p:cNvSpPr>
            <p:nvPr/>
          </p:nvSpPr>
          <p:spPr bwMode="auto">
            <a:xfrm>
              <a:off x="3876" y="2222"/>
              <a:ext cx="9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9"/>
                </a:cxn>
                <a:cxn ang="0">
                  <a:pos x="0" y="9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lnTo>
                    <a:pt x="9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60" name="Freeform 664"/>
            <p:cNvSpPr>
              <a:spLocks/>
            </p:cNvSpPr>
            <p:nvPr/>
          </p:nvSpPr>
          <p:spPr bwMode="auto">
            <a:xfrm>
              <a:off x="3885" y="1936"/>
              <a:ext cx="10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19"/>
                </a:cxn>
                <a:cxn ang="0">
                  <a:pos x="0" y="10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lnTo>
                    <a:pt x="10" y="1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61" name="Freeform 665"/>
            <p:cNvSpPr>
              <a:spLocks/>
            </p:cNvSpPr>
            <p:nvPr/>
          </p:nvSpPr>
          <p:spPr bwMode="auto">
            <a:xfrm>
              <a:off x="3895" y="1651"/>
              <a:ext cx="19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19"/>
                </a:cxn>
                <a:cxn ang="0">
                  <a:pos x="0" y="9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lnTo>
                    <a:pt x="19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62" name="Freeform 666"/>
            <p:cNvSpPr>
              <a:spLocks/>
            </p:cNvSpPr>
            <p:nvPr/>
          </p:nvSpPr>
          <p:spPr bwMode="auto">
            <a:xfrm>
              <a:off x="3895" y="1356"/>
              <a:ext cx="28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38"/>
                </a:cxn>
                <a:cxn ang="0">
                  <a:pos x="0" y="19"/>
                </a:cxn>
              </a:cxnLst>
              <a:rect l="0" t="0" r="r" b="b"/>
              <a:pathLst>
                <a:path w="28" h="38">
                  <a:moveTo>
                    <a:pt x="19" y="0"/>
                  </a:moveTo>
                  <a:lnTo>
                    <a:pt x="28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63" name="Freeform 667"/>
            <p:cNvSpPr>
              <a:spLocks/>
            </p:cNvSpPr>
            <p:nvPr/>
          </p:nvSpPr>
          <p:spPr bwMode="auto">
            <a:xfrm>
              <a:off x="3904" y="1071"/>
              <a:ext cx="38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8"/>
                </a:cxn>
                <a:cxn ang="0">
                  <a:pos x="0" y="1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64" name="Freeform 668"/>
            <p:cNvSpPr>
              <a:spLocks/>
            </p:cNvSpPr>
            <p:nvPr/>
          </p:nvSpPr>
          <p:spPr bwMode="auto">
            <a:xfrm>
              <a:off x="3914" y="785"/>
              <a:ext cx="38" cy="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48"/>
                </a:cxn>
                <a:cxn ang="0">
                  <a:pos x="0" y="19"/>
                </a:cxn>
              </a:cxnLst>
              <a:rect l="0" t="0" r="r" b="b"/>
              <a:pathLst>
                <a:path w="38" h="48">
                  <a:moveTo>
                    <a:pt x="19" y="0"/>
                  </a:moveTo>
                  <a:lnTo>
                    <a:pt x="38" y="4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65" name="Freeform 669"/>
            <p:cNvSpPr>
              <a:spLocks/>
            </p:cNvSpPr>
            <p:nvPr/>
          </p:nvSpPr>
          <p:spPr bwMode="auto">
            <a:xfrm>
              <a:off x="3923" y="500"/>
              <a:ext cx="48" cy="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8" y="48"/>
                </a:cxn>
                <a:cxn ang="0">
                  <a:pos x="0" y="19"/>
                </a:cxn>
              </a:cxnLst>
              <a:rect l="0" t="0" r="r" b="b"/>
              <a:pathLst>
                <a:path w="48" h="48">
                  <a:moveTo>
                    <a:pt x="19" y="0"/>
                  </a:moveTo>
                  <a:lnTo>
                    <a:pt x="48" y="4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66" name="Freeform 670"/>
            <p:cNvSpPr>
              <a:spLocks/>
            </p:cNvSpPr>
            <p:nvPr/>
          </p:nvSpPr>
          <p:spPr bwMode="auto">
            <a:xfrm>
              <a:off x="3952" y="3639"/>
              <a:ext cx="19" cy="19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67" name="Freeform 671"/>
            <p:cNvSpPr>
              <a:spLocks/>
            </p:cNvSpPr>
            <p:nvPr/>
          </p:nvSpPr>
          <p:spPr bwMode="auto">
            <a:xfrm>
              <a:off x="3971" y="3363"/>
              <a:ext cx="9" cy="10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68" name="Freeform 672"/>
            <p:cNvSpPr>
              <a:spLocks/>
            </p:cNvSpPr>
            <p:nvPr/>
          </p:nvSpPr>
          <p:spPr bwMode="auto">
            <a:xfrm>
              <a:off x="3980" y="3078"/>
              <a:ext cx="10" cy="9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69" name="Oval 673"/>
            <p:cNvSpPr>
              <a:spLocks noChangeArrowheads="1"/>
            </p:cNvSpPr>
            <p:nvPr/>
          </p:nvSpPr>
          <p:spPr bwMode="auto">
            <a:xfrm>
              <a:off x="3990" y="2792"/>
              <a:ext cx="28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70" name="Oval 674"/>
            <p:cNvSpPr>
              <a:spLocks noChangeArrowheads="1"/>
            </p:cNvSpPr>
            <p:nvPr/>
          </p:nvSpPr>
          <p:spPr bwMode="auto">
            <a:xfrm>
              <a:off x="3999" y="2507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71" name="Freeform 675"/>
            <p:cNvSpPr>
              <a:spLocks/>
            </p:cNvSpPr>
            <p:nvPr/>
          </p:nvSpPr>
          <p:spPr bwMode="auto">
            <a:xfrm>
              <a:off x="4009" y="2222"/>
              <a:ext cx="19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19"/>
                </a:cxn>
                <a:cxn ang="0">
                  <a:pos x="0" y="9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lnTo>
                    <a:pt x="19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72" name="Freeform 676"/>
            <p:cNvSpPr>
              <a:spLocks/>
            </p:cNvSpPr>
            <p:nvPr/>
          </p:nvSpPr>
          <p:spPr bwMode="auto">
            <a:xfrm>
              <a:off x="4018" y="1936"/>
              <a:ext cx="19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19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1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73" name="Freeform 677"/>
            <p:cNvSpPr>
              <a:spLocks/>
            </p:cNvSpPr>
            <p:nvPr/>
          </p:nvSpPr>
          <p:spPr bwMode="auto">
            <a:xfrm>
              <a:off x="4028" y="1651"/>
              <a:ext cx="28" cy="2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28"/>
                </a:cxn>
                <a:cxn ang="0">
                  <a:pos x="0" y="9"/>
                </a:cxn>
              </a:cxnLst>
              <a:rect l="0" t="0" r="r" b="b"/>
              <a:pathLst>
                <a:path w="28" h="28">
                  <a:moveTo>
                    <a:pt x="19" y="0"/>
                  </a:moveTo>
                  <a:lnTo>
                    <a:pt x="28" y="28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74" name="Freeform 678"/>
            <p:cNvSpPr>
              <a:spLocks/>
            </p:cNvSpPr>
            <p:nvPr/>
          </p:nvSpPr>
          <p:spPr bwMode="auto">
            <a:xfrm>
              <a:off x="4037" y="1366"/>
              <a:ext cx="29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9" y="38"/>
                </a:cxn>
                <a:cxn ang="0">
                  <a:pos x="0" y="9"/>
                </a:cxn>
              </a:cxnLst>
              <a:rect l="0" t="0" r="r" b="b"/>
              <a:pathLst>
                <a:path w="29" h="38">
                  <a:moveTo>
                    <a:pt x="19" y="0"/>
                  </a:moveTo>
                  <a:lnTo>
                    <a:pt x="29" y="38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75" name="Freeform 679"/>
            <p:cNvSpPr>
              <a:spLocks/>
            </p:cNvSpPr>
            <p:nvPr/>
          </p:nvSpPr>
          <p:spPr bwMode="auto">
            <a:xfrm>
              <a:off x="4047" y="1080"/>
              <a:ext cx="38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8"/>
                </a:cxn>
                <a:cxn ang="0">
                  <a:pos x="0" y="1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76" name="Freeform 680"/>
            <p:cNvSpPr>
              <a:spLocks/>
            </p:cNvSpPr>
            <p:nvPr/>
          </p:nvSpPr>
          <p:spPr bwMode="auto">
            <a:xfrm>
              <a:off x="4056" y="785"/>
              <a:ext cx="39" cy="5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9" y="57"/>
                </a:cxn>
                <a:cxn ang="0">
                  <a:pos x="0" y="29"/>
                </a:cxn>
              </a:cxnLst>
              <a:rect l="0" t="0" r="r" b="b"/>
              <a:pathLst>
                <a:path w="39" h="57">
                  <a:moveTo>
                    <a:pt x="19" y="0"/>
                  </a:moveTo>
                  <a:lnTo>
                    <a:pt x="39" y="57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77" name="Freeform 681"/>
            <p:cNvSpPr>
              <a:spLocks/>
            </p:cNvSpPr>
            <p:nvPr/>
          </p:nvSpPr>
          <p:spPr bwMode="auto">
            <a:xfrm>
              <a:off x="4066" y="500"/>
              <a:ext cx="48" cy="5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8" y="57"/>
                </a:cxn>
                <a:cxn ang="0">
                  <a:pos x="0" y="29"/>
                </a:cxn>
              </a:cxnLst>
              <a:rect l="0" t="0" r="r" b="b"/>
              <a:pathLst>
                <a:path w="48" h="57">
                  <a:moveTo>
                    <a:pt x="19" y="0"/>
                  </a:moveTo>
                  <a:lnTo>
                    <a:pt x="48" y="57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78" name="Freeform 682"/>
            <p:cNvSpPr>
              <a:spLocks/>
            </p:cNvSpPr>
            <p:nvPr/>
          </p:nvSpPr>
          <p:spPr bwMode="auto">
            <a:xfrm>
              <a:off x="4085" y="3639"/>
              <a:ext cx="29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0" y="0"/>
                </a:cxn>
                <a:cxn ang="0">
                  <a:pos x="29" y="9"/>
                </a:cxn>
              </a:cxnLst>
              <a:rect l="0" t="0" r="r" b="b"/>
              <a:pathLst>
                <a:path w="29" h="19">
                  <a:moveTo>
                    <a:pt x="19" y="19"/>
                  </a:moveTo>
                  <a:lnTo>
                    <a:pt x="0" y="0"/>
                  </a:lnTo>
                  <a:lnTo>
                    <a:pt x="2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79" name="Freeform 683"/>
            <p:cNvSpPr>
              <a:spLocks/>
            </p:cNvSpPr>
            <p:nvPr/>
          </p:nvSpPr>
          <p:spPr bwMode="auto">
            <a:xfrm>
              <a:off x="4104" y="3363"/>
              <a:ext cx="10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80" name="Line 684"/>
            <p:cNvSpPr>
              <a:spLocks noChangeShapeType="1"/>
            </p:cNvSpPr>
            <p:nvPr/>
          </p:nvSpPr>
          <p:spPr bwMode="auto">
            <a:xfrm flipV="1">
              <a:off x="4123" y="3078"/>
              <a:ext cx="1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81" name="Oval 685"/>
            <p:cNvSpPr>
              <a:spLocks noChangeArrowheads="1"/>
            </p:cNvSpPr>
            <p:nvPr/>
          </p:nvSpPr>
          <p:spPr bwMode="auto">
            <a:xfrm>
              <a:off x="4123" y="2792"/>
              <a:ext cx="29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82" name="Freeform 686"/>
            <p:cNvSpPr>
              <a:spLocks/>
            </p:cNvSpPr>
            <p:nvPr/>
          </p:nvSpPr>
          <p:spPr bwMode="auto">
            <a:xfrm>
              <a:off x="4142" y="2516"/>
              <a:ext cx="10" cy="1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1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83" name="Freeform 687"/>
            <p:cNvSpPr>
              <a:spLocks/>
            </p:cNvSpPr>
            <p:nvPr/>
          </p:nvSpPr>
          <p:spPr bwMode="auto">
            <a:xfrm>
              <a:off x="4152" y="2231"/>
              <a:ext cx="9" cy="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0"/>
                </a:cxn>
                <a:cxn ang="0">
                  <a:pos x="0" y="0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9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84" name="Freeform 688"/>
            <p:cNvSpPr>
              <a:spLocks/>
            </p:cNvSpPr>
            <p:nvPr/>
          </p:nvSpPr>
          <p:spPr bwMode="auto">
            <a:xfrm>
              <a:off x="4161" y="1936"/>
              <a:ext cx="19" cy="2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29"/>
                </a:cxn>
                <a:cxn ang="0">
                  <a:pos x="0" y="10"/>
                </a:cxn>
              </a:cxnLst>
              <a:rect l="0" t="0" r="r" b="b"/>
              <a:pathLst>
                <a:path w="19" h="29">
                  <a:moveTo>
                    <a:pt x="10" y="0"/>
                  </a:moveTo>
                  <a:lnTo>
                    <a:pt x="19" y="2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85" name="Freeform 689"/>
            <p:cNvSpPr>
              <a:spLocks/>
            </p:cNvSpPr>
            <p:nvPr/>
          </p:nvSpPr>
          <p:spPr bwMode="auto">
            <a:xfrm>
              <a:off x="4171" y="1651"/>
              <a:ext cx="1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38"/>
                </a:cxn>
                <a:cxn ang="0">
                  <a:pos x="0" y="19"/>
                </a:cxn>
              </a:cxnLst>
              <a:rect l="0" t="0" r="r" b="b"/>
              <a:pathLst>
                <a:path w="19" h="38">
                  <a:moveTo>
                    <a:pt x="9" y="0"/>
                  </a:moveTo>
                  <a:lnTo>
                    <a:pt x="19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86" name="Freeform 690"/>
            <p:cNvSpPr>
              <a:spLocks/>
            </p:cNvSpPr>
            <p:nvPr/>
          </p:nvSpPr>
          <p:spPr bwMode="auto">
            <a:xfrm>
              <a:off x="4180" y="1366"/>
              <a:ext cx="29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9" y="38"/>
                </a:cxn>
                <a:cxn ang="0">
                  <a:pos x="0" y="19"/>
                </a:cxn>
              </a:cxnLst>
              <a:rect l="0" t="0" r="r" b="b"/>
              <a:pathLst>
                <a:path w="29" h="38">
                  <a:moveTo>
                    <a:pt x="19" y="0"/>
                  </a:moveTo>
                  <a:lnTo>
                    <a:pt x="29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87" name="Freeform 691"/>
            <p:cNvSpPr>
              <a:spLocks/>
            </p:cNvSpPr>
            <p:nvPr/>
          </p:nvSpPr>
          <p:spPr bwMode="auto">
            <a:xfrm>
              <a:off x="4190" y="1080"/>
              <a:ext cx="38" cy="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48"/>
                </a:cxn>
                <a:cxn ang="0">
                  <a:pos x="0" y="19"/>
                </a:cxn>
              </a:cxnLst>
              <a:rect l="0" t="0" r="r" b="b"/>
              <a:pathLst>
                <a:path w="38" h="48">
                  <a:moveTo>
                    <a:pt x="19" y="0"/>
                  </a:moveTo>
                  <a:lnTo>
                    <a:pt x="38" y="4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88" name="Freeform 692"/>
            <p:cNvSpPr>
              <a:spLocks/>
            </p:cNvSpPr>
            <p:nvPr/>
          </p:nvSpPr>
          <p:spPr bwMode="auto">
            <a:xfrm>
              <a:off x="4190" y="795"/>
              <a:ext cx="47" cy="4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7" y="47"/>
                </a:cxn>
                <a:cxn ang="0">
                  <a:pos x="0" y="19"/>
                </a:cxn>
              </a:cxnLst>
              <a:rect l="0" t="0" r="r" b="b"/>
              <a:pathLst>
                <a:path w="47" h="47">
                  <a:moveTo>
                    <a:pt x="28" y="0"/>
                  </a:moveTo>
                  <a:lnTo>
                    <a:pt x="47" y="47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89" name="Freeform 693"/>
            <p:cNvSpPr>
              <a:spLocks/>
            </p:cNvSpPr>
            <p:nvPr/>
          </p:nvSpPr>
          <p:spPr bwMode="auto">
            <a:xfrm>
              <a:off x="4199" y="509"/>
              <a:ext cx="57" cy="5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7" y="58"/>
                </a:cxn>
                <a:cxn ang="0">
                  <a:pos x="0" y="29"/>
                </a:cxn>
              </a:cxnLst>
              <a:rect l="0" t="0" r="r" b="b"/>
              <a:pathLst>
                <a:path w="57" h="58">
                  <a:moveTo>
                    <a:pt x="29" y="0"/>
                  </a:moveTo>
                  <a:lnTo>
                    <a:pt x="57" y="58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90" name="Freeform 694"/>
            <p:cNvSpPr>
              <a:spLocks/>
            </p:cNvSpPr>
            <p:nvPr/>
          </p:nvSpPr>
          <p:spPr bwMode="auto">
            <a:xfrm>
              <a:off x="4228" y="3639"/>
              <a:ext cx="19" cy="19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91" name="Freeform 695"/>
            <p:cNvSpPr>
              <a:spLocks/>
            </p:cNvSpPr>
            <p:nvPr/>
          </p:nvSpPr>
          <p:spPr bwMode="auto">
            <a:xfrm>
              <a:off x="4237" y="3363"/>
              <a:ext cx="19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0" y="0"/>
                </a:cxn>
                <a:cxn ang="0">
                  <a:pos x="19" y="0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92" name="Freeform 696"/>
            <p:cNvSpPr>
              <a:spLocks/>
            </p:cNvSpPr>
            <p:nvPr/>
          </p:nvSpPr>
          <p:spPr bwMode="auto">
            <a:xfrm>
              <a:off x="4256" y="3087"/>
              <a:ext cx="10" cy="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93" name="Oval 697"/>
            <p:cNvSpPr>
              <a:spLocks noChangeArrowheads="1"/>
            </p:cNvSpPr>
            <p:nvPr/>
          </p:nvSpPr>
          <p:spPr bwMode="auto">
            <a:xfrm>
              <a:off x="4266" y="2792"/>
              <a:ext cx="28" cy="2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94" name="Line 698"/>
            <p:cNvSpPr>
              <a:spLocks noChangeShapeType="1"/>
            </p:cNvSpPr>
            <p:nvPr/>
          </p:nvSpPr>
          <p:spPr bwMode="auto">
            <a:xfrm>
              <a:off x="4285" y="2516"/>
              <a:ext cx="1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95" name="Freeform 699"/>
            <p:cNvSpPr>
              <a:spLocks/>
            </p:cNvSpPr>
            <p:nvPr/>
          </p:nvSpPr>
          <p:spPr bwMode="auto">
            <a:xfrm>
              <a:off x="4294" y="2231"/>
              <a:ext cx="10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19"/>
                </a:cxn>
                <a:cxn ang="0">
                  <a:pos x="0" y="0"/>
                </a:cxn>
              </a:cxnLst>
              <a:rect l="0" t="0" r="r" b="b"/>
              <a:pathLst>
                <a:path w="10" h="19">
                  <a:moveTo>
                    <a:pt x="10" y="0"/>
                  </a:moveTo>
                  <a:lnTo>
                    <a:pt x="10" y="1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96" name="Freeform 700"/>
            <p:cNvSpPr>
              <a:spLocks/>
            </p:cNvSpPr>
            <p:nvPr/>
          </p:nvSpPr>
          <p:spPr bwMode="auto">
            <a:xfrm>
              <a:off x="4304" y="1946"/>
              <a:ext cx="19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19"/>
                </a:cxn>
                <a:cxn ang="0">
                  <a:pos x="0" y="9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lnTo>
                    <a:pt x="19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97" name="Freeform 701"/>
            <p:cNvSpPr>
              <a:spLocks/>
            </p:cNvSpPr>
            <p:nvPr/>
          </p:nvSpPr>
          <p:spPr bwMode="auto">
            <a:xfrm>
              <a:off x="4304" y="1660"/>
              <a:ext cx="28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29"/>
                </a:cxn>
                <a:cxn ang="0">
                  <a:pos x="0" y="10"/>
                </a:cxn>
              </a:cxnLst>
              <a:rect l="0" t="0" r="r" b="b"/>
              <a:pathLst>
                <a:path w="28" h="29">
                  <a:moveTo>
                    <a:pt x="19" y="0"/>
                  </a:moveTo>
                  <a:lnTo>
                    <a:pt x="28" y="2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98" name="Freeform 702"/>
            <p:cNvSpPr>
              <a:spLocks/>
            </p:cNvSpPr>
            <p:nvPr/>
          </p:nvSpPr>
          <p:spPr bwMode="auto">
            <a:xfrm>
              <a:off x="4313" y="1375"/>
              <a:ext cx="38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8"/>
                </a:cxn>
                <a:cxn ang="0">
                  <a:pos x="0" y="10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38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99" name="Freeform 703"/>
            <p:cNvSpPr>
              <a:spLocks/>
            </p:cNvSpPr>
            <p:nvPr/>
          </p:nvSpPr>
          <p:spPr bwMode="auto">
            <a:xfrm>
              <a:off x="4323" y="1080"/>
              <a:ext cx="47" cy="4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7" y="48"/>
                </a:cxn>
                <a:cxn ang="0">
                  <a:pos x="0" y="29"/>
                </a:cxn>
              </a:cxnLst>
              <a:rect l="0" t="0" r="r" b="b"/>
              <a:pathLst>
                <a:path w="47" h="48">
                  <a:moveTo>
                    <a:pt x="28" y="0"/>
                  </a:moveTo>
                  <a:lnTo>
                    <a:pt x="47" y="48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00" name="Freeform 704"/>
            <p:cNvSpPr>
              <a:spLocks/>
            </p:cNvSpPr>
            <p:nvPr/>
          </p:nvSpPr>
          <p:spPr bwMode="auto">
            <a:xfrm>
              <a:off x="4332" y="795"/>
              <a:ext cx="48" cy="5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8" y="57"/>
                </a:cxn>
                <a:cxn ang="0">
                  <a:pos x="0" y="28"/>
                </a:cxn>
              </a:cxnLst>
              <a:rect l="0" t="0" r="r" b="b"/>
              <a:pathLst>
                <a:path w="48" h="57">
                  <a:moveTo>
                    <a:pt x="29" y="0"/>
                  </a:moveTo>
                  <a:lnTo>
                    <a:pt x="48" y="57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01" name="Freeform 705"/>
            <p:cNvSpPr>
              <a:spLocks/>
            </p:cNvSpPr>
            <p:nvPr/>
          </p:nvSpPr>
          <p:spPr bwMode="auto">
            <a:xfrm>
              <a:off x="4342" y="509"/>
              <a:ext cx="57" cy="6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7" y="67"/>
                </a:cxn>
                <a:cxn ang="0">
                  <a:pos x="0" y="29"/>
                </a:cxn>
              </a:cxnLst>
              <a:rect l="0" t="0" r="r" b="b"/>
              <a:pathLst>
                <a:path w="57" h="67">
                  <a:moveTo>
                    <a:pt x="28" y="0"/>
                  </a:moveTo>
                  <a:lnTo>
                    <a:pt x="57" y="67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02" name="Freeform 706"/>
            <p:cNvSpPr>
              <a:spLocks/>
            </p:cNvSpPr>
            <p:nvPr/>
          </p:nvSpPr>
          <p:spPr bwMode="auto">
            <a:xfrm>
              <a:off x="4361" y="3639"/>
              <a:ext cx="19" cy="19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03" name="Freeform 707"/>
            <p:cNvSpPr>
              <a:spLocks/>
            </p:cNvSpPr>
            <p:nvPr/>
          </p:nvSpPr>
          <p:spPr bwMode="auto">
            <a:xfrm>
              <a:off x="4380" y="3363"/>
              <a:ext cx="9" cy="10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04" name="Freeform 708"/>
            <p:cNvSpPr>
              <a:spLocks/>
            </p:cNvSpPr>
            <p:nvPr/>
          </p:nvSpPr>
          <p:spPr bwMode="auto">
            <a:xfrm>
              <a:off x="4389" y="3087"/>
              <a:ext cx="10" cy="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05" name="Freeform 709"/>
            <p:cNvSpPr>
              <a:spLocks/>
            </p:cNvSpPr>
            <p:nvPr/>
          </p:nvSpPr>
          <p:spPr bwMode="auto">
            <a:xfrm>
              <a:off x="4408" y="2802"/>
              <a:ext cx="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06" name="Freeform 710"/>
            <p:cNvSpPr>
              <a:spLocks/>
            </p:cNvSpPr>
            <p:nvPr/>
          </p:nvSpPr>
          <p:spPr bwMode="auto">
            <a:xfrm>
              <a:off x="4418" y="2516"/>
              <a:ext cx="10" cy="1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1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07" name="Freeform 711"/>
            <p:cNvSpPr>
              <a:spLocks/>
            </p:cNvSpPr>
            <p:nvPr/>
          </p:nvSpPr>
          <p:spPr bwMode="auto">
            <a:xfrm>
              <a:off x="4428" y="2231"/>
              <a:ext cx="19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19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lnTo>
                    <a:pt x="19" y="1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08" name="Freeform 712"/>
            <p:cNvSpPr>
              <a:spLocks/>
            </p:cNvSpPr>
            <p:nvPr/>
          </p:nvSpPr>
          <p:spPr bwMode="auto">
            <a:xfrm>
              <a:off x="4437" y="1946"/>
              <a:ext cx="19" cy="2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28"/>
                </a:cxn>
                <a:cxn ang="0">
                  <a:pos x="0" y="9"/>
                </a:cxn>
              </a:cxnLst>
              <a:rect l="0" t="0" r="r" b="b"/>
              <a:pathLst>
                <a:path w="19" h="28">
                  <a:moveTo>
                    <a:pt x="19" y="0"/>
                  </a:moveTo>
                  <a:lnTo>
                    <a:pt x="19" y="28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09" name="Freeform 713"/>
            <p:cNvSpPr>
              <a:spLocks/>
            </p:cNvSpPr>
            <p:nvPr/>
          </p:nvSpPr>
          <p:spPr bwMode="auto">
            <a:xfrm>
              <a:off x="4447" y="1660"/>
              <a:ext cx="28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38"/>
                </a:cxn>
                <a:cxn ang="0">
                  <a:pos x="0" y="19"/>
                </a:cxn>
              </a:cxnLst>
              <a:rect l="0" t="0" r="r" b="b"/>
              <a:pathLst>
                <a:path w="28" h="38">
                  <a:moveTo>
                    <a:pt x="19" y="0"/>
                  </a:moveTo>
                  <a:lnTo>
                    <a:pt x="28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10" name="Freeform 714"/>
            <p:cNvSpPr>
              <a:spLocks/>
            </p:cNvSpPr>
            <p:nvPr/>
          </p:nvSpPr>
          <p:spPr bwMode="auto">
            <a:xfrm>
              <a:off x="4456" y="1375"/>
              <a:ext cx="38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8"/>
                </a:cxn>
                <a:cxn ang="0">
                  <a:pos x="0" y="1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11" name="Freeform 715"/>
            <p:cNvSpPr>
              <a:spLocks/>
            </p:cNvSpPr>
            <p:nvPr/>
          </p:nvSpPr>
          <p:spPr bwMode="auto">
            <a:xfrm>
              <a:off x="4466" y="1090"/>
              <a:ext cx="47" cy="4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7" y="47"/>
                </a:cxn>
                <a:cxn ang="0">
                  <a:pos x="0" y="19"/>
                </a:cxn>
              </a:cxnLst>
              <a:rect l="0" t="0" r="r" b="b"/>
              <a:pathLst>
                <a:path w="47" h="47">
                  <a:moveTo>
                    <a:pt x="28" y="0"/>
                  </a:moveTo>
                  <a:lnTo>
                    <a:pt x="47" y="47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12" name="Freeform 716"/>
            <p:cNvSpPr>
              <a:spLocks/>
            </p:cNvSpPr>
            <p:nvPr/>
          </p:nvSpPr>
          <p:spPr bwMode="auto">
            <a:xfrm>
              <a:off x="4475" y="804"/>
              <a:ext cx="48" cy="5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8" y="57"/>
                </a:cxn>
                <a:cxn ang="0">
                  <a:pos x="0" y="29"/>
                </a:cxn>
              </a:cxnLst>
              <a:rect l="0" t="0" r="r" b="b"/>
              <a:pathLst>
                <a:path w="48" h="57">
                  <a:moveTo>
                    <a:pt x="29" y="0"/>
                  </a:moveTo>
                  <a:lnTo>
                    <a:pt x="48" y="57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13" name="Freeform 717"/>
            <p:cNvSpPr>
              <a:spLocks/>
            </p:cNvSpPr>
            <p:nvPr/>
          </p:nvSpPr>
          <p:spPr bwMode="auto">
            <a:xfrm>
              <a:off x="4485" y="519"/>
              <a:ext cx="57" cy="6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7" y="67"/>
                </a:cxn>
                <a:cxn ang="0">
                  <a:pos x="0" y="29"/>
                </a:cxn>
              </a:cxnLst>
              <a:rect l="0" t="0" r="r" b="b"/>
              <a:pathLst>
                <a:path w="57" h="67">
                  <a:moveTo>
                    <a:pt x="28" y="0"/>
                  </a:moveTo>
                  <a:lnTo>
                    <a:pt x="57" y="67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14" name="Freeform 718"/>
            <p:cNvSpPr>
              <a:spLocks/>
            </p:cNvSpPr>
            <p:nvPr/>
          </p:nvSpPr>
          <p:spPr bwMode="auto">
            <a:xfrm>
              <a:off x="4494" y="3639"/>
              <a:ext cx="29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0" y="0"/>
                </a:cxn>
                <a:cxn ang="0">
                  <a:pos x="29" y="9"/>
                </a:cxn>
              </a:cxnLst>
              <a:rect l="0" t="0" r="r" b="b"/>
              <a:pathLst>
                <a:path w="29" h="19">
                  <a:moveTo>
                    <a:pt x="19" y="19"/>
                  </a:moveTo>
                  <a:lnTo>
                    <a:pt x="0" y="0"/>
                  </a:lnTo>
                  <a:lnTo>
                    <a:pt x="2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15" name="Freeform 719"/>
            <p:cNvSpPr>
              <a:spLocks/>
            </p:cNvSpPr>
            <p:nvPr/>
          </p:nvSpPr>
          <p:spPr bwMode="auto">
            <a:xfrm>
              <a:off x="4513" y="3363"/>
              <a:ext cx="19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0" y="0"/>
                </a:cxn>
                <a:cxn ang="0">
                  <a:pos x="19" y="0"/>
                </a:cxn>
              </a:cxnLst>
              <a:rect l="0" t="0" r="r" b="b"/>
              <a:pathLst>
                <a:path w="19" h="10">
                  <a:moveTo>
                    <a:pt x="10" y="10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16" name="Freeform 720"/>
            <p:cNvSpPr>
              <a:spLocks/>
            </p:cNvSpPr>
            <p:nvPr/>
          </p:nvSpPr>
          <p:spPr bwMode="auto">
            <a:xfrm>
              <a:off x="4532" y="3087"/>
              <a:ext cx="10" cy="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17" name="Freeform 721"/>
            <p:cNvSpPr>
              <a:spLocks/>
            </p:cNvSpPr>
            <p:nvPr/>
          </p:nvSpPr>
          <p:spPr bwMode="auto">
            <a:xfrm>
              <a:off x="4551" y="2802"/>
              <a:ext cx="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18" name="Freeform 722"/>
            <p:cNvSpPr>
              <a:spLocks/>
            </p:cNvSpPr>
            <p:nvPr/>
          </p:nvSpPr>
          <p:spPr bwMode="auto">
            <a:xfrm>
              <a:off x="4561" y="2516"/>
              <a:ext cx="9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0"/>
                </a:cxn>
                <a:cxn ang="0">
                  <a:pos x="0" y="10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9" y="2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19" name="Freeform 723"/>
            <p:cNvSpPr>
              <a:spLocks/>
            </p:cNvSpPr>
            <p:nvPr/>
          </p:nvSpPr>
          <p:spPr bwMode="auto">
            <a:xfrm>
              <a:off x="4570" y="2231"/>
              <a:ext cx="10" cy="2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29"/>
                </a:cxn>
                <a:cxn ang="0">
                  <a:pos x="0" y="10"/>
                </a:cxn>
              </a:cxnLst>
              <a:rect l="0" t="0" r="r" b="b"/>
              <a:pathLst>
                <a:path w="10" h="29">
                  <a:moveTo>
                    <a:pt x="10" y="0"/>
                  </a:moveTo>
                  <a:lnTo>
                    <a:pt x="10" y="2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20" name="Freeform 724"/>
            <p:cNvSpPr>
              <a:spLocks/>
            </p:cNvSpPr>
            <p:nvPr/>
          </p:nvSpPr>
          <p:spPr bwMode="auto">
            <a:xfrm>
              <a:off x="4580" y="1946"/>
              <a:ext cx="1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9" y="28"/>
                </a:cxn>
                <a:cxn ang="0">
                  <a:pos x="0" y="19"/>
                </a:cxn>
              </a:cxnLst>
              <a:rect l="0" t="0" r="r" b="b"/>
              <a:pathLst>
                <a:path w="19" h="28">
                  <a:moveTo>
                    <a:pt x="9" y="0"/>
                  </a:moveTo>
                  <a:lnTo>
                    <a:pt x="19" y="2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21" name="Freeform 725"/>
            <p:cNvSpPr>
              <a:spLocks/>
            </p:cNvSpPr>
            <p:nvPr/>
          </p:nvSpPr>
          <p:spPr bwMode="auto">
            <a:xfrm>
              <a:off x="4589" y="1660"/>
              <a:ext cx="29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9" y="38"/>
                </a:cxn>
                <a:cxn ang="0">
                  <a:pos x="0" y="19"/>
                </a:cxn>
              </a:cxnLst>
              <a:rect l="0" t="0" r="r" b="b"/>
              <a:pathLst>
                <a:path w="29" h="38">
                  <a:moveTo>
                    <a:pt x="19" y="0"/>
                  </a:moveTo>
                  <a:lnTo>
                    <a:pt x="29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22" name="Freeform 726"/>
            <p:cNvSpPr>
              <a:spLocks/>
            </p:cNvSpPr>
            <p:nvPr/>
          </p:nvSpPr>
          <p:spPr bwMode="auto">
            <a:xfrm>
              <a:off x="4599" y="1375"/>
              <a:ext cx="38" cy="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48"/>
                </a:cxn>
                <a:cxn ang="0">
                  <a:pos x="0" y="19"/>
                </a:cxn>
              </a:cxnLst>
              <a:rect l="0" t="0" r="r" b="b"/>
              <a:pathLst>
                <a:path w="38" h="48">
                  <a:moveTo>
                    <a:pt x="19" y="0"/>
                  </a:moveTo>
                  <a:lnTo>
                    <a:pt x="38" y="4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23" name="Freeform 727"/>
            <p:cNvSpPr>
              <a:spLocks/>
            </p:cNvSpPr>
            <p:nvPr/>
          </p:nvSpPr>
          <p:spPr bwMode="auto">
            <a:xfrm>
              <a:off x="4608" y="1090"/>
              <a:ext cx="48" cy="5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8" y="57"/>
                </a:cxn>
                <a:cxn ang="0">
                  <a:pos x="0" y="28"/>
                </a:cxn>
              </a:cxnLst>
              <a:rect l="0" t="0" r="r" b="b"/>
              <a:pathLst>
                <a:path w="48" h="57">
                  <a:moveTo>
                    <a:pt x="29" y="0"/>
                  </a:moveTo>
                  <a:lnTo>
                    <a:pt x="48" y="57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24" name="Freeform 728"/>
            <p:cNvSpPr>
              <a:spLocks/>
            </p:cNvSpPr>
            <p:nvPr/>
          </p:nvSpPr>
          <p:spPr bwMode="auto">
            <a:xfrm>
              <a:off x="4618" y="804"/>
              <a:ext cx="47" cy="6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7" y="67"/>
                </a:cxn>
                <a:cxn ang="0">
                  <a:pos x="0" y="29"/>
                </a:cxn>
              </a:cxnLst>
              <a:rect l="0" t="0" r="r" b="b"/>
              <a:pathLst>
                <a:path w="47" h="67">
                  <a:moveTo>
                    <a:pt x="28" y="0"/>
                  </a:moveTo>
                  <a:lnTo>
                    <a:pt x="47" y="67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25" name="Freeform 729"/>
            <p:cNvSpPr>
              <a:spLocks/>
            </p:cNvSpPr>
            <p:nvPr/>
          </p:nvSpPr>
          <p:spPr bwMode="auto">
            <a:xfrm>
              <a:off x="4627" y="519"/>
              <a:ext cx="57" cy="7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7" y="76"/>
                </a:cxn>
                <a:cxn ang="0">
                  <a:pos x="0" y="38"/>
                </a:cxn>
              </a:cxnLst>
              <a:rect l="0" t="0" r="r" b="b"/>
              <a:pathLst>
                <a:path w="57" h="76">
                  <a:moveTo>
                    <a:pt x="29" y="0"/>
                  </a:moveTo>
                  <a:lnTo>
                    <a:pt x="57" y="76"/>
                  </a:lnTo>
                  <a:lnTo>
                    <a:pt x="0" y="3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26" name="Freeform 730"/>
            <p:cNvSpPr>
              <a:spLocks/>
            </p:cNvSpPr>
            <p:nvPr/>
          </p:nvSpPr>
          <p:spPr bwMode="auto">
            <a:xfrm>
              <a:off x="4637" y="3639"/>
              <a:ext cx="19" cy="19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9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27" name="Freeform 731"/>
            <p:cNvSpPr>
              <a:spLocks/>
            </p:cNvSpPr>
            <p:nvPr/>
          </p:nvSpPr>
          <p:spPr bwMode="auto">
            <a:xfrm>
              <a:off x="4646" y="3363"/>
              <a:ext cx="19" cy="10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0" y="0"/>
                </a:cxn>
                <a:cxn ang="0">
                  <a:pos x="19" y="0"/>
                </a:cxn>
              </a:cxnLst>
              <a:rect l="0" t="0" r="r" b="b"/>
              <a:pathLst>
                <a:path w="19" h="10">
                  <a:moveTo>
                    <a:pt x="19" y="10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28" name="Freeform 732"/>
            <p:cNvSpPr>
              <a:spLocks/>
            </p:cNvSpPr>
            <p:nvPr/>
          </p:nvSpPr>
          <p:spPr bwMode="auto">
            <a:xfrm>
              <a:off x="4665" y="3087"/>
              <a:ext cx="10" cy="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29" name="Line 733"/>
            <p:cNvSpPr>
              <a:spLocks noChangeShapeType="1"/>
            </p:cNvSpPr>
            <p:nvPr/>
          </p:nvSpPr>
          <p:spPr bwMode="auto">
            <a:xfrm flipH="1" flipV="1">
              <a:off x="4684" y="2802"/>
              <a:ext cx="10" cy="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30" name="Freeform 734"/>
            <p:cNvSpPr>
              <a:spLocks/>
            </p:cNvSpPr>
            <p:nvPr/>
          </p:nvSpPr>
          <p:spPr bwMode="auto">
            <a:xfrm>
              <a:off x="4694" y="2526"/>
              <a:ext cx="9" cy="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0"/>
                </a:cxn>
                <a:cxn ang="0">
                  <a:pos x="0" y="0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9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31" name="Freeform 735"/>
            <p:cNvSpPr>
              <a:spLocks/>
            </p:cNvSpPr>
            <p:nvPr/>
          </p:nvSpPr>
          <p:spPr bwMode="auto">
            <a:xfrm>
              <a:off x="4703" y="2241"/>
              <a:ext cx="19" cy="1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19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32" name="Freeform 736"/>
            <p:cNvSpPr>
              <a:spLocks/>
            </p:cNvSpPr>
            <p:nvPr/>
          </p:nvSpPr>
          <p:spPr bwMode="auto">
            <a:xfrm>
              <a:off x="4713" y="1955"/>
              <a:ext cx="28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29"/>
                </a:cxn>
                <a:cxn ang="0">
                  <a:pos x="0" y="10"/>
                </a:cxn>
              </a:cxnLst>
              <a:rect l="0" t="0" r="r" b="b"/>
              <a:pathLst>
                <a:path w="28" h="29">
                  <a:moveTo>
                    <a:pt x="19" y="0"/>
                  </a:moveTo>
                  <a:lnTo>
                    <a:pt x="28" y="2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33" name="Freeform 737"/>
            <p:cNvSpPr>
              <a:spLocks/>
            </p:cNvSpPr>
            <p:nvPr/>
          </p:nvSpPr>
          <p:spPr bwMode="auto">
            <a:xfrm>
              <a:off x="4722" y="1670"/>
              <a:ext cx="39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9" y="38"/>
                </a:cxn>
                <a:cxn ang="0">
                  <a:pos x="0" y="9"/>
                </a:cxn>
              </a:cxnLst>
              <a:rect l="0" t="0" r="r" b="b"/>
              <a:pathLst>
                <a:path w="39" h="38">
                  <a:moveTo>
                    <a:pt x="19" y="0"/>
                  </a:moveTo>
                  <a:lnTo>
                    <a:pt x="39" y="38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34" name="Freeform 738"/>
            <p:cNvSpPr>
              <a:spLocks/>
            </p:cNvSpPr>
            <p:nvPr/>
          </p:nvSpPr>
          <p:spPr bwMode="auto">
            <a:xfrm>
              <a:off x="4741" y="1385"/>
              <a:ext cx="39" cy="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47"/>
                </a:cxn>
                <a:cxn ang="0">
                  <a:pos x="0" y="19"/>
                </a:cxn>
              </a:cxnLst>
              <a:rect l="0" t="0" r="r" b="b"/>
              <a:pathLst>
                <a:path w="39" h="47">
                  <a:moveTo>
                    <a:pt x="20" y="0"/>
                  </a:moveTo>
                  <a:lnTo>
                    <a:pt x="39" y="47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35" name="Freeform 739"/>
            <p:cNvSpPr>
              <a:spLocks/>
            </p:cNvSpPr>
            <p:nvPr/>
          </p:nvSpPr>
          <p:spPr bwMode="auto">
            <a:xfrm>
              <a:off x="4751" y="1099"/>
              <a:ext cx="48" cy="5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48" y="57"/>
                </a:cxn>
                <a:cxn ang="0">
                  <a:pos x="0" y="19"/>
                </a:cxn>
              </a:cxnLst>
              <a:rect l="0" t="0" r="r" b="b"/>
              <a:pathLst>
                <a:path w="48" h="57">
                  <a:moveTo>
                    <a:pt x="19" y="0"/>
                  </a:moveTo>
                  <a:lnTo>
                    <a:pt x="48" y="57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36" name="Freeform 740"/>
            <p:cNvSpPr>
              <a:spLocks/>
            </p:cNvSpPr>
            <p:nvPr/>
          </p:nvSpPr>
          <p:spPr bwMode="auto">
            <a:xfrm>
              <a:off x="4761" y="814"/>
              <a:ext cx="57" cy="6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7" y="66"/>
                </a:cxn>
                <a:cxn ang="0">
                  <a:pos x="0" y="28"/>
                </a:cxn>
              </a:cxnLst>
              <a:rect l="0" t="0" r="r" b="b"/>
              <a:pathLst>
                <a:path w="57" h="66">
                  <a:moveTo>
                    <a:pt x="28" y="0"/>
                  </a:moveTo>
                  <a:lnTo>
                    <a:pt x="57" y="66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37" name="Freeform 741"/>
            <p:cNvSpPr>
              <a:spLocks/>
            </p:cNvSpPr>
            <p:nvPr/>
          </p:nvSpPr>
          <p:spPr bwMode="auto">
            <a:xfrm>
              <a:off x="4770" y="529"/>
              <a:ext cx="57" cy="7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7" y="76"/>
                </a:cxn>
                <a:cxn ang="0">
                  <a:pos x="0" y="28"/>
                </a:cxn>
              </a:cxnLst>
              <a:rect l="0" t="0" r="r" b="b"/>
              <a:pathLst>
                <a:path w="57" h="76">
                  <a:moveTo>
                    <a:pt x="29" y="0"/>
                  </a:moveTo>
                  <a:lnTo>
                    <a:pt x="57" y="76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38" name="Freeform 742"/>
            <p:cNvSpPr>
              <a:spLocks/>
            </p:cNvSpPr>
            <p:nvPr/>
          </p:nvSpPr>
          <p:spPr bwMode="auto">
            <a:xfrm>
              <a:off x="4770" y="3639"/>
              <a:ext cx="19" cy="1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39" name="Freeform 743"/>
            <p:cNvSpPr>
              <a:spLocks/>
            </p:cNvSpPr>
            <p:nvPr/>
          </p:nvSpPr>
          <p:spPr bwMode="auto">
            <a:xfrm>
              <a:off x="4789" y="3363"/>
              <a:ext cx="10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40" name="Freeform 744"/>
            <p:cNvSpPr>
              <a:spLocks/>
            </p:cNvSpPr>
            <p:nvPr/>
          </p:nvSpPr>
          <p:spPr bwMode="auto">
            <a:xfrm>
              <a:off x="4808" y="3087"/>
              <a:ext cx="10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41" name="Oval 745"/>
            <p:cNvSpPr>
              <a:spLocks noChangeArrowheads="1"/>
            </p:cNvSpPr>
            <p:nvPr/>
          </p:nvSpPr>
          <p:spPr bwMode="auto">
            <a:xfrm>
              <a:off x="4818" y="2802"/>
              <a:ext cx="28" cy="2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42" name="Freeform 746"/>
            <p:cNvSpPr>
              <a:spLocks/>
            </p:cNvSpPr>
            <p:nvPr/>
          </p:nvSpPr>
          <p:spPr bwMode="auto">
            <a:xfrm>
              <a:off x="4837" y="2526"/>
              <a:ext cx="9" cy="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0"/>
                </a:cxn>
                <a:cxn ang="0">
                  <a:pos x="0" y="0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9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43" name="Freeform 747"/>
            <p:cNvSpPr>
              <a:spLocks/>
            </p:cNvSpPr>
            <p:nvPr/>
          </p:nvSpPr>
          <p:spPr bwMode="auto">
            <a:xfrm>
              <a:off x="4846" y="2241"/>
              <a:ext cx="19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9" y="19"/>
                </a:cxn>
                <a:cxn ang="0">
                  <a:pos x="0" y="9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19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44" name="Freeform 748"/>
            <p:cNvSpPr>
              <a:spLocks/>
            </p:cNvSpPr>
            <p:nvPr/>
          </p:nvSpPr>
          <p:spPr bwMode="auto">
            <a:xfrm>
              <a:off x="4856" y="1955"/>
              <a:ext cx="28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29"/>
                </a:cxn>
                <a:cxn ang="0">
                  <a:pos x="0" y="10"/>
                </a:cxn>
              </a:cxnLst>
              <a:rect l="0" t="0" r="r" b="b"/>
              <a:pathLst>
                <a:path w="28" h="29">
                  <a:moveTo>
                    <a:pt x="19" y="0"/>
                  </a:moveTo>
                  <a:lnTo>
                    <a:pt x="28" y="2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45" name="Freeform 749"/>
            <p:cNvSpPr>
              <a:spLocks/>
            </p:cNvSpPr>
            <p:nvPr/>
          </p:nvSpPr>
          <p:spPr bwMode="auto">
            <a:xfrm>
              <a:off x="4865" y="1670"/>
              <a:ext cx="38" cy="4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47"/>
                </a:cxn>
                <a:cxn ang="0">
                  <a:pos x="0" y="19"/>
                </a:cxn>
              </a:cxnLst>
              <a:rect l="0" t="0" r="r" b="b"/>
              <a:pathLst>
                <a:path w="38" h="47">
                  <a:moveTo>
                    <a:pt x="19" y="0"/>
                  </a:moveTo>
                  <a:lnTo>
                    <a:pt x="38" y="47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46" name="Freeform 750"/>
            <p:cNvSpPr>
              <a:spLocks/>
            </p:cNvSpPr>
            <p:nvPr/>
          </p:nvSpPr>
          <p:spPr bwMode="auto">
            <a:xfrm>
              <a:off x="4875" y="1385"/>
              <a:ext cx="47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7" y="57"/>
                </a:cxn>
                <a:cxn ang="0">
                  <a:pos x="0" y="19"/>
                </a:cxn>
              </a:cxnLst>
              <a:rect l="0" t="0" r="r" b="b"/>
              <a:pathLst>
                <a:path w="47" h="57">
                  <a:moveTo>
                    <a:pt x="28" y="0"/>
                  </a:moveTo>
                  <a:lnTo>
                    <a:pt x="47" y="57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47" name="Freeform 751"/>
            <p:cNvSpPr>
              <a:spLocks/>
            </p:cNvSpPr>
            <p:nvPr/>
          </p:nvSpPr>
          <p:spPr bwMode="auto">
            <a:xfrm>
              <a:off x="4884" y="1099"/>
              <a:ext cx="57" cy="6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7" y="67"/>
                </a:cxn>
                <a:cxn ang="0">
                  <a:pos x="0" y="29"/>
                </a:cxn>
              </a:cxnLst>
              <a:rect l="0" t="0" r="r" b="b"/>
              <a:pathLst>
                <a:path w="57" h="67">
                  <a:moveTo>
                    <a:pt x="29" y="0"/>
                  </a:moveTo>
                  <a:lnTo>
                    <a:pt x="57" y="67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48" name="Freeform 752"/>
            <p:cNvSpPr>
              <a:spLocks/>
            </p:cNvSpPr>
            <p:nvPr/>
          </p:nvSpPr>
          <p:spPr bwMode="auto">
            <a:xfrm>
              <a:off x="4894" y="814"/>
              <a:ext cx="66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76"/>
                </a:cxn>
                <a:cxn ang="0">
                  <a:pos x="0" y="38"/>
                </a:cxn>
              </a:cxnLst>
              <a:rect l="0" t="0" r="r" b="b"/>
              <a:pathLst>
                <a:path w="66" h="76">
                  <a:moveTo>
                    <a:pt x="38" y="0"/>
                  </a:moveTo>
                  <a:lnTo>
                    <a:pt x="66" y="76"/>
                  </a:lnTo>
                  <a:lnTo>
                    <a:pt x="0" y="3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49" name="Freeform 753"/>
            <p:cNvSpPr>
              <a:spLocks/>
            </p:cNvSpPr>
            <p:nvPr/>
          </p:nvSpPr>
          <p:spPr bwMode="auto">
            <a:xfrm>
              <a:off x="4913" y="538"/>
              <a:ext cx="66" cy="7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66" y="76"/>
                </a:cxn>
                <a:cxn ang="0">
                  <a:pos x="0" y="29"/>
                </a:cxn>
              </a:cxnLst>
              <a:rect l="0" t="0" r="r" b="b"/>
              <a:pathLst>
                <a:path w="66" h="76">
                  <a:moveTo>
                    <a:pt x="28" y="0"/>
                  </a:moveTo>
                  <a:lnTo>
                    <a:pt x="66" y="76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50" name="Freeform 754"/>
            <p:cNvSpPr>
              <a:spLocks/>
            </p:cNvSpPr>
            <p:nvPr/>
          </p:nvSpPr>
          <p:spPr bwMode="auto">
            <a:xfrm>
              <a:off x="4903" y="3639"/>
              <a:ext cx="29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0" y="0"/>
                </a:cxn>
                <a:cxn ang="0">
                  <a:pos x="29" y="9"/>
                </a:cxn>
              </a:cxnLst>
              <a:rect l="0" t="0" r="r" b="b"/>
              <a:pathLst>
                <a:path w="29" h="19">
                  <a:moveTo>
                    <a:pt x="19" y="19"/>
                  </a:moveTo>
                  <a:lnTo>
                    <a:pt x="0" y="0"/>
                  </a:lnTo>
                  <a:lnTo>
                    <a:pt x="2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51" name="Freeform 755"/>
            <p:cNvSpPr>
              <a:spLocks/>
            </p:cNvSpPr>
            <p:nvPr/>
          </p:nvSpPr>
          <p:spPr bwMode="auto">
            <a:xfrm>
              <a:off x="4922" y="3363"/>
              <a:ext cx="19" cy="1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0" y="0"/>
                </a:cxn>
                <a:cxn ang="0">
                  <a:pos x="19" y="10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lnTo>
                    <a:pt x="0" y="0"/>
                  </a:lnTo>
                  <a:lnTo>
                    <a:pt x="19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52" name="Freeform 756"/>
            <p:cNvSpPr>
              <a:spLocks/>
            </p:cNvSpPr>
            <p:nvPr/>
          </p:nvSpPr>
          <p:spPr bwMode="auto">
            <a:xfrm>
              <a:off x="4941" y="3087"/>
              <a:ext cx="10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0" y="10"/>
                </a:cxn>
                <a:cxn ang="0">
                  <a:pos x="10" y="0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53" name="Freeform 757"/>
            <p:cNvSpPr>
              <a:spLocks/>
            </p:cNvSpPr>
            <p:nvPr/>
          </p:nvSpPr>
          <p:spPr bwMode="auto">
            <a:xfrm>
              <a:off x="4960" y="2811"/>
              <a:ext cx="10" cy="1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54" name="Freeform 758"/>
            <p:cNvSpPr>
              <a:spLocks/>
            </p:cNvSpPr>
            <p:nvPr/>
          </p:nvSpPr>
          <p:spPr bwMode="auto">
            <a:xfrm>
              <a:off x="4970" y="2526"/>
              <a:ext cx="9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9"/>
                </a:cxn>
                <a:cxn ang="0">
                  <a:pos x="0" y="0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lnTo>
                    <a:pt x="9" y="1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55" name="Freeform 759"/>
            <p:cNvSpPr>
              <a:spLocks/>
            </p:cNvSpPr>
            <p:nvPr/>
          </p:nvSpPr>
          <p:spPr bwMode="auto">
            <a:xfrm>
              <a:off x="4979" y="2241"/>
              <a:ext cx="19" cy="2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28"/>
                </a:cxn>
                <a:cxn ang="0">
                  <a:pos x="0" y="9"/>
                </a:cxn>
              </a:cxnLst>
              <a:rect l="0" t="0" r="r" b="b"/>
              <a:pathLst>
                <a:path w="19" h="28">
                  <a:moveTo>
                    <a:pt x="19" y="0"/>
                  </a:moveTo>
                  <a:lnTo>
                    <a:pt x="19" y="28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56" name="Freeform 760"/>
            <p:cNvSpPr>
              <a:spLocks/>
            </p:cNvSpPr>
            <p:nvPr/>
          </p:nvSpPr>
          <p:spPr bwMode="auto">
            <a:xfrm>
              <a:off x="4998" y="1955"/>
              <a:ext cx="29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9" y="38"/>
                </a:cxn>
                <a:cxn ang="0">
                  <a:pos x="0" y="19"/>
                </a:cxn>
              </a:cxnLst>
              <a:rect l="0" t="0" r="r" b="b"/>
              <a:pathLst>
                <a:path w="29" h="38">
                  <a:moveTo>
                    <a:pt x="10" y="0"/>
                  </a:moveTo>
                  <a:lnTo>
                    <a:pt x="29" y="3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57" name="Freeform 761"/>
            <p:cNvSpPr>
              <a:spLocks/>
            </p:cNvSpPr>
            <p:nvPr/>
          </p:nvSpPr>
          <p:spPr bwMode="auto">
            <a:xfrm>
              <a:off x="5008" y="1679"/>
              <a:ext cx="38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8" y="38"/>
                </a:cxn>
                <a:cxn ang="0">
                  <a:pos x="0" y="10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lnTo>
                    <a:pt x="38" y="38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58" name="Freeform 762"/>
            <p:cNvSpPr>
              <a:spLocks/>
            </p:cNvSpPr>
            <p:nvPr/>
          </p:nvSpPr>
          <p:spPr bwMode="auto">
            <a:xfrm>
              <a:off x="5017" y="1394"/>
              <a:ext cx="48" cy="4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8" y="48"/>
                </a:cxn>
                <a:cxn ang="0">
                  <a:pos x="0" y="19"/>
                </a:cxn>
              </a:cxnLst>
              <a:rect l="0" t="0" r="r" b="b"/>
              <a:pathLst>
                <a:path w="48" h="48">
                  <a:moveTo>
                    <a:pt x="29" y="0"/>
                  </a:moveTo>
                  <a:lnTo>
                    <a:pt x="48" y="4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59" name="Freeform 763"/>
            <p:cNvSpPr>
              <a:spLocks/>
            </p:cNvSpPr>
            <p:nvPr/>
          </p:nvSpPr>
          <p:spPr bwMode="auto">
            <a:xfrm>
              <a:off x="5027" y="1109"/>
              <a:ext cx="57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7" y="57"/>
                </a:cxn>
                <a:cxn ang="0">
                  <a:pos x="0" y="28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lnTo>
                    <a:pt x="57" y="57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60" name="Freeform 764"/>
            <p:cNvSpPr>
              <a:spLocks/>
            </p:cNvSpPr>
            <p:nvPr/>
          </p:nvSpPr>
          <p:spPr bwMode="auto">
            <a:xfrm>
              <a:off x="5036" y="823"/>
              <a:ext cx="67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76"/>
                </a:cxn>
                <a:cxn ang="0">
                  <a:pos x="0" y="29"/>
                </a:cxn>
              </a:cxnLst>
              <a:rect l="0" t="0" r="r" b="b"/>
              <a:pathLst>
                <a:path w="67" h="76">
                  <a:moveTo>
                    <a:pt x="38" y="0"/>
                  </a:moveTo>
                  <a:lnTo>
                    <a:pt x="67" y="76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61" name="Freeform 765"/>
            <p:cNvSpPr>
              <a:spLocks/>
            </p:cNvSpPr>
            <p:nvPr/>
          </p:nvSpPr>
          <p:spPr bwMode="auto">
            <a:xfrm>
              <a:off x="5046" y="538"/>
              <a:ext cx="76" cy="8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6" y="86"/>
                </a:cxn>
                <a:cxn ang="0">
                  <a:pos x="0" y="38"/>
                </a:cxn>
              </a:cxnLst>
              <a:rect l="0" t="0" r="r" b="b"/>
              <a:pathLst>
                <a:path w="76" h="86">
                  <a:moveTo>
                    <a:pt x="48" y="0"/>
                  </a:moveTo>
                  <a:lnTo>
                    <a:pt x="76" y="86"/>
                  </a:lnTo>
                  <a:lnTo>
                    <a:pt x="0" y="3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62" name="Freeform 766"/>
            <p:cNvSpPr>
              <a:spLocks/>
            </p:cNvSpPr>
            <p:nvPr/>
          </p:nvSpPr>
          <p:spPr bwMode="auto">
            <a:xfrm>
              <a:off x="5036" y="3639"/>
              <a:ext cx="29" cy="19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0" y="0"/>
                </a:cxn>
                <a:cxn ang="0">
                  <a:pos x="29" y="9"/>
                </a:cxn>
              </a:cxnLst>
              <a:rect l="0" t="0" r="r" b="b"/>
              <a:pathLst>
                <a:path w="29" h="19">
                  <a:moveTo>
                    <a:pt x="19" y="19"/>
                  </a:moveTo>
                  <a:lnTo>
                    <a:pt x="0" y="0"/>
                  </a:lnTo>
                  <a:lnTo>
                    <a:pt x="2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63" name="Freeform 767"/>
            <p:cNvSpPr>
              <a:spLocks/>
            </p:cNvSpPr>
            <p:nvPr/>
          </p:nvSpPr>
          <p:spPr bwMode="auto">
            <a:xfrm>
              <a:off x="5065" y="3363"/>
              <a:ext cx="9" cy="19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0" y="0"/>
                </a:cxn>
                <a:cxn ang="0">
                  <a:pos x="9" y="10"/>
                </a:cxn>
              </a:cxnLst>
              <a:rect l="0" t="0" r="r" b="b"/>
              <a:pathLst>
                <a:path w="9" h="19">
                  <a:moveTo>
                    <a:pt x="9" y="19"/>
                  </a:moveTo>
                  <a:lnTo>
                    <a:pt x="0" y="0"/>
                  </a:lnTo>
                  <a:lnTo>
                    <a:pt x="9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64" name="Line 768"/>
            <p:cNvSpPr>
              <a:spLocks noChangeShapeType="1"/>
            </p:cNvSpPr>
            <p:nvPr/>
          </p:nvSpPr>
          <p:spPr bwMode="auto">
            <a:xfrm flipH="1" flipV="1">
              <a:off x="5084" y="3087"/>
              <a:ext cx="10" cy="1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65" name="Freeform 769"/>
            <p:cNvSpPr>
              <a:spLocks/>
            </p:cNvSpPr>
            <p:nvPr/>
          </p:nvSpPr>
          <p:spPr bwMode="auto">
            <a:xfrm>
              <a:off x="5103" y="2811"/>
              <a:ext cx="1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66" name="Freeform 770"/>
            <p:cNvSpPr>
              <a:spLocks/>
            </p:cNvSpPr>
            <p:nvPr/>
          </p:nvSpPr>
          <p:spPr bwMode="auto">
            <a:xfrm>
              <a:off x="5113" y="2526"/>
              <a:ext cx="9" cy="1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19"/>
                </a:cxn>
                <a:cxn ang="0">
                  <a:pos x="0" y="10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lnTo>
                    <a:pt x="9" y="19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67" name="Freeform 771"/>
            <p:cNvSpPr>
              <a:spLocks/>
            </p:cNvSpPr>
            <p:nvPr/>
          </p:nvSpPr>
          <p:spPr bwMode="auto">
            <a:xfrm>
              <a:off x="5122" y="2241"/>
              <a:ext cx="19" cy="2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28"/>
                </a:cxn>
                <a:cxn ang="0">
                  <a:pos x="0" y="9"/>
                </a:cxn>
              </a:cxnLst>
              <a:rect l="0" t="0" r="r" b="b"/>
              <a:pathLst>
                <a:path w="19" h="28">
                  <a:moveTo>
                    <a:pt x="19" y="0"/>
                  </a:moveTo>
                  <a:lnTo>
                    <a:pt x="19" y="28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68" name="Freeform 772"/>
            <p:cNvSpPr>
              <a:spLocks/>
            </p:cNvSpPr>
            <p:nvPr/>
          </p:nvSpPr>
          <p:spPr bwMode="auto">
            <a:xfrm>
              <a:off x="5132" y="1965"/>
              <a:ext cx="28" cy="3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38"/>
                </a:cxn>
                <a:cxn ang="0">
                  <a:pos x="0" y="9"/>
                </a:cxn>
              </a:cxnLst>
              <a:rect l="0" t="0" r="r" b="b"/>
              <a:pathLst>
                <a:path w="28" h="38">
                  <a:moveTo>
                    <a:pt x="19" y="0"/>
                  </a:moveTo>
                  <a:lnTo>
                    <a:pt x="28" y="38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69" name="Freeform 773"/>
            <p:cNvSpPr>
              <a:spLocks/>
            </p:cNvSpPr>
            <p:nvPr/>
          </p:nvSpPr>
          <p:spPr bwMode="auto">
            <a:xfrm>
              <a:off x="5141" y="1679"/>
              <a:ext cx="38" cy="4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48"/>
                </a:cxn>
                <a:cxn ang="0">
                  <a:pos x="0" y="19"/>
                </a:cxn>
              </a:cxnLst>
              <a:rect l="0" t="0" r="r" b="b"/>
              <a:pathLst>
                <a:path w="38" h="48">
                  <a:moveTo>
                    <a:pt x="29" y="0"/>
                  </a:moveTo>
                  <a:lnTo>
                    <a:pt x="38" y="48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70" name="Freeform 774"/>
            <p:cNvSpPr>
              <a:spLocks/>
            </p:cNvSpPr>
            <p:nvPr/>
          </p:nvSpPr>
          <p:spPr bwMode="auto">
            <a:xfrm>
              <a:off x="5160" y="1394"/>
              <a:ext cx="48" cy="5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8" y="57"/>
                </a:cxn>
                <a:cxn ang="0">
                  <a:pos x="0" y="29"/>
                </a:cxn>
              </a:cxnLst>
              <a:rect l="0" t="0" r="r" b="b"/>
              <a:pathLst>
                <a:path w="48" h="57">
                  <a:moveTo>
                    <a:pt x="29" y="0"/>
                  </a:moveTo>
                  <a:lnTo>
                    <a:pt x="48" y="57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71" name="Freeform 775"/>
            <p:cNvSpPr>
              <a:spLocks/>
            </p:cNvSpPr>
            <p:nvPr/>
          </p:nvSpPr>
          <p:spPr bwMode="auto">
            <a:xfrm>
              <a:off x="5170" y="1109"/>
              <a:ext cx="57" cy="66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7" y="66"/>
                </a:cxn>
                <a:cxn ang="0">
                  <a:pos x="0" y="28"/>
                </a:cxn>
              </a:cxnLst>
              <a:rect l="0" t="0" r="r" b="b"/>
              <a:pathLst>
                <a:path w="57" h="66">
                  <a:moveTo>
                    <a:pt x="28" y="0"/>
                  </a:moveTo>
                  <a:lnTo>
                    <a:pt x="57" y="66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72" name="Freeform 776"/>
            <p:cNvSpPr>
              <a:spLocks/>
            </p:cNvSpPr>
            <p:nvPr/>
          </p:nvSpPr>
          <p:spPr bwMode="auto">
            <a:xfrm>
              <a:off x="5179" y="833"/>
              <a:ext cx="67" cy="7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76"/>
                </a:cxn>
                <a:cxn ang="0">
                  <a:pos x="0" y="28"/>
                </a:cxn>
              </a:cxnLst>
              <a:rect l="0" t="0" r="r" b="b"/>
              <a:pathLst>
                <a:path w="67" h="76">
                  <a:moveTo>
                    <a:pt x="38" y="0"/>
                  </a:moveTo>
                  <a:lnTo>
                    <a:pt x="67" y="76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73" name="Line 777"/>
            <p:cNvSpPr>
              <a:spLocks noChangeShapeType="1"/>
            </p:cNvSpPr>
            <p:nvPr/>
          </p:nvSpPr>
          <p:spPr bwMode="auto">
            <a:xfrm>
              <a:off x="5236" y="548"/>
              <a:ext cx="19" cy="4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74" name="Line 778"/>
            <p:cNvSpPr>
              <a:spLocks noChangeShapeType="1"/>
            </p:cNvSpPr>
            <p:nvPr/>
          </p:nvSpPr>
          <p:spPr bwMode="auto">
            <a:xfrm flipH="1" flipV="1">
              <a:off x="5189" y="586"/>
              <a:ext cx="66" cy="3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75" name="Freeform 779"/>
            <p:cNvSpPr>
              <a:spLocks/>
            </p:cNvSpPr>
            <p:nvPr/>
          </p:nvSpPr>
          <p:spPr bwMode="auto">
            <a:xfrm>
              <a:off x="5179" y="3639"/>
              <a:ext cx="19" cy="19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0" y="0"/>
                </a:cxn>
                <a:cxn ang="0">
                  <a:pos x="19" y="9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lnTo>
                    <a:pt x="0" y="0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76" name="Freeform 780"/>
            <p:cNvSpPr>
              <a:spLocks/>
            </p:cNvSpPr>
            <p:nvPr/>
          </p:nvSpPr>
          <p:spPr bwMode="auto">
            <a:xfrm>
              <a:off x="5198" y="3373"/>
              <a:ext cx="19" cy="9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0" y="0"/>
                </a:cxn>
                <a:cxn ang="0">
                  <a:pos x="19" y="0"/>
                </a:cxn>
              </a:cxnLst>
              <a:rect l="0" t="0" r="r" b="b"/>
              <a:pathLst>
                <a:path w="19" h="9">
                  <a:moveTo>
                    <a:pt x="10" y="9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77" name="Freeform 781"/>
            <p:cNvSpPr>
              <a:spLocks/>
            </p:cNvSpPr>
            <p:nvPr/>
          </p:nvSpPr>
          <p:spPr bwMode="auto">
            <a:xfrm>
              <a:off x="5217" y="3087"/>
              <a:ext cx="10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0" y="10"/>
                </a:cxn>
                <a:cxn ang="0">
                  <a:pos x="10" y="0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78" name="Freeform 782"/>
            <p:cNvSpPr>
              <a:spLocks/>
            </p:cNvSpPr>
            <p:nvPr/>
          </p:nvSpPr>
          <p:spPr bwMode="auto">
            <a:xfrm>
              <a:off x="5236" y="2811"/>
              <a:ext cx="10" cy="1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79" name="Line 783"/>
            <p:cNvSpPr>
              <a:spLocks noChangeShapeType="1"/>
            </p:cNvSpPr>
            <p:nvPr/>
          </p:nvSpPr>
          <p:spPr bwMode="auto">
            <a:xfrm flipH="1">
              <a:off x="5246" y="2536"/>
              <a:ext cx="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80" name="Oval 784"/>
            <p:cNvSpPr>
              <a:spLocks noChangeArrowheads="1"/>
            </p:cNvSpPr>
            <p:nvPr/>
          </p:nvSpPr>
          <p:spPr bwMode="auto">
            <a:xfrm>
              <a:off x="3029" y="2545"/>
              <a:ext cx="28" cy="2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81" name="Freeform 785"/>
            <p:cNvSpPr>
              <a:spLocks/>
            </p:cNvSpPr>
            <p:nvPr/>
          </p:nvSpPr>
          <p:spPr bwMode="auto">
            <a:xfrm>
              <a:off x="4818" y="3525"/>
              <a:ext cx="57" cy="171"/>
            </a:xfrm>
            <a:custGeom>
              <a:avLst/>
              <a:gdLst/>
              <a:ahLst/>
              <a:cxnLst>
                <a:cxn ang="0">
                  <a:pos x="57" y="171"/>
                </a:cxn>
                <a:cxn ang="0">
                  <a:pos x="28" y="85"/>
                </a:cxn>
                <a:cxn ang="0">
                  <a:pos x="0" y="0"/>
                </a:cxn>
              </a:cxnLst>
              <a:rect l="0" t="0" r="r" b="b"/>
              <a:pathLst>
                <a:path w="57" h="171">
                  <a:moveTo>
                    <a:pt x="57" y="171"/>
                  </a:moveTo>
                  <a:lnTo>
                    <a:pt x="28" y="8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82" name="Text Box 786"/>
            <p:cNvSpPr txBox="1">
              <a:spLocks noChangeArrowheads="1"/>
            </p:cNvSpPr>
            <p:nvPr/>
          </p:nvSpPr>
          <p:spPr bwMode="auto">
            <a:xfrm>
              <a:off x="3116" y="3749"/>
              <a:ext cx="436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3200" i="1"/>
                <a:t>x</a:t>
              </a:r>
            </a:p>
          </p:txBody>
        </p:sp>
        <p:sp>
          <p:nvSpPr>
            <p:cNvPr id="8299283" name="Text Box 787"/>
            <p:cNvSpPr txBox="1">
              <a:spLocks noChangeArrowheads="1"/>
            </p:cNvSpPr>
            <p:nvPr/>
          </p:nvSpPr>
          <p:spPr bwMode="auto">
            <a:xfrm>
              <a:off x="283" y="1392"/>
              <a:ext cx="240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3200" i="1"/>
                <a:t>y</a:t>
              </a:r>
            </a:p>
          </p:txBody>
        </p:sp>
      </p:grpSp>
      <p:grpSp>
        <p:nvGrpSpPr>
          <p:cNvPr id="8299284" name="Group 788"/>
          <p:cNvGrpSpPr>
            <a:grpSpLocks/>
          </p:cNvGrpSpPr>
          <p:nvPr/>
        </p:nvGrpSpPr>
        <p:grpSpPr bwMode="auto">
          <a:xfrm>
            <a:off x="5257800" y="76200"/>
            <a:ext cx="3886200" cy="3352800"/>
            <a:chOff x="624" y="432"/>
            <a:chExt cx="4282" cy="3693"/>
          </a:xfrm>
        </p:grpSpPr>
        <p:sp>
          <p:nvSpPr>
            <p:cNvPr id="8299285" name="Rectangle 789"/>
            <p:cNvSpPr>
              <a:spLocks noChangeArrowheads="1"/>
            </p:cNvSpPr>
            <p:nvPr/>
          </p:nvSpPr>
          <p:spPr bwMode="auto">
            <a:xfrm>
              <a:off x="1037" y="550"/>
              <a:ext cx="3862" cy="30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86" name="Rectangle 790"/>
            <p:cNvSpPr>
              <a:spLocks noChangeArrowheads="1"/>
            </p:cNvSpPr>
            <p:nvPr/>
          </p:nvSpPr>
          <p:spPr bwMode="auto">
            <a:xfrm>
              <a:off x="1037" y="550"/>
              <a:ext cx="3862" cy="309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87" name="Freeform 791"/>
            <p:cNvSpPr>
              <a:spLocks/>
            </p:cNvSpPr>
            <p:nvPr/>
          </p:nvSpPr>
          <p:spPr bwMode="auto">
            <a:xfrm>
              <a:off x="1037" y="550"/>
              <a:ext cx="1" cy="3090"/>
            </a:xfrm>
            <a:custGeom>
              <a:avLst/>
              <a:gdLst/>
              <a:ahLst/>
              <a:cxnLst>
                <a:cxn ang="0">
                  <a:pos x="0" y="43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36">
                  <a:moveTo>
                    <a:pt x="0" y="43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88" name="Freeform 792"/>
            <p:cNvSpPr>
              <a:spLocks/>
            </p:cNvSpPr>
            <p:nvPr/>
          </p:nvSpPr>
          <p:spPr bwMode="auto">
            <a:xfrm>
              <a:off x="1547" y="550"/>
              <a:ext cx="1" cy="3090"/>
            </a:xfrm>
            <a:custGeom>
              <a:avLst/>
              <a:gdLst/>
              <a:ahLst/>
              <a:cxnLst>
                <a:cxn ang="0">
                  <a:pos x="0" y="43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36">
                  <a:moveTo>
                    <a:pt x="0" y="43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89" name="Freeform 793"/>
            <p:cNvSpPr>
              <a:spLocks/>
            </p:cNvSpPr>
            <p:nvPr/>
          </p:nvSpPr>
          <p:spPr bwMode="auto">
            <a:xfrm>
              <a:off x="2065" y="550"/>
              <a:ext cx="1" cy="3090"/>
            </a:xfrm>
            <a:custGeom>
              <a:avLst/>
              <a:gdLst/>
              <a:ahLst/>
              <a:cxnLst>
                <a:cxn ang="0">
                  <a:pos x="0" y="43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36">
                  <a:moveTo>
                    <a:pt x="0" y="43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90" name="Freeform 794"/>
            <p:cNvSpPr>
              <a:spLocks/>
            </p:cNvSpPr>
            <p:nvPr/>
          </p:nvSpPr>
          <p:spPr bwMode="auto">
            <a:xfrm>
              <a:off x="2582" y="550"/>
              <a:ext cx="1" cy="3090"/>
            </a:xfrm>
            <a:custGeom>
              <a:avLst/>
              <a:gdLst/>
              <a:ahLst/>
              <a:cxnLst>
                <a:cxn ang="0">
                  <a:pos x="0" y="43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36">
                  <a:moveTo>
                    <a:pt x="0" y="43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91" name="Freeform 795"/>
            <p:cNvSpPr>
              <a:spLocks/>
            </p:cNvSpPr>
            <p:nvPr/>
          </p:nvSpPr>
          <p:spPr bwMode="auto">
            <a:xfrm>
              <a:off x="3092" y="550"/>
              <a:ext cx="1" cy="3090"/>
            </a:xfrm>
            <a:custGeom>
              <a:avLst/>
              <a:gdLst/>
              <a:ahLst/>
              <a:cxnLst>
                <a:cxn ang="0">
                  <a:pos x="0" y="43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36">
                  <a:moveTo>
                    <a:pt x="0" y="43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92" name="Freeform 796"/>
            <p:cNvSpPr>
              <a:spLocks/>
            </p:cNvSpPr>
            <p:nvPr/>
          </p:nvSpPr>
          <p:spPr bwMode="auto">
            <a:xfrm>
              <a:off x="3609" y="550"/>
              <a:ext cx="1" cy="3090"/>
            </a:xfrm>
            <a:custGeom>
              <a:avLst/>
              <a:gdLst/>
              <a:ahLst/>
              <a:cxnLst>
                <a:cxn ang="0">
                  <a:pos x="0" y="43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36">
                  <a:moveTo>
                    <a:pt x="0" y="43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93" name="Freeform 797"/>
            <p:cNvSpPr>
              <a:spLocks/>
            </p:cNvSpPr>
            <p:nvPr/>
          </p:nvSpPr>
          <p:spPr bwMode="auto">
            <a:xfrm>
              <a:off x="4127" y="550"/>
              <a:ext cx="1" cy="3090"/>
            </a:xfrm>
            <a:custGeom>
              <a:avLst/>
              <a:gdLst/>
              <a:ahLst/>
              <a:cxnLst>
                <a:cxn ang="0">
                  <a:pos x="0" y="43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36">
                  <a:moveTo>
                    <a:pt x="0" y="43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94" name="Freeform 798"/>
            <p:cNvSpPr>
              <a:spLocks/>
            </p:cNvSpPr>
            <p:nvPr/>
          </p:nvSpPr>
          <p:spPr bwMode="auto">
            <a:xfrm>
              <a:off x="4637" y="550"/>
              <a:ext cx="1" cy="3090"/>
            </a:xfrm>
            <a:custGeom>
              <a:avLst/>
              <a:gdLst/>
              <a:ahLst/>
              <a:cxnLst>
                <a:cxn ang="0">
                  <a:pos x="0" y="43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436">
                  <a:moveTo>
                    <a:pt x="0" y="43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95" name="Freeform 799"/>
            <p:cNvSpPr>
              <a:spLocks/>
            </p:cNvSpPr>
            <p:nvPr/>
          </p:nvSpPr>
          <p:spPr bwMode="auto">
            <a:xfrm>
              <a:off x="1037" y="3640"/>
              <a:ext cx="386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545">
                  <a:moveTo>
                    <a:pt x="0" y="0"/>
                  </a:moveTo>
                  <a:lnTo>
                    <a:pt x="545" y="0"/>
                  </a:lnTo>
                  <a:lnTo>
                    <a:pt x="5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96" name="Freeform 800"/>
            <p:cNvSpPr>
              <a:spLocks/>
            </p:cNvSpPr>
            <p:nvPr/>
          </p:nvSpPr>
          <p:spPr bwMode="auto">
            <a:xfrm>
              <a:off x="1037" y="3328"/>
              <a:ext cx="386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545">
                  <a:moveTo>
                    <a:pt x="0" y="0"/>
                  </a:moveTo>
                  <a:lnTo>
                    <a:pt x="545" y="0"/>
                  </a:lnTo>
                  <a:lnTo>
                    <a:pt x="5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97" name="Freeform 801"/>
            <p:cNvSpPr>
              <a:spLocks/>
            </p:cNvSpPr>
            <p:nvPr/>
          </p:nvSpPr>
          <p:spPr bwMode="auto">
            <a:xfrm>
              <a:off x="1037" y="3016"/>
              <a:ext cx="386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545">
                  <a:moveTo>
                    <a:pt x="0" y="0"/>
                  </a:moveTo>
                  <a:lnTo>
                    <a:pt x="545" y="0"/>
                  </a:lnTo>
                  <a:lnTo>
                    <a:pt x="5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98" name="Freeform 802"/>
            <p:cNvSpPr>
              <a:spLocks/>
            </p:cNvSpPr>
            <p:nvPr/>
          </p:nvSpPr>
          <p:spPr bwMode="auto">
            <a:xfrm>
              <a:off x="1037" y="2712"/>
              <a:ext cx="386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545">
                  <a:moveTo>
                    <a:pt x="0" y="0"/>
                  </a:moveTo>
                  <a:lnTo>
                    <a:pt x="545" y="0"/>
                  </a:lnTo>
                  <a:lnTo>
                    <a:pt x="5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99" name="Freeform 803"/>
            <p:cNvSpPr>
              <a:spLocks/>
            </p:cNvSpPr>
            <p:nvPr/>
          </p:nvSpPr>
          <p:spPr bwMode="auto">
            <a:xfrm>
              <a:off x="1037" y="2400"/>
              <a:ext cx="386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545">
                  <a:moveTo>
                    <a:pt x="0" y="0"/>
                  </a:moveTo>
                  <a:lnTo>
                    <a:pt x="545" y="0"/>
                  </a:lnTo>
                  <a:lnTo>
                    <a:pt x="5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00" name="Freeform 804"/>
            <p:cNvSpPr>
              <a:spLocks/>
            </p:cNvSpPr>
            <p:nvPr/>
          </p:nvSpPr>
          <p:spPr bwMode="auto">
            <a:xfrm>
              <a:off x="1037" y="2095"/>
              <a:ext cx="386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545">
                  <a:moveTo>
                    <a:pt x="0" y="0"/>
                  </a:moveTo>
                  <a:lnTo>
                    <a:pt x="545" y="0"/>
                  </a:lnTo>
                  <a:lnTo>
                    <a:pt x="5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01" name="Freeform 805"/>
            <p:cNvSpPr>
              <a:spLocks/>
            </p:cNvSpPr>
            <p:nvPr/>
          </p:nvSpPr>
          <p:spPr bwMode="auto">
            <a:xfrm>
              <a:off x="1037" y="1783"/>
              <a:ext cx="386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545">
                  <a:moveTo>
                    <a:pt x="0" y="0"/>
                  </a:moveTo>
                  <a:lnTo>
                    <a:pt x="545" y="0"/>
                  </a:lnTo>
                  <a:lnTo>
                    <a:pt x="5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02" name="Freeform 806"/>
            <p:cNvSpPr>
              <a:spLocks/>
            </p:cNvSpPr>
            <p:nvPr/>
          </p:nvSpPr>
          <p:spPr bwMode="auto">
            <a:xfrm>
              <a:off x="1037" y="1472"/>
              <a:ext cx="386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545">
                  <a:moveTo>
                    <a:pt x="0" y="0"/>
                  </a:moveTo>
                  <a:lnTo>
                    <a:pt x="545" y="0"/>
                  </a:lnTo>
                  <a:lnTo>
                    <a:pt x="5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03" name="Freeform 807"/>
            <p:cNvSpPr>
              <a:spLocks/>
            </p:cNvSpPr>
            <p:nvPr/>
          </p:nvSpPr>
          <p:spPr bwMode="auto">
            <a:xfrm>
              <a:off x="1037" y="1167"/>
              <a:ext cx="386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545">
                  <a:moveTo>
                    <a:pt x="0" y="0"/>
                  </a:moveTo>
                  <a:lnTo>
                    <a:pt x="545" y="0"/>
                  </a:lnTo>
                  <a:lnTo>
                    <a:pt x="5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04" name="Freeform 808"/>
            <p:cNvSpPr>
              <a:spLocks/>
            </p:cNvSpPr>
            <p:nvPr/>
          </p:nvSpPr>
          <p:spPr bwMode="auto">
            <a:xfrm>
              <a:off x="1037" y="855"/>
              <a:ext cx="386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545">
                  <a:moveTo>
                    <a:pt x="0" y="0"/>
                  </a:moveTo>
                  <a:lnTo>
                    <a:pt x="545" y="0"/>
                  </a:lnTo>
                  <a:lnTo>
                    <a:pt x="5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05" name="Freeform 809"/>
            <p:cNvSpPr>
              <a:spLocks/>
            </p:cNvSpPr>
            <p:nvPr/>
          </p:nvSpPr>
          <p:spPr bwMode="auto">
            <a:xfrm>
              <a:off x="1037" y="550"/>
              <a:ext cx="386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5" y="0"/>
                </a:cxn>
                <a:cxn ang="0">
                  <a:pos x="545" y="0"/>
                </a:cxn>
              </a:cxnLst>
              <a:rect l="0" t="0" r="r" b="b"/>
              <a:pathLst>
                <a:path w="545">
                  <a:moveTo>
                    <a:pt x="0" y="0"/>
                  </a:moveTo>
                  <a:lnTo>
                    <a:pt x="545" y="0"/>
                  </a:lnTo>
                  <a:lnTo>
                    <a:pt x="5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06" name="Line 810"/>
            <p:cNvSpPr>
              <a:spLocks noChangeShapeType="1"/>
            </p:cNvSpPr>
            <p:nvPr/>
          </p:nvSpPr>
          <p:spPr bwMode="auto">
            <a:xfrm>
              <a:off x="1037" y="3640"/>
              <a:ext cx="386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07" name="Line 811"/>
            <p:cNvSpPr>
              <a:spLocks noChangeShapeType="1"/>
            </p:cNvSpPr>
            <p:nvPr/>
          </p:nvSpPr>
          <p:spPr bwMode="auto">
            <a:xfrm flipV="1">
              <a:off x="1037" y="550"/>
              <a:ext cx="1" cy="30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08" name="Line 812"/>
            <p:cNvSpPr>
              <a:spLocks noChangeShapeType="1"/>
            </p:cNvSpPr>
            <p:nvPr/>
          </p:nvSpPr>
          <p:spPr bwMode="auto">
            <a:xfrm flipV="1">
              <a:off x="1037" y="3597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09" name="Rectangle 813"/>
            <p:cNvSpPr>
              <a:spLocks noChangeArrowheads="1"/>
            </p:cNvSpPr>
            <p:nvPr/>
          </p:nvSpPr>
          <p:spPr bwMode="auto">
            <a:xfrm>
              <a:off x="913" y="3821"/>
              <a:ext cx="349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2.2</a:t>
              </a:r>
              <a:endParaRPr lang="en-US" sz="4000"/>
            </a:p>
          </p:txBody>
        </p:sp>
        <p:sp>
          <p:nvSpPr>
            <p:cNvPr id="8299310" name="Line 814"/>
            <p:cNvSpPr>
              <a:spLocks noChangeShapeType="1"/>
            </p:cNvSpPr>
            <p:nvPr/>
          </p:nvSpPr>
          <p:spPr bwMode="auto">
            <a:xfrm flipV="1">
              <a:off x="1547" y="3597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11" name="Line 815"/>
            <p:cNvSpPr>
              <a:spLocks noChangeShapeType="1"/>
            </p:cNvSpPr>
            <p:nvPr/>
          </p:nvSpPr>
          <p:spPr bwMode="auto">
            <a:xfrm flipV="1">
              <a:off x="2065" y="3597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12" name="Rectangle 816"/>
            <p:cNvSpPr>
              <a:spLocks noChangeArrowheads="1"/>
            </p:cNvSpPr>
            <p:nvPr/>
          </p:nvSpPr>
          <p:spPr bwMode="auto">
            <a:xfrm>
              <a:off x="1939" y="3821"/>
              <a:ext cx="350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2.6</a:t>
              </a:r>
              <a:endParaRPr lang="en-US" sz="4000"/>
            </a:p>
          </p:txBody>
        </p:sp>
        <p:sp>
          <p:nvSpPr>
            <p:cNvPr id="8299313" name="Line 817"/>
            <p:cNvSpPr>
              <a:spLocks noChangeShapeType="1"/>
            </p:cNvSpPr>
            <p:nvPr/>
          </p:nvSpPr>
          <p:spPr bwMode="auto">
            <a:xfrm flipV="1">
              <a:off x="2582" y="3597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14" name="Line 818"/>
            <p:cNvSpPr>
              <a:spLocks noChangeShapeType="1"/>
            </p:cNvSpPr>
            <p:nvPr/>
          </p:nvSpPr>
          <p:spPr bwMode="auto">
            <a:xfrm flipV="1">
              <a:off x="3092" y="3597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15" name="Rectangle 819"/>
            <p:cNvSpPr>
              <a:spLocks noChangeArrowheads="1"/>
            </p:cNvSpPr>
            <p:nvPr/>
          </p:nvSpPr>
          <p:spPr bwMode="auto">
            <a:xfrm>
              <a:off x="3012" y="3821"/>
              <a:ext cx="140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3</a:t>
              </a:r>
              <a:endParaRPr lang="en-US" sz="4000"/>
            </a:p>
          </p:txBody>
        </p:sp>
        <p:sp>
          <p:nvSpPr>
            <p:cNvPr id="8299316" name="Line 820"/>
            <p:cNvSpPr>
              <a:spLocks noChangeShapeType="1"/>
            </p:cNvSpPr>
            <p:nvPr/>
          </p:nvSpPr>
          <p:spPr bwMode="auto">
            <a:xfrm flipV="1">
              <a:off x="3609" y="3597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17" name="Line 821"/>
            <p:cNvSpPr>
              <a:spLocks noChangeShapeType="1"/>
            </p:cNvSpPr>
            <p:nvPr/>
          </p:nvSpPr>
          <p:spPr bwMode="auto">
            <a:xfrm flipV="1">
              <a:off x="4127" y="3597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18" name="Rectangle 822"/>
            <p:cNvSpPr>
              <a:spLocks noChangeArrowheads="1"/>
            </p:cNvSpPr>
            <p:nvPr/>
          </p:nvSpPr>
          <p:spPr bwMode="auto">
            <a:xfrm>
              <a:off x="4003" y="3822"/>
              <a:ext cx="35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3.4</a:t>
              </a:r>
              <a:endParaRPr lang="en-US" sz="4000"/>
            </a:p>
          </p:txBody>
        </p:sp>
        <p:sp>
          <p:nvSpPr>
            <p:cNvPr id="8299319" name="Line 823"/>
            <p:cNvSpPr>
              <a:spLocks noChangeShapeType="1"/>
            </p:cNvSpPr>
            <p:nvPr/>
          </p:nvSpPr>
          <p:spPr bwMode="auto">
            <a:xfrm flipV="1">
              <a:off x="4637" y="3597"/>
              <a:ext cx="1" cy="4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20" name="Line 824"/>
            <p:cNvSpPr>
              <a:spLocks noChangeShapeType="1"/>
            </p:cNvSpPr>
            <p:nvPr/>
          </p:nvSpPr>
          <p:spPr bwMode="auto">
            <a:xfrm>
              <a:off x="1037" y="3640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21" name="Rectangle 825"/>
            <p:cNvSpPr>
              <a:spLocks noChangeArrowheads="1"/>
            </p:cNvSpPr>
            <p:nvPr/>
          </p:nvSpPr>
          <p:spPr bwMode="auto">
            <a:xfrm>
              <a:off x="703" y="3522"/>
              <a:ext cx="140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0</a:t>
              </a:r>
              <a:endParaRPr lang="en-US" sz="4000"/>
            </a:p>
          </p:txBody>
        </p:sp>
        <p:sp>
          <p:nvSpPr>
            <p:cNvPr id="8299322" name="Line 826"/>
            <p:cNvSpPr>
              <a:spLocks noChangeShapeType="1"/>
            </p:cNvSpPr>
            <p:nvPr/>
          </p:nvSpPr>
          <p:spPr bwMode="auto">
            <a:xfrm>
              <a:off x="1037" y="3328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23" name="Line 827"/>
            <p:cNvSpPr>
              <a:spLocks noChangeShapeType="1"/>
            </p:cNvSpPr>
            <p:nvPr/>
          </p:nvSpPr>
          <p:spPr bwMode="auto">
            <a:xfrm>
              <a:off x="1037" y="3016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24" name="Rectangle 828"/>
            <p:cNvSpPr>
              <a:spLocks noChangeArrowheads="1"/>
            </p:cNvSpPr>
            <p:nvPr/>
          </p:nvSpPr>
          <p:spPr bwMode="auto">
            <a:xfrm>
              <a:off x="624" y="2897"/>
              <a:ext cx="35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0.2</a:t>
              </a:r>
              <a:endParaRPr lang="en-US" sz="4000"/>
            </a:p>
          </p:txBody>
        </p:sp>
        <p:sp>
          <p:nvSpPr>
            <p:cNvPr id="8299325" name="Line 829"/>
            <p:cNvSpPr>
              <a:spLocks noChangeShapeType="1"/>
            </p:cNvSpPr>
            <p:nvPr/>
          </p:nvSpPr>
          <p:spPr bwMode="auto">
            <a:xfrm>
              <a:off x="1037" y="2712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26" name="Line 830"/>
            <p:cNvSpPr>
              <a:spLocks noChangeShapeType="1"/>
            </p:cNvSpPr>
            <p:nvPr/>
          </p:nvSpPr>
          <p:spPr bwMode="auto">
            <a:xfrm>
              <a:off x="1037" y="2400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27" name="Rectangle 831"/>
            <p:cNvSpPr>
              <a:spLocks noChangeArrowheads="1"/>
            </p:cNvSpPr>
            <p:nvPr/>
          </p:nvSpPr>
          <p:spPr bwMode="auto">
            <a:xfrm>
              <a:off x="624" y="2280"/>
              <a:ext cx="35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0.4</a:t>
              </a:r>
              <a:endParaRPr lang="en-US" sz="4000"/>
            </a:p>
          </p:txBody>
        </p:sp>
        <p:sp>
          <p:nvSpPr>
            <p:cNvPr id="8299328" name="Line 832"/>
            <p:cNvSpPr>
              <a:spLocks noChangeShapeType="1"/>
            </p:cNvSpPr>
            <p:nvPr/>
          </p:nvSpPr>
          <p:spPr bwMode="auto">
            <a:xfrm>
              <a:off x="1037" y="2095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29" name="Line 833"/>
            <p:cNvSpPr>
              <a:spLocks noChangeShapeType="1"/>
            </p:cNvSpPr>
            <p:nvPr/>
          </p:nvSpPr>
          <p:spPr bwMode="auto">
            <a:xfrm>
              <a:off x="1037" y="1783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30" name="Rectangle 834"/>
            <p:cNvSpPr>
              <a:spLocks noChangeArrowheads="1"/>
            </p:cNvSpPr>
            <p:nvPr/>
          </p:nvSpPr>
          <p:spPr bwMode="auto">
            <a:xfrm>
              <a:off x="624" y="1665"/>
              <a:ext cx="350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0.6</a:t>
              </a:r>
              <a:endParaRPr lang="en-US" sz="4000"/>
            </a:p>
          </p:txBody>
        </p:sp>
        <p:sp>
          <p:nvSpPr>
            <p:cNvPr id="8299331" name="Line 835"/>
            <p:cNvSpPr>
              <a:spLocks noChangeShapeType="1"/>
            </p:cNvSpPr>
            <p:nvPr/>
          </p:nvSpPr>
          <p:spPr bwMode="auto">
            <a:xfrm>
              <a:off x="1037" y="1472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32" name="Line 836"/>
            <p:cNvSpPr>
              <a:spLocks noChangeShapeType="1"/>
            </p:cNvSpPr>
            <p:nvPr/>
          </p:nvSpPr>
          <p:spPr bwMode="auto">
            <a:xfrm>
              <a:off x="1037" y="1167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33" name="Rectangle 837"/>
            <p:cNvSpPr>
              <a:spLocks noChangeArrowheads="1"/>
            </p:cNvSpPr>
            <p:nvPr/>
          </p:nvSpPr>
          <p:spPr bwMode="auto">
            <a:xfrm>
              <a:off x="624" y="1048"/>
              <a:ext cx="350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0.8</a:t>
              </a:r>
              <a:endParaRPr lang="en-US" sz="4000"/>
            </a:p>
          </p:txBody>
        </p:sp>
        <p:sp>
          <p:nvSpPr>
            <p:cNvPr id="8299334" name="Line 838"/>
            <p:cNvSpPr>
              <a:spLocks noChangeShapeType="1"/>
            </p:cNvSpPr>
            <p:nvPr/>
          </p:nvSpPr>
          <p:spPr bwMode="auto">
            <a:xfrm>
              <a:off x="1037" y="855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35" name="Line 839"/>
            <p:cNvSpPr>
              <a:spLocks noChangeShapeType="1"/>
            </p:cNvSpPr>
            <p:nvPr/>
          </p:nvSpPr>
          <p:spPr bwMode="auto">
            <a:xfrm>
              <a:off x="1037" y="550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36" name="Rectangle 840"/>
            <p:cNvSpPr>
              <a:spLocks noChangeArrowheads="1"/>
            </p:cNvSpPr>
            <p:nvPr/>
          </p:nvSpPr>
          <p:spPr bwMode="auto">
            <a:xfrm>
              <a:off x="703" y="432"/>
              <a:ext cx="14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1</a:t>
              </a:r>
              <a:endParaRPr lang="en-US" sz="4000"/>
            </a:p>
          </p:txBody>
        </p:sp>
        <p:sp>
          <p:nvSpPr>
            <p:cNvPr id="8299337" name="Oval 841"/>
            <p:cNvSpPr>
              <a:spLocks noChangeArrowheads="1"/>
            </p:cNvSpPr>
            <p:nvPr/>
          </p:nvSpPr>
          <p:spPr bwMode="auto">
            <a:xfrm>
              <a:off x="1023" y="3626"/>
              <a:ext cx="35" cy="3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38" name="Freeform 842"/>
            <p:cNvSpPr>
              <a:spLocks/>
            </p:cNvSpPr>
            <p:nvPr/>
          </p:nvSpPr>
          <p:spPr bwMode="auto">
            <a:xfrm>
              <a:off x="1037" y="2449"/>
              <a:ext cx="2055" cy="50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64" y="8"/>
                </a:cxn>
                <a:cxn ang="0">
                  <a:pos x="248" y="0"/>
                </a:cxn>
                <a:cxn ang="0">
                  <a:pos x="439" y="22"/>
                </a:cxn>
                <a:cxn ang="0">
                  <a:pos x="631" y="71"/>
                </a:cxn>
                <a:cxn ang="0">
                  <a:pos x="808" y="121"/>
                </a:cxn>
                <a:cxn ang="0">
                  <a:pos x="971" y="178"/>
                </a:cxn>
                <a:cxn ang="0">
                  <a:pos x="1113" y="227"/>
                </a:cxn>
                <a:cxn ang="0">
                  <a:pos x="1240" y="270"/>
                </a:cxn>
                <a:cxn ang="0">
                  <a:pos x="1346" y="312"/>
                </a:cxn>
                <a:cxn ang="0">
                  <a:pos x="1439" y="341"/>
                </a:cxn>
                <a:cxn ang="0">
                  <a:pos x="1517" y="362"/>
                </a:cxn>
                <a:cxn ang="0">
                  <a:pos x="1580" y="383"/>
                </a:cxn>
                <a:cxn ang="0">
                  <a:pos x="1644" y="404"/>
                </a:cxn>
                <a:cxn ang="0">
                  <a:pos x="1694" y="419"/>
                </a:cxn>
                <a:cxn ang="0">
                  <a:pos x="1736" y="426"/>
                </a:cxn>
                <a:cxn ang="0">
                  <a:pos x="1772" y="440"/>
                </a:cxn>
                <a:cxn ang="0">
                  <a:pos x="1807" y="447"/>
                </a:cxn>
                <a:cxn ang="0">
                  <a:pos x="1835" y="454"/>
                </a:cxn>
                <a:cxn ang="0">
                  <a:pos x="1864" y="461"/>
                </a:cxn>
                <a:cxn ang="0">
                  <a:pos x="1885" y="461"/>
                </a:cxn>
                <a:cxn ang="0">
                  <a:pos x="1906" y="468"/>
                </a:cxn>
                <a:cxn ang="0">
                  <a:pos x="1920" y="475"/>
                </a:cxn>
                <a:cxn ang="0">
                  <a:pos x="1935" y="475"/>
                </a:cxn>
                <a:cxn ang="0">
                  <a:pos x="1949" y="475"/>
                </a:cxn>
                <a:cxn ang="0">
                  <a:pos x="1963" y="482"/>
                </a:cxn>
                <a:cxn ang="0">
                  <a:pos x="1977" y="482"/>
                </a:cxn>
                <a:cxn ang="0">
                  <a:pos x="1984" y="482"/>
                </a:cxn>
                <a:cxn ang="0">
                  <a:pos x="1991" y="489"/>
                </a:cxn>
                <a:cxn ang="0">
                  <a:pos x="1998" y="489"/>
                </a:cxn>
                <a:cxn ang="0">
                  <a:pos x="2005" y="489"/>
                </a:cxn>
                <a:cxn ang="0">
                  <a:pos x="2013" y="489"/>
                </a:cxn>
                <a:cxn ang="0">
                  <a:pos x="2020" y="497"/>
                </a:cxn>
                <a:cxn ang="0">
                  <a:pos x="2027" y="497"/>
                </a:cxn>
                <a:cxn ang="0">
                  <a:pos x="2034" y="497"/>
                </a:cxn>
                <a:cxn ang="0">
                  <a:pos x="2041" y="497"/>
                </a:cxn>
                <a:cxn ang="0">
                  <a:pos x="2048" y="497"/>
                </a:cxn>
                <a:cxn ang="0">
                  <a:pos x="2055" y="504"/>
                </a:cxn>
              </a:cxnLst>
              <a:rect l="0" t="0" r="r" b="b"/>
              <a:pathLst>
                <a:path w="2055" h="504">
                  <a:moveTo>
                    <a:pt x="0" y="36"/>
                  </a:moveTo>
                  <a:lnTo>
                    <a:pt x="64" y="8"/>
                  </a:lnTo>
                  <a:lnTo>
                    <a:pt x="248" y="0"/>
                  </a:lnTo>
                  <a:lnTo>
                    <a:pt x="439" y="22"/>
                  </a:lnTo>
                  <a:lnTo>
                    <a:pt x="631" y="71"/>
                  </a:lnTo>
                  <a:lnTo>
                    <a:pt x="808" y="121"/>
                  </a:lnTo>
                  <a:lnTo>
                    <a:pt x="971" y="178"/>
                  </a:lnTo>
                  <a:lnTo>
                    <a:pt x="1113" y="227"/>
                  </a:lnTo>
                  <a:lnTo>
                    <a:pt x="1240" y="270"/>
                  </a:lnTo>
                  <a:lnTo>
                    <a:pt x="1346" y="312"/>
                  </a:lnTo>
                  <a:lnTo>
                    <a:pt x="1439" y="341"/>
                  </a:lnTo>
                  <a:lnTo>
                    <a:pt x="1517" y="362"/>
                  </a:lnTo>
                  <a:lnTo>
                    <a:pt x="1580" y="383"/>
                  </a:lnTo>
                  <a:lnTo>
                    <a:pt x="1644" y="404"/>
                  </a:lnTo>
                  <a:lnTo>
                    <a:pt x="1694" y="419"/>
                  </a:lnTo>
                  <a:lnTo>
                    <a:pt x="1736" y="426"/>
                  </a:lnTo>
                  <a:lnTo>
                    <a:pt x="1772" y="440"/>
                  </a:lnTo>
                  <a:lnTo>
                    <a:pt x="1807" y="447"/>
                  </a:lnTo>
                  <a:lnTo>
                    <a:pt x="1835" y="454"/>
                  </a:lnTo>
                  <a:lnTo>
                    <a:pt x="1864" y="461"/>
                  </a:lnTo>
                  <a:lnTo>
                    <a:pt x="1885" y="461"/>
                  </a:lnTo>
                  <a:lnTo>
                    <a:pt x="1906" y="468"/>
                  </a:lnTo>
                  <a:lnTo>
                    <a:pt x="1920" y="475"/>
                  </a:lnTo>
                  <a:lnTo>
                    <a:pt x="1935" y="475"/>
                  </a:lnTo>
                  <a:lnTo>
                    <a:pt x="1949" y="475"/>
                  </a:lnTo>
                  <a:lnTo>
                    <a:pt x="1963" y="482"/>
                  </a:lnTo>
                  <a:lnTo>
                    <a:pt x="1977" y="482"/>
                  </a:lnTo>
                  <a:lnTo>
                    <a:pt x="1984" y="482"/>
                  </a:lnTo>
                  <a:lnTo>
                    <a:pt x="1991" y="489"/>
                  </a:lnTo>
                  <a:lnTo>
                    <a:pt x="1998" y="489"/>
                  </a:lnTo>
                  <a:lnTo>
                    <a:pt x="2005" y="489"/>
                  </a:lnTo>
                  <a:lnTo>
                    <a:pt x="2013" y="489"/>
                  </a:lnTo>
                  <a:lnTo>
                    <a:pt x="2020" y="497"/>
                  </a:lnTo>
                  <a:lnTo>
                    <a:pt x="2027" y="497"/>
                  </a:lnTo>
                  <a:lnTo>
                    <a:pt x="2034" y="497"/>
                  </a:lnTo>
                  <a:lnTo>
                    <a:pt x="2041" y="497"/>
                  </a:lnTo>
                  <a:lnTo>
                    <a:pt x="2048" y="497"/>
                  </a:lnTo>
                  <a:lnTo>
                    <a:pt x="2055" y="504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39" name="Freeform 843"/>
            <p:cNvSpPr>
              <a:spLocks/>
            </p:cNvSpPr>
            <p:nvPr/>
          </p:nvSpPr>
          <p:spPr bwMode="auto">
            <a:xfrm>
              <a:off x="2178" y="2790"/>
              <a:ext cx="914" cy="850"/>
            </a:xfrm>
            <a:custGeom>
              <a:avLst/>
              <a:gdLst/>
              <a:ahLst/>
              <a:cxnLst>
                <a:cxn ang="0">
                  <a:pos x="397" y="850"/>
                </a:cxn>
                <a:cxn ang="0">
                  <a:pos x="397" y="843"/>
                </a:cxn>
                <a:cxn ang="0">
                  <a:pos x="383" y="829"/>
                </a:cxn>
                <a:cxn ang="0">
                  <a:pos x="333" y="758"/>
                </a:cxn>
                <a:cxn ang="0">
                  <a:pos x="149" y="481"/>
                </a:cxn>
                <a:cxn ang="0">
                  <a:pos x="21" y="226"/>
                </a:cxn>
                <a:cxn ang="0">
                  <a:pos x="0" y="92"/>
                </a:cxn>
                <a:cxn ang="0">
                  <a:pos x="35" y="28"/>
                </a:cxn>
                <a:cxn ang="0">
                  <a:pos x="99" y="7"/>
                </a:cxn>
                <a:cxn ang="0">
                  <a:pos x="177" y="0"/>
                </a:cxn>
                <a:cxn ang="0">
                  <a:pos x="255" y="7"/>
                </a:cxn>
                <a:cxn ang="0">
                  <a:pos x="326" y="21"/>
                </a:cxn>
                <a:cxn ang="0">
                  <a:pos x="397" y="35"/>
                </a:cxn>
                <a:cxn ang="0">
                  <a:pos x="453" y="49"/>
                </a:cxn>
                <a:cxn ang="0">
                  <a:pos x="510" y="63"/>
                </a:cxn>
                <a:cxn ang="0">
                  <a:pos x="560" y="78"/>
                </a:cxn>
                <a:cxn ang="0">
                  <a:pos x="602" y="92"/>
                </a:cxn>
                <a:cxn ang="0">
                  <a:pos x="638" y="99"/>
                </a:cxn>
                <a:cxn ang="0">
                  <a:pos x="673" y="106"/>
                </a:cxn>
                <a:cxn ang="0">
                  <a:pos x="702" y="113"/>
                </a:cxn>
                <a:cxn ang="0">
                  <a:pos x="723" y="120"/>
                </a:cxn>
                <a:cxn ang="0">
                  <a:pos x="744" y="120"/>
                </a:cxn>
                <a:cxn ang="0">
                  <a:pos x="765" y="127"/>
                </a:cxn>
                <a:cxn ang="0">
                  <a:pos x="787" y="134"/>
                </a:cxn>
                <a:cxn ang="0">
                  <a:pos x="801" y="134"/>
                </a:cxn>
                <a:cxn ang="0">
                  <a:pos x="822" y="141"/>
                </a:cxn>
                <a:cxn ang="0">
                  <a:pos x="836" y="141"/>
                </a:cxn>
                <a:cxn ang="0">
                  <a:pos x="843" y="141"/>
                </a:cxn>
                <a:cxn ang="0">
                  <a:pos x="850" y="148"/>
                </a:cxn>
                <a:cxn ang="0">
                  <a:pos x="857" y="148"/>
                </a:cxn>
                <a:cxn ang="0">
                  <a:pos x="864" y="148"/>
                </a:cxn>
                <a:cxn ang="0">
                  <a:pos x="872" y="148"/>
                </a:cxn>
                <a:cxn ang="0">
                  <a:pos x="879" y="156"/>
                </a:cxn>
                <a:cxn ang="0">
                  <a:pos x="886" y="156"/>
                </a:cxn>
                <a:cxn ang="0">
                  <a:pos x="893" y="156"/>
                </a:cxn>
                <a:cxn ang="0">
                  <a:pos x="900" y="156"/>
                </a:cxn>
                <a:cxn ang="0">
                  <a:pos x="907" y="156"/>
                </a:cxn>
                <a:cxn ang="0">
                  <a:pos x="914" y="163"/>
                </a:cxn>
              </a:cxnLst>
              <a:rect l="0" t="0" r="r" b="b"/>
              <a:pathLst>
                <a:path w="914" h="850">
                  <a:moveTo>
                    <a:pt x="397" y="850"/>
                  </a:moveTo>
                  <a:lnTo>
                    <a:pt x="397" y="843"/>
                  </a:lnTo>
                  <a:lnTo>
                    <a:pt x="383" y="829"/>
                  </a:lnTo>
                  <a:lnTo>
                    <a:pt x="333" y="758"/>
                  </a:lnTo>
                  <a:lnTo>
                    <a:pt x="149" y="481"/>
                  </a:lnTo>
                  <a:lnTo>
                    <a:pt x="21" y="226"/>
                  </a:lnTo>
                  <a:lnTo>
                    <a:pt x="0" y="92"/>
                  </a:lnTo>
                  <a:lnTo>
                    <a:pt x="35" y="28"/>
                  </a:lnTo>
                  <a:lnTo>
                    <a:pt x="99" y="7"/>
                  </a:lnTo>
                  <a:lnTo>
                    <a:pt x="177" y="0"/>
                  </a:lnTo>
                  <a:lnTo>
                    <a:pt x="255" y="7"/>
                  </a:lnTo>
                  <a:lnTo>
                    <a:pt x="326" y="21"/>
                  </a:lnTo>
                  <a:lnTo>
                    <a:pt x="397" y="35"/>
                  </a:lnTo>
                  <a:lnTo>
                    <a:pt x="453" y="49"/>
                  </a:lnTo>
                  <a:lnTo>
                    <a:pt x="510" y="63"/>
                  </a:lnTo>
                  <a:lnTo>
                    <a:pt x="560" y="78"/>
                  </a:lnTo>
                  <a:lnTo>
                    <a:pt x="602" y="92"/>
                  </a:lnTo>
                  <a:lnTo>
                    <a:pt x="638" y="99"/>
                  </a:lnTo>
                  <a:lnTo>
                    <a:pt x="673" y="106"/>
                  </a:lnTo>
                  <a:lnTo>
                    <a:pt x="702" y="113"/>
                  </a:lnTo>
                  <a:lnTo>
                    <a:pt x="723" y="120"/>
                  </a:lnTo>
                  <a:lnTo>
                    <a:pt x="744" y="120"/>
                  </a:lnTo>
                  <a:lnTo>
                    <a:pt x="765" y="127"/>
                  </a:lnTo>
                  <a:lnTo>
                    <a:pt x="787" y="134"/>
                  </a:lnTo>
                  <a:lnTo>
                    <a:pt x="801" y="134"/>
                  </a:lnTo>
                  <a:lnTo>
                    <a:pt x="822" y="141"/>
                  </a:lnTo>
                  <a:lnTo>
                    <a:pt x="836" y="141"/>
                  </a:lnTo>
                  <a:lnTo>
                    <a:pt x="843" y="141"/>
                  </a:lnTo>
                  <a:lnTo>
                    <a:pt x="850" y="148"/>
                  </a:lnTo>
                  <a:lnTo>
                    <a:pt x="857" y="148"/>
                  </a:lnTo>
                  <a:lnTo>
                    <a:pt x="864" y="148"/>
                  </a:lnTo>
                  <a:lnTo>
                    <a:pt x="872" y="148"/>
                  </a:lnTo>
                  <a:lnTo>
                    <a:pt x="879" y="156"/>
                  </a:lnTo>
                  <a:lnTo>
                    <a:pt x="886" y="156"/>
                  </a:lnTo>
                  <a:lnTo>
                    <a:pt x="893" y="156"/>
                  </a:lnTo>
                  <a:lnTo>
                    <a:pt x="900" y="156"/>
                  </a:lnTo>
                  <a:lnTo>
                    <a:pt x="907" y="156"/>
                  </a:lnTo>
                  <a:lnTo>
                    <a:pt x="914" y="16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40" name="Freeform 844"/>
            <p:cNvSpPr>
              <a:spLocks/>
            </p:cNvSpPr>
            <p:nvPr/>
          </p:nvSpPr>
          <p:spPr bwMode="auto">
            <a:xfrm>
              <a:off x="3014" y="2938"/>
              <a:ext cx="595" cy="695"/>
            </a:xfrm>
            <a:custGeom>
              <a:avLst/>
              <a:gdLst/>
              <a:ahLst/>
              <a:cxnLst>
                <a:cxn ang="0">
                  <a:pos x="588" y="695"/>
                </a:cxn>
                <a:cxn ang="0">
                  <a:pos x="595" y="695"/>
                </a:cxn>
                <a:cxn ang="0">
                  <a:pos x="588" y="695"/>
                </a:cxn>
                <a:cxn ang="0">
                  <a:pos x="574" y="681"/>
                </a:cxn>
                <a:cxn ang="0">
                  <a:pos x="510" y="610"/>
                </a:cxn>
                <a:cxn ang="0">
                  <a:pos x="298" y="369"/>
                </a:cxn>
                <a:cxn ang="0">
                  <a:pos x="142" y="199"/>
                </a:cxn>
                <a:cxn ang="0">
                  <a:pos x="50" y="85"/>
                </a:cxn>
                <a:cxn ang="0">
                  <a:pos x="14" y="36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4" y="0"/>
                </a:cxn>
                <a:cxn ang="0">
                  <a:pos x="21" y="0"/>
                </a:cxn>
                <a:cxn ang="0">
                  <a:pos x="28" y="0"/>
                </a:cxn>
                <a:cxn ang="0">
                  <a:pos x="36" y="0"/>
                </a:cxn>
                <a:cxn ang="0">
                  <a:pos x="43" y="8"/>
                </a:cxn>
                <a:cxn ang="0">
                  <a:pos x="50" y="8"/>
                </a:cxn>
                <a:cxn ang="0">
                  <a:pos x="57" y="8"/>
                </a:cxn>
                <a:cxn ang="0">
                  <a:pos x="64" y="8"/>
                </a:cxn>
                <a:cxn ang="0">
                  <a:pos x="71" y="8"/>
                </a:cxn>
                <a:cxn ang="0">
                  <a:pos x="78" y="15"/>
                </a:cxn>
              </a:cxnLst>
              <a:rect l="0" t="0" r="r" b="b"/>
              <a:pathLst>
                <a:path w="595" h="695">
                  <a:moveTo>
                    <a:pt x="588" y="695"/>
                  </a:moveTo>
                  <a:lnTo>
                    <a:pt x="595" y="695"/>
                  </a:lnTo>
                  <a:lnTo>
                    <a:pt x="588" y="695"/>
                  </a:lnTo>
                  <a:lnTo>
                    <a:pt x="574" y="681"/>
                  </a:lnTo>
                  <a:lnTo>
                    <a:pt x="510" y="610"/>
                  </a:lnTo>
                  <a:lnTo>
                    <a:pt x="298" y="369"/>
                  </a:lnTo>
                  <a:lnTo>
                    <a:pt x="142" y="199"/>
                  </a:lnTo>
                  <a:lnTo>
                    <a:pt x="50" y="85"/>
                  </a:lnTo>
                  <a:lnTo>
                    <a:pt x="14" y="36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3" y="8"/>
                  </a:lnTo>
                  <a:lnTo>
                    <a:pt x="50" y="8"/>
                  </a:lnTo>
                  <a:lnTo>
                    <a:pt x="57" y="8"/>
                  </a:lnTo>
                  <a:lnTo>
                    <a:pt x="64" y="8"/>
                  </a:lnTo>
                  <a:lnTo>
                    <a:pt x="71" y="8"/>
                  </a:lnTo>
                  <a:lnTo>
                    <a:pt x="78" y="1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41" name="Freeform 845"/>
            <p:cNvSpPr>
              <a:spLocks/>
            </p:cNvSpPr>
            <p:nvPr/>
          </p:nvSpPr>
          <p:spPr bwMode="auto">
            <a:xfrm>
              <a:off x="3092" y="2953"/>
              <a:ext cx="1545" cy="687"/>
            </a:xfrm>
            <a:custGeom>
              <a:avLst/>
              <a:gdLst/>
              <a:ahLst/>
              <a:cxnLst>
                <a:cxn ang="0">
                  <a:pos x="1545" y="687"/>
                </a:cxn>
                <a:cxn ang="0">
                  <a:pos x="1545" y="680"/>
                </a:cxn>
                <a:cxn ang="0">
                  <a:pos x="1524" y="666"/>
                </a:cxn>
                <a:cxn ang="0">
                  <a:pos x="1453" y="595"/>
                </a:cxn>
                <a:cxn ang="0">
                  <a:pos x="1233" y="411"/>
                </a:cxn>
                <a:cxn ang="0">
                  <a:pos x="1056" y="283"/>
                </a:cxn>
                <a:cxn ang="0">
                  <a:pos x="907" y="198"/>
                </a:cxn>
                <a:cxn ang="0">
                  <a:pos x="780" y="148"/>
                </a:cxn>
                <a:cxn ang="0">
                  <a:pos x="688" y="120"/>
                </a:cxn>
                <a:cxn ang="0">
                  <a:pos x="610" y="106"/>
                </a:cxn>
                <a:cxn ang="0">
                  <a:pos x="539" y="92"/>
                </a:cxn>
                <a:cxn ang="0">
                  <a:pos x="482" y="85"/>
                </a:cxn>
                <a:cxn ang="0">
                  <a:pos x="432" y="78"/>
                </a:cxn>
                <a:cxn ang="0">
                  <a:pos x="383" y="70"/>
                </a:cxn>
                <a:cxn ang="0">
                  <a:pos x="340" y="63"/>
                </a:cxn>
                <a:cxn ang="0">
                  <a:pos x="305" y="56"/>
                </a:cxn>
                <a:cxn ang="0">
                  <a:pos x="269" y="49"/>
                </a:cxn>
                <a:cxn ang="0">
                  <a:pos x="241" y="42"/>
                </a:cxn>
                <a:cxn ang="0">
                  <a:pos x="213" y="35"/>
                </a:cxn>
                <a:cxn ang="0">
                  <a:pos x="191" y="35"/>
                </a:cxn>
                <a:cxn ang="0">
                  <a:pos x="170" y="28"/>
                </a:cxn>
                <a:cxn ang="0">
                  <a:pos x="149" y="28"/>
                </a:cxn>
                <a:cxn ang="0">
                  <a:pos x="135" y="21"/>
                </a:cxn>
                <a:cxn ang="0">
                  <a:pos x="121" y="21"/>
                </a:cxn>
                <a:cxn ang="0">
                  <a:pos x="106" y="21"/>
                </a:cxn>
                <a:cxn ang="0">
                  <a:pos x="85" y="14"/>
                </a:cxn>
                <a:cxn ang="0">
                  <a:pos x="71" y="14"/>
                </a:cxn>
                <a:cxn ang="0">
                  <a:pos x="64" y="7"/>
                </a:cxn>
                <a:cxn ang="0">
                  <a:pos x="57" y="7"/>
                </a:cxn>
                <a:cxn ang="0">
                  <a:pos x="50" y="7"/>
                </a:cxn>
                <a:cxn ang="0">
                  <a:pos x="43" y="7"/>
                </a:cxn>
                <a:cxn ang="0">
                  <a:pos x="36" y="7"/>
                </a:cxn>
                <a:cxn ang="0">
                  <a:pos x="28" y="0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1545" h="687">
                  <a:moveTo>
                    <a:pt x="1545" y="687"/>
                  </a:moveTo>
                  <a:lnTo>
                    <a:pt x="1545" y="680"/>
                  </a:lnTo>
                  <a:lnTo>
                    <a:pt x="1524" y="666"/>
                  </a:lnTo>
                  <a:lnTo>
                    <a:pt x="1453" y="595"/>
                  </a:lnTo>
                  <a:lnTo>
                    <a:pt x="1233" y="411"/>
                  </a:lnTo>
                  <a:lnTo>
                    <a:pt x="1056" y="283"/>
                  </a:lnTo>
                  <a:lnTo>
                    <a:pt x="907" y="198"/>
                  </a:lnTo>
                  <a:lnTo>
                    <a:pt x="780" y="148"/>
                  </a:lnTo>
                  <a:lnTo>
                    <a:pt x="688" y="120"/>
                  </a:lnTo>
                  <a:lnTo>
                    <a:pt x="610" y="106"/>
                  </a:lnTo>
                  <a:lnTo>
                    <a:pt x="539" y="92"/>
                  </a:lnTo>
                  <a:lnTo>
                    <a:pt x="482" y="85"/>
                  </a:lnTo>
                  <a:lnTo>
                    <a:pt x="432" y="78"/>
                  </a:lnTo>
                  <a:lnTo>
                    <a:pt x="383" y="70"/>
                  </a:lnTo>
                  <a:lnTo>
                    <a:pt x="340" y="63"/>
                  </a:lnTo>
                  <a:lnTo>
                    <a:pt x="305" y="56"/>
                  </a:lnTo>
                  <a:lnTo>
                    <a:pt x="269" y="49"/>
                  </a:lnTo>
                  <a:lnTo>
                    <a:pt x="241" y="42"/>
                  </a:lnTo>
                  <a:lnTo>
                    <a:pt x="213" y="35"/>
                  </a:lnTo>
                  <a:lnTo>
                    <a:pt x="191" y="35"/>
                  </a:lnTo>
                  <a:lnTo>
                    <a:pt x="170" y="28"/>
                  </a:lnTo>
                  <a:lnTo>
                    <a:pt x="149" y="28"/>
                  </a:lnTo>
                  <a:lnTo>
                    <a:pt x="135" y="21"/>
                  </a:lnTo>
                  <a:lnTo>
                    <a:pt x="121" y="21"/>
                  </a:lnTo>
                  <a:lnTo>
                    <a:pt x="106" y="21"/>
                  </a:lnTo>
                  <a:lnTo>
                    <a:pt x="85" y="14"/>
                  </a:lnTo>
                  <a:lnTo>
                    <a:pt x="71" y="14"/>
                  </a:lnTo>
                  <a:lnTo>
                    <a:pt x="64" y="7"/>
                  </a:lnTo>
                  <a:lnTo>
                    <a:pt x="57" y="7"/>
                  </a:lnTo>
                  <a:lnTo>
                    <a:pt x="50" y="7"/>
                  </a:lnTo>
                  <a:lnTo>
                    <a:pt x="43" y="7"/>
                  </a:lnTo>
                  <a:lnTo>
                    <a:pt x="36" y="7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42" name="Freeform 846"/>
            <p:cNvSpPr>
              <a:spLocks/>
            </p:cNvSpPr>
            <p:nvPr/>
          </p:nvSpPr>
          <p:spPr bwMode="auto">
            <a:xfrm>
              <a:off x="1037" y="550"/>
              <a:ext cx="2239" cy="24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8" y="617"/>
                </a:cxn>
                <a:cxn ang="0">
                  <a:pos x="1382" y="1389"/>
                </a:cxn>
                <a:cxn ang="0">
                  <a:pos x="1857" y="1907"/>
                </a:cxn>
                <a:cxn ang="0">
                  <a:pos x="2098" y="2190"/>
                </a:cxn>
                <a:cxn ang="0">
                  <a:pos x="2204" y="2332"/>
                </a:cxn>
                <a:cxn ang="0">
                  <a:pos x="2239" y="2388"/>
                </a:cxn>
                <a:cxn ang="0">
                  <a:pos x="2239" y="2417"/>
                </a:cxn>
                <a:cxn ang="0">
                  <a:pos x="2232" y="2424"/>
                </a:cxn>
                <a:cxn ang="0">
                  <a:pos x="2211" y="2424"/>
                </a:cxn>
                <a:cxn ang="0">
                  <a:pos x="2197" y="2424"/>
                </a:cxn>
                <a:cxn ang="0">
                  <a:pos x="2183" y="2424"/>
                </a:cxn>
                <a:cxn ang="0">
                  <a:pos x="2168" y="2424"/>
                </a:cxn>
                <a:cxn ang="0">
                  <a:pos x="2154" y="2417"/>
                </a:cxn>
                <a:cxn ang="0">
                  <a:pos x="2147" y="2417"/>
                </a:cxn>
                <a:cxn ang="0">
                  <a:pos x="2133" y="2417"/>
                </a:cxn>
                <a:cxn ang="0">
                  <a:pos x="2126" y="2417"/>
                </a:cxn>
                <a:cxn ang="0">
                  <a:pos x="2119" y="2410"/>
                </a:cxn>
                <a:cxn ang="0">
                  <a:pos x="2112" y="2410"/>
                </a:cxn>
                <a:cxn ang="0">
                  <a:pos x="2105" y="2410"/>
                </a:cxn>
                <a:cxn ang="0">
                  <a:pos x="2098" y="2410"/>
                </a:cxn>
                <a:cxn ang="0">
                  <a:pos x="2091" y="2410"/>
                </a:cxn>
                <a:cxn ang="0">
                  <a:pos x="2083" y="2403"/>
                </a:cxn>
                <a:cxn ang="0">
                  <a:pos x="2076" y="2403"/>
                </a:cxn>
                <a:cxn ang="0">
                  <a:pos x="2069" y="2403"/>
                </a:cxn>
                <a:cxn ang="0">
                  <a:pos x="2062" y="2403"/>
                </a:cxn>
                <a:cxn ang="0">
                  <a:pos x="2055" y="2403"/>
                </a:cxn>
              </a:cxnLst>
              <a:rect l="0" t="0" r="r" b="b"/>
              <a:pathLst>
                <a:path w="2239" h="2424">
                  <a:moveTo>
                    <a:pt x="0" y="0"/>
                  </a:moveTo>
                  <a:lnTo>
                    <a:pt x="638" y="617"/>
                  </a:lnTo>
                  <a:lnTo>
                    <a:pt x="1382" y="1389"/>
                  </a:lnTo>
                  <a:lnTo>
                    <a:pt x="1857" y="1907"/>
                  </a:lnTo>
                  <a:lnTo>
                    <a:pt x="2098" y="2190"/>
                  </a:lnTo>
                  <a:lnTo>
                    <a:pt x="2204" y="2332"/>
                  </a:lnTo>
                  <a:lnTo>
                    <a:pt x="2239" y="2388"/>
                  </a:lnTo>
                  <a:lnTo>
                    <a:pt x="2239" y="2417"/>
                  </a:lnTo>
                  <a:lnTo>
                    <a:pt x="2232" y="2424"/>
                  </a:lnTo>
                  <a:lnTo>
                    <a:pt x="2211" y="2424"/>
                  </a:lnTo>
                  <a:lnTo>
                    <a:pt x="2197" y="2424"/>
                  </a:lnTo>
                  <a:lnTo>
                    <a:pt x="2183" y="2424"/>
                  </a:lnTo>
                  <a:lnTo>
                    <a:pt x="2168" y="2424"/>
                  </a:lnTo>
                  <a:lnTo>
                    <a:pt x="2154" y="2417"/>
                  </a:lnTo>
                  <a:lnTo>
                    <a:pt x="2147" y="2417"/>
                  </a:lnTo>
                  <a:lnTo>
                    <a:pt x="2133" y="2417"/>
                  </a:lnTo>
                  <a:lnTo>
                    <a:pt x="2126" y="2417"/>
                  </a:lnTo>
                  <a:lnTo>
                    <a:pt x="2119" y="2410"/>
                  </a:lnTo>
                  <a:lnTo>
                    <a:pt x="2112" y="2410"/>
                  </a:lnTo>
                  <a:lnTo>
                    <a:pt x="2105" y="2410"/>
                  </a:lnTo>
                  <a:lnTo>
                    <a:pt x="2098" y="2410"/>
                  </a:lnTo>
                  <a:lnTo>
                    <a:pt x="2091" y="2410"/>
                  </a:lnTo>
                  <a:lnTo>
                    <a:pt x="2083" y="2403"/>
                  </a:lnTo>
                  <a:lnTo>
                    <a:pt x="2076" y="2403"/>
                  </a:lnTo>
                  <a:lnTo>
                    <a:pt x="2069" y="2403"/>
                  </a:lnTo>
                  <a:lnTo>
                    <a:pt x="2062" y="2403"/>
                  </a:lnTo>
                  <a:lnTo>
                    <a:pt x="2055" y="240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43" name="Freeform 847"/>
            <p:cNvSpPr>
              <a:spLocks/>
            </p:cNvSpPr>
            <p:nvPr/>
          </p:nvSpPr>
          <p:spPr bwMode="auto">
            <a:xfrm>
              <a:off x="2575" y="550"/>
              <a:ext cx="1807" cy="25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3" y="589"/>
                </a:cxn>
                <a:cxn ang="0">
                  <a:pos x="1474" y="1814"/>
                </a:cxn>
                <a:cxn ang="0">
                  <a:pos x="1800" y="2339"/>
                </a:cxn>
                <a:cxn ang="0">
                  <a:pos x="1807" y="2516"/>
                </a:cxn>
                <a:cxn ang="0">
                  <a:pos x="1722" y="2558"/>
                </a:cxn>
                <a:cxn ang="0">
                  <a:pos x="1608" y="2566"/>
                </a:cxn>
                <a:cxn ang="0">
                  <a:pos x="1502" y="2558"/>
                </a:cxn>
                <a:cxn ang="0">
                  <a:pos x="1396" y="2544"/>
                </a:cxn>
                <a:cxn ang="0">
                  <a:pos x="1304" y="2530"/>
                </a:cxn>
                <a:cxn ang="0">
                  <a:pos x="1219" y="2523"/>
                </a:cxn>
                <a:cxn ang="0">
                  <a:pos x="1148" y="2509"/>
                </a:cxn>
                <a:cxn ang="0">
                  <a:pos x="1077" y="2502"/>
                </a:cxn>
                <a:cxn ang="0">
                  <a:pos x="1020" y="2488"/>
                </a:cxn>
                <a:cxn ang="0">
                  <a:pos x="964" y="2481"/>
                </a:cxn>
                <a:cxn ang="0">
                  <a:pos x="914" y="2473"/>
                </a:cxn>
                <a:cxn ang="0">
                  <a:pos x="871" y="2466"/>
                </a:cxn>
                <a:cxn ang="0">
                  <a:pos x="829" y="2459"/>
                </a:cxn>
                <a:cxn ang="0">
                  <a:pos x="801" y="2452"/>
                </a:cxn>
                <a:cxn ang="0">
                  <a:pos x="765" y="2445"/>
                </a:cxn>
                <a:cxn ang="0">
                  <a:pos x="737" y="2445"/>
                </a:cxn>
                <a:cxn ang="0">
                  <a:pos x="716" y="2438"/>
                </a:cxn>
                <a:cxn ang="0">
                  <a:pos x="694" y="2431"/>
                </a:cxn>
                <a:cxn ang="0">
                  <a:pos x="673" y="2431"/>
                </a:cxn>
                <a:cxn ang="0">
                  <a:pos x="659" y="2424"/>
                </a:cxn>
                <a:cxn ang="0">
                  <a:pos x="638" y="2424"/>
                </a:cxn>
                <a:cxn ang="0">
                  <a:pos x="623" y="2424"/>
                </a:cxn>
                <a:cxn ang="0">
                  <a:pos x="616" y="2417"/>
                </a:cxn>
                <a:cxn ang="0">
                  <a:pos x="602" y="2417"/>
                </a:cxn>
                <a:cxn ang="0">
                  <a:pos x="595" y="2417"/>
                </a:cxn>
                <a:cxn ang="0">
                  <a:pos x="588" y="2417"/>
                </a:cxn>
                <a:cxn ang="0">
                  <a:pos x="581" y="2410"/>
                </a:cxn>
                <a:cxn ang="0">
                  <a:pos x="574" y="2410"/>
                </a:cxn>
                <a:cxn ang="0">
                  <a:pos x="567" y="2410"/>
                </a:cxn>
                <a:cxn ang="0">
                  <a:pos x="560" y="2410"/>
                </a:cxn>
                <a:cxn ang="0">
                  <a:pos x="553" y="2410"/>
                </a:cxn>
                <a:cxn ang="0">
                  <a:pos x="545" y="2403"/>
                </a:cxn>
                <a:cxn ang="0">
                  <a:pos x="538" y="2403"/>
                </a:cxn>
                <a:cxn ang="0">
                  <a:pos x="531" y="2403"/>
                </a:cxn>
                <a:cxn ang="0">
                  <a:pos x="524" y="2403"/>
                </a:cxn>
                <a:cxn ang="0">
                  <a:pos x="517" y="2403"/>
                </a:cxn>
              </a:cxnLst>
              <a:rect l="0" t="0" r="r" b="b"/>
              <a:pathLst>
                <a:path w="1807" h="2566">
                  <a:moveTo>
                    <a:pt x="0" y="0"/>
                  </a:moveTo>
                  <a:lnTo>
                    <a:pt x="503" y="589"/>
                  </a:lnTo>
                  <a:lnTo>
                    <a:pt x="1474" y="1814"/>
                  </a:lnTo>
                  <a:lnTo>
                    <a:pt x="1800" y="2339"/>
                  </a:lnTo>
                  <a:lnTo>
                    <a:pt x="1807" y="2516"/>
                  </a:lnTo>
                  <a:lnTo>
                    <a:pt x="1722" y="2558"/>
                  </a:lnTo>
                  <a:lnTo>
                    <a:pt x="1608" y="2566"/>
                  </a:lnTo>
                  <a:lnTo>
                    <a:pt x="1502" y="2558"/>
                  </a:lnTo>
                  <a:lnTo>
                    <a:pt x="1396" y="2544"/>
                  </a:lnTo>
                  <a:lnTo>
                    <a:pt x="1304" y="2530"/>
                  </a:lnTo>
                  <a:lnTo>
                    <a:pt x="1219" y="2523"/>
                  </a:lnTo>
                  <a:lnTo>
                    <a:pt x="1148" y="2509"/>
                  </a:lnTo>
                  <a:lnTo>
                    <a:pt x="1077" y="2502"/>
                  </a:lnTo>
                  <a:lnTo>
                    <a:pt x="1020" y="2488"/>
                  </a:lnTo>
                  <a:lnTo>
                    <a:pt x="964" y="2481"/>
                  </a:lnTo>
                  <a:lnTo>
                    <a:pt x="914" y="2473"/>
                  </a:lnTo>
                  <a:lnTo>
                    <a:pt x="871" y="2466"/>
                  </a:lnTo>
                  <a:lnTo>
                    <a:pt x="829" y="2459"/>
                  </a:lnTo>
                  <a:lnTo>
                    <a:pt x="801" y="2452"/>
                  </a:lnTo>
                  <a:lnTo>
                    <a:pt x="765" y="2445"/>
                  </a:lnTo>
                  <a:lnTo>
                    <a:pt x="737" y="2445"/>
                  </a:lnTo>
                  <a:lnTo>
                    <a:pt x="716" y="2438"/>
                  </a:lnTo>
                  <a:lnTo>
                    <a:pt x="694" y="2431"/>
                  </a:lnTo>
                  <a:lnTo>
                    <a:pt x="673" y="2431"/>
                  </a:lnTo>
                  <a:lnTo>
                    <a:pt x="659" y="2424"/>
                  </a:lnTo>
                  <a:lnTo>
                    <a:pt x="638" y="2424"/>
                  </a:lnTo>
                  <a:lnTo>
                    <a:pt x="623" y="2424"/>
                  </a:lnTo>
                  <a:lnTo>
                    <a:pt x="616" y="2417"/>
                  </a:lnTo>
                  <a:lnTo>
                    <a:pt x="602" y="2417"/>
                  </a:lnTo>
                  <a:lnTo>
                    <a:pt x="595" y="2417"/>
                  </a:lnTo>
                  <a:lnTo>
                    <a:pt x="588" y="2417"/>
                  </a:lnTo>
                  <a:lnTo>
                    <a:pt x="581" y="2410"/>
                  </a:lnTo>
                  <a:lnTo>
                    <a:pt x="574" y="2410"/>
                  </a:lnTo>
                  <a:lnTo>
                    <a:pt x="567" y="2410"/>
                  </a:lnTo>
                  <a:lnTo>
                    <a:pt x="560" y="2410"/>
                  </a:lnTo>
                  <a:lnTo>
                    <a:pt x="553" y="2410"/>
                  </a:lnTo>
                  <a:lnTo>
                    <a:pt x="545" y="2403"/>
                  </a:lnTo>
                  <a:lnTo>
                    <a:pt x="538" y="2403"/>
                  </a:lnTo>
                  <a:lnTo>
                    <a:pt x="531" y="2403"/>
                  </a:lnTo>
                  <a:lnTo>
                    <a:pt x="524" y="2403"/>
                  </a:lnTo>
                  <a:lnTo>
                    <a:pt x="517" y="240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44" name="Freeform 848"/>
            <p:cNvSpPr>
              <a:spLocks/>
            </p:cNvSpPr>
            <p:nvPr/>
          </p:nvSpPr>
          <p:spPr bwMode="auto">
            <a:xfrm>
              <a:off x="1802" y="550"/>
              <a:ext cx="1963" cy="24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3" y="596"/>
                </a:cxn>
                <a:cxn ang="0">
                  <a:pos x="1418" y="1602"/>
                </a:cxn>
                <a:cxn ang="0">
                  <a:pos x="1829" y="2140"/>
                </a:cxn>
                <a:cxn ang="0">
                  <a:pos x="1963" y="2374"/>
                </a:cxn>
                <a:cxn ang="0">
                  <a:pos x="1963" y="2459"/>
                </a:cxn>
                <a:cxn ang="0">
                  <a:pos x="1921" y="2488"/>
                </a:cxn>
                <a:cxn ang="0">
                  <a:pos x="1864" y="2495"/>
                </a:cxn>
                <a:cxn ang="0">
                  <a:pos x="1807" y="2488"/>
                </a:cxn>
                <a:cxn ang="0">
                  <a:pos x="1751" y="2481"/>
                </a:cxn>
                <a:cxn ang="0">
                  <a:pos x="1701" y="2473"/>
                </a:cxn>
                <a:cxn ang="0">
                  <a:pos x="1659" y="2466"/>
                </a:cxn>
                <a:cxn ang="0">
                  <a:pos x="1616" y="2459"/>
                </a:cxn>
                <a:cxn ang="0">
                  <a:pos x="1581" y="2452"/>
                </a:cxn>
                <a:cxn ang="0">
                  <a:pos x="1552" y="2452"/>
                </a:cxn>
                <a:cxn ang="0">
                  <a:pos x="1524" y="2445"/>
                </a:cxn>
                <a:cxn ang="0">
                  <a:pos x="1496" y="2438"/>
                </a:cxn>
                <a:cxn ang="0">
                  <a:pos x="1474" y="2438"/>
                </a:cxn>
                <a:cxn ang="0">
                  <a:pos x="1453" y="2431"/>
                </a:cxn>
                <a:cxn ang="0">
                  <a:pos x="1432" y="2431"/>
                </a:cxn>
                <a:cxn ang="0">
                  <a:pos x="1418" y="2424"/>
                </a:cxn>
                <a:cxn ang="0">
                  <a:pos x="1403" y="2424"/>
                </a:cxn>
                <a:cxn ang="0">
                  <a:pos x="1389" y="2417"/>
                </a:cxn>
                <a:cxn ang="0">
                  <a:pos x="1382" y="2417"/>
                </a:cxn>
                <a:cxn ang="0">
                  <a:pos x="1368" y="2417"/>
                </a:cxn>
                <a:cxn ang="0">
                  <a:pos x="1361" y="2417"/>
                </a:cxn>
                <a:cxn ang="0">
                  <a:pos x="1354" y="2410"/>
                </a:cxn>
                <a:cxn ang="0">
                  <a:pos x="1347" y="2410"/>
                </a:cxn>
                <a:cxn ang="0">
                  <a:pos x="1340" y="2410"/>
                </a:cxn>
                <a:cxn ang="0">
                  <a:pos x="1333" y="2410"/>
                </a:cxn>
                <a:cxn ang="0">
                  <a:pos x="1326" y="2410"/>
                </a:cxn>
                <a:cxn ang="0">
                  <a:pos x="1318" y="2403"/>
                </a:cxn>
                <a:cxn ang="0">
                  <a:pos x="1311" y="2403"/>
                </a:cxn>
                <a:cxn ang="0">
                  <a:pos x="1304" y="2403"/>
                </a:cxn>
                <a:cxn ang="0">
                  <a:pos x="1297" y="2403"/>
                </a:cxn>
                <a:cxn ang="0">
                  <a:pos x="1290" y="2403"/>
                </a:cxn>
              </a:cxnLst>
              <a:rect l="0" t="0" r="r" b="b"/>
              <a:pathLst>
                <a:path w="1963" h="2495">
                  <a:moveTo>
                    <a:pt x="0" y="0"/>
                  </a:moveTo>
                  <a:lnTo>
                    <a:pt x="553" y="596"/>
                  </a:lnTo>
                  <a:lnTo>
                    <a:pt x="1418" y="1602"/>
                  </a:lnTo>
                  <a:lnTo>
                    <a:pt x="1829" y="2140"/>
                  </a:lnTo>
                  <a:lnTo>
                    <a:pt x="1963" y="2374"/>
                  </a:lnTo>
                  <a:lnTo>
                    <a:pt x="1963" y="2459"/>
                  </a:lnTo>
                  <a:lnTo>
                    <a:pt x="1921" y="2488"/>
                  </a:lnTo>
                  <a:lnTo>
                    <a:pt x="1864" y="2495"/>
                  </a:lnTo>
                  <a:lnTo>
                    <a:pt x="1807" y="2488"/>
                  </a:lnTo>
                  <a:lnTo>
                    <a:pt x="1751" y="2481"/>
                  </a:lnTo>
                  <a:lnTo>
                    <a:pt x="1701" y="2473"/>
                  </a:lnTo>
                  <a:lnTo>
                    <a:pt x="1659" y="2466"/>
                  </a:lnTo>
                  <a:lnTo>
                    <a:pt x="1616" y="2459"/>
                  </a:lnTo>
                  <a:lnTo>
                    <a:pt x="1581" y="2452"/>
                  </a:lnTo>
                  <a:lnTo>
                    <a:pt x="1552" y="2452"/>
                  </a:lnTo>
                  <a:lnTo>
                    <a:pt x="1524" y="2445"/>
                  </a:lnTo>
                  <a:lnTo>
                    <a:pt x="1496" y="2438"/>
                  </a:lnTo>
                  <a:lnTo>
                    <a:pt x="1474" y="2438"/>
                  </a:lnTo>
                  <a:lnTo>
                    <a:pt x="1453" y="2431"/>
                  </a:lnTo>
                  <a:lnTo>
                    <a:pt x="1432" y="2431"/>
                  </a:lnTo>
                  <a:lnTo>
                    <a:pt x="1418" y="2424"/>
                  </a:lnTo>
                  <a:lnTo>
                    <a:pt x="1403" y="2424"/>
                  </a:lnTo>
                  <a:lnTo>
                    <a:pt x="1389" y="2417"/>
                  </a:lnTo>
                  <a:lnTo>
                    <a:pt x="1382" y="2417"/>
                  </a:lnTo>
                  <a:lnTo>
                    <a:pt x="1368" y="2417"/>
                  </a:lnTo>
                  <a:lnTo>
                    <a:pt x="1361" y="2417"/>
                  </a:lnTo>
                  <a:lnTo>
                    <a:pt x="1354" y="2410"/>
                  </a:lnTo>
                  <a:lnTo>
                    <a:pt x="1347" y="2410"/>
                  </a:lnTo>
                  <a:lnTo>
                    <a:pt x="1340" y="2410"/>
                  </a:lnTo>
                  <a:lnTo>
                    <a:pt x="1333" y="2410"/>
                  </a:lnTo>
                  <a:lnTo>
                    <a:pt x="1326" y="2410"/>
                  </a:lnTo>
                  <a:lnTo>
                    <a:pt x="1318" y="2403"/>
                  </a:lnTo>
                  <a:lnTo>
                    <a:pt x="1311" y="2403"/>
                  </a:lnTo>
                  <a:lnTo>
                    <a:pt x="1304" y="2403"/>
                  </a:lnTo>
                  <a:lnTo>
                    <a:pt x="1297" y="2403"/>
                  </a:lnTo>
                  <a:lnTo>
                    <a:pt x="1290" y="2403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45" name="Freeform 849"/>
            <p:cNvSpPr>
              <a:spLocks/>
            </p:cNvSpPr>
            <p:nvPr/>
          </p:nvSpPr>
          <p:spPr bwMode="auto">
            <a:xfrm>
              <a:off x="1037" y="1472"/>
              <a:ext cx="2055" cy="14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4" y="418"/>
                </a:cxn>
                <a:cxn ang="0">
                  <a:pos x="942" y="765"/>
                </a:cxn>
                <a:cxn ang="0">
                  <a:pos x="1254" y="1020"/>
                </a:cxn>
                <a:cxn ang="0">
                  <a:pos x="1460" y="1190"/>
                </a:cxn>
                <a:cxn ang="0">
                  <a:pos x="1594" y="1289"/>
                </a:cxn>
                <a:cxn ang="0">
                  <a:pos x="1687" y="1353"/>
                </a:cxn>
                <a:cxn ang="0">
                  <a:pos x="1750" y="1388"/>
                </a:cxn>
                <a:cxn ang="0">
                  <a:pos x="1800" y="1410"/>
                </a:cxn>
                <a:cxn ang="0">
                  <a:pos x="1835" y="1424"/>
                </a:cxn>
                <a:cxn ang="0">
                  <a:pos x="1864" y="1431"/>
                </a:cxn>
                <a:cxn ang="0">
                  <a:pos x="1885" y="1438"/>
                </a:cxn>
                <a:cxn ang="0">
                  <a:pos x="1906" y="1445"/>
                </a:cxn>
                <a:cxn ang="0">
                  <a:pos x="1928" y="1452"/>
                </a:cxn>
                <a:cxn ang="0">
                  <a:pos x="1942" y="1452"/>
                </a:cxn>
                <a:cxn ang="0">
                  <a:pos x="1956" y="1459"/>
                </a:cxn>
                <a:cxn ang="0">
                  <a:pos x="1963" y="1459"/>
                </a:cxn>
                <a:cxn ang="0">
                  <a:pos x="1977" y="1459"/>
                </a:cxn>
                <a:cxn ang="0">
                  <a:pos x="1984" y="1466"/>
                </a:cxn>
                <a:cxn ang="0">
                  <a:pos x="1991" y="1466"/>
                </a:cxn>
                <a:cxn ang="0">
                  <a:pos x="1998" y="1466"/>
                </a:cxn>
                <a:cxn ang="0">
                  <a:pos x="2005" y="1466"/>
                </a:cxn>
                <a:cxn ang="0">
                  <a:pos x="2013" y="1466"/>
                </a:cxn>
                <a:cxn ang="0">
                  <a:pos x="2020" y="1474"/>
                </a:cxn>
                <a:cxn ang="0">
                  <a:pos x="2027" y="1474"/>
                </a:cxn>
                <a:cxn ang="0">
                  <a:pos x="2034" y="1474"/>
                </a:cxn>
                <a:cxn ang="0">
                  <a:pos x="2041" y="1474"/>
                </a:cxn>
                <a:cxn ang="0">
                  <a:pos x="2048" y="1474"/>
                </a:cxn>
                <a:cxn ang="0">
                  <a:pos x="2055" y="1481"/>
                </a:cxn>
              </a:cxnLst>
              <a:rect l="0" t="0" r="r" b="b"/>
              <a:pathLst>
                <a:path w="2055" h="1481">
                  <a:moveTo>
                    <a:pt x="0" y="0"/>
                  </a:moveTo>
                  <a:lnTo>
                    <a:pt x="524" y="418"/>
                  </a:lnTo>
                  <a:lnTo>
                    <a:pt x="942" y="765"/>
                  </a:lnTo>
                  <a:lnTo>
                    <a:pt x="1254" y="1020"/>
                  </a:lnTo>
                  <a:lnTo>
                    <a:pt x="1460" y="1190"/>
                  </a:lnTo>
                  <a:lnTo>
                    <a:pt x="1594" y="1289"/>
                  </a:lnTo>
                  <a:lnTo>
                    <a:pt x="1687" y="1353"/>
                  </a:lnTo>
                  <a:lnTo>
                    <a:pt x="1750" y="1388"/>
                  </a:lnTo>
                  <a:lnTo>
                    <a:pt x="1800" y="1410"/>
                  </a:lnTo>
                  <a:lnTo>
                    <a:pt x="1835" y="1424"/>
                  </a:lnTo>
                  <a:lnTo>
                    <a:pt x="1864" y="1431"/>
                  </a:lnTo>
                  <a:lnTo>
                    <a:pt x="1885" y="1438"/>
                  </a:lnTo>
                  <a:lnTo>
                    <a:pt x="1906" y="1445"/>
                  </a:lnTo>
                  <a:lnTo>
                    <a:pt x="1928" y="1452"/>
                  </a:lnTo>
                  <a:lnTo>
                    <a:pt x="1942" y="1452"/>
                  </a:lnTo>
                  <a:lnTo>
                    <a:pt x="1956" y="1459"/>
                  </a:lnTo>
                  <a:lnTo>
                    <a:pt x="1963" y="1459"/>
                  </a:lnTo>
                  <a:lnTo>
                    <a:pt x="1977" y="1459"/>
                  </a:lnTo>
                  <a:lnTo>
                    <a:pt x="1984" y="1466"/>
                  </a:lnTo>
                  <a:lnTo>
                    <a:pt x="1991" y="1466"/>
                  </a:lnTo>
                  <a:lnTo>
                    <a:pt x="1998" y="1466"/>
                  </a:lnTo>
                  <a:lnTo>
                    <a:pt x="2005" y="1466"/>
                  </a:lnTo>
                  <a:lnTo>
                    <a:pt x="2013" y="1466"/>
                  </a:lnTo>
                  <a:lnTo>
                    <a:pt x="2020" y="1474"/>
                  </a:lnTo>
                  <a:lnTo>
                    <a:pt x="2027" y="1474"/>
                  </a:lnTo>
                  <a:lnTo>
                    <a:pt x="2034" y="1474"/>
                  </a:lnTo>
                  <a:lnTo>
                    <a:pt x="2041" y="1474"/>
                  </a:lnTo>
                  <a:lnTo>
                    <a:pt x="2048" y="1474"/>
                  </a:lnTo>
                  <a:lnTo>
                    <a:pt x="2055" y="1481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46" name="Freeform 850"/>
            <p:cNvSpPr>
              <a:spLocks/>
            </p:cNvSpPr>
            <p:nvPr/>
          </p:nvSpPr>
          <p:spPr bwMode="auto">
            <a:xfrm>
              <a:off x="1264" y="2584"/>
              <a:ext cx="1828" cy="1056"/>
            </a:xfrm>
            <a:custGeom>
              <a:avLst/>
              <a:gdLst/>
              <a:ahLst/>
              <a:cxnLst>
                <a:cxn ang="0">
                  <a:pos x="283" y="1056"/>
                </a:cxn>
                <a:cxn ang="0">
                  <a:pos x="283" y="1049"/>
                </a:cxn>
                <a:cxn ang="0">
                  <a:pos x="276" y="1035"/>
                </a:cxn>
                <a:cxn ang="0">
                  <a:pos x="234" y="957"/>
                </a:cxn>
                <a:cxn ang="0">
                  <a:pos x="85" y="659"/>
                </a:cxn>
                <a:cxn ang="0">
                  <a:pos x="0" y="340"/>
                </a:cxn>
                <a:cxn ang="0">
                  <a:pos x="28" y="149"/>
                </a:cxn>
                <a:cxn ang="0">
                  <a:pos x="113" y="50"/>
                </a:cxn>
                <a:cxn ang="0">
                  <a:pos x="241" y="0"/>
                </a:cxn>
                <a:cxn ang="0">
                  <a:pos x="390" y="0"/>
                </a:cxn>
                <a:cxn ang="0">
                  <a:pos x="545" y="21"/>
                </a:cxn>
                <a:cxn ang="0">
                  <a:pos x="694" y="50"/>
                </a:cxn>
                <a:cxn ang="0">
                  <a:pos x="829" y="92"/>
                </a:cxn>
                <a:cxn ang="0">
                  <a:pos x="956" y="128"/>
                </a:cxn>
                <a:cxn ang="0">
                  <a:pos x="1070" y="163"/>
                </a:cxn>
                <a:cxn ang="0">
                  <a:pos x="1162" y="191"/>
                </a:cxn>
                <a:cxn ang="0">
                  <a:pos x="1247" y="220"/>
                </a:cxn>
                <a:cxn ang="0">
                  <a:pos x="1318" y="241"/>
                </a:cxn>
                <a:cxn ang="0">
                  <a:pos x="1382" y="255"/>
                </a:cxn>
                <a:cxn ang="0">
                  <a:pos x="1438" y="276"/>
                </a:cxn>
                <a:cxn ang="0">
                  <a:pos x="1481" y="284"/>
                </a:cxn>
                <a:cxn ang="0">
                  <a:pos x="1523" y="298"/>
                </a:cxn>
                <a:cxn ang="0">
                  <a:pos x="1559" y="305"/>
                </a:cxn>
                <a:cxn ang="0">
                  <a:pos x="1594" y="312"/>
                </a:cxn>
                <a:cxn ang="0">
                  <a:pos x="1623" y="319"/>
                </a:cxn>
                <a:cxn ang="0">
                  <a:pos x="1644" y="326"/>
                </a:cxn>
                <a:cxn ang="0">
                  <a:pos x="1665" y="333"/>
                </a:cxn>
                <a:cxn ang="0">
                  <a:pos x="1686" y="333"/>
                </a:cxn>
                <a:cxn ang="0">
                  <a:pos x="1701" y="340"/>
                </a:cxn>
                <a:cxn ang="0">
                  <a:pos x="1715" y="340"/>
                </a:cxn>
                <a:cxn ang="0">
                  <a:pos x="1729" y="347"/>
                </a:cxn>
                <a:cxn ang="0">
                  <a:pos x="1750" y="347"/>
                </a:cxn>
                <a:cxn ang="0">
                  <a:pos x="1757" y="354"/>
                </a:cxn>
                <a:cxn ang="0">
                  <a:pos x="1771" y="354"/>
                </a:cxn>
                <a:cxn ang="0">
                  <a:pos x="1778" y="354"/>
                </a:cxn>
                <a:cxn ang="0">
                  <a:pos x="1786" y="354"/>
                </a:cxn>
                <a:cxn ang="0">
                  <a:pos x="1793" y="362"/>
                </a:cxn>
                <a:cxn ang="0">
                  <a:pos x="1800" y="362"/>
                </a:cxn>
                <a:cxn ang="0">
                  <a:pos x="1807" y="362"/>
                </a:cxn>
                <a:cxn ang="0">
                  <a:pos x="1814" y="362"/>
                </a:cxn>
                <a:cxn ang="0">
                  <a:pos x="1821" y="362"/>
                </a:cxn>
                <a:cxn ang="0">
                  <a:pos x="1828" y="369"/>
                </a:cxn>
              </a:cxnLst>
              <a:rect l="0" t="0" r="r" b="b"/>
              <a:pathLst>
                <a:path w="1828" h="1056">
                  <a:moveTo>
                    <a:pt x="283" y="1056"/>
                  </a:moveTo>
                  <a:lnTo>
                    <a:pt x="283" y="1049"/>
                  </a:lnTo>
                  <a:lnTo>
                    <a:pt x="276" y="1035"/>
                  </a:lnTo>
                  <a:lnTo>
                    <a:pt x="234" y="957"/>
                  </a:lnTo>
                  <a:lnTo>
                    <a:pt x="85" y="659"/>
                  </a:lnTo>
                  <a:lnTo>
                    <a:pt x="0" y="340"/>
                  </a:lnTo>
                  <a:lnTo>
                    <a:pt x="28" y="149"/>
                  </a:lnTo>
                  <a:lnTo>
                    <a:pt x="113" y="50"/>
                  </a:lnTo>
                  <a:lnTo>
                    <a:pt x="241" y="0"/>
                  </a:lnTo>
                  <a:lnTo>
                    <a:pt x="390" y="0"/>
                  </a:lnTo>
                  <a:lnTo>
                    <a:pt x="545" y="21"/>
                  </a:lnTo>
                  <a:lnTo>
                    <a:pt x="694" y="50"/>
                  </a:lnTo>
                  <a:lnTo>
                    <a:pt x="829" y="92"/>
                  </a:lnTo>
                  <a:lnTo>
                    <a:pt x="956" y="128"/>
                  </a:lnTo>
                  <a:lnTo>
                    <a:pt x="1070" y="163"/>
                  </a:lnTo>
                  <a:lnTo>
                    <a:pt x="1162" y="191"/>
                  </a:lnTo>
                  <a:lnTo>
                    <a:pt x="1247" y="220"/>
                  </a:lnTo>
                  <a:lnTo>
                    <a:pt x="1318" y="241"/>
                  </a:lnTo>
                  <a:lnTo>
                    <a:pt x="1382" y="255"/>
                  </a:lnTo>
                  <a:lnTo>
                    <a:pt x="1438" y="276"/>
                  </a:lnTo>
                  <a:lnTo>
                    <a:pt x="1481" y="284"/>
                  </a:lnTo>
                  <a:lnTo>
                    <a:pt x="1523" y="298"/>
                  </a:lnTo>
                  <a:lnTo>
                    <a:pt x="1559" y="305"/>
                  </a:lnTo>
                  <a:lnTo>
                    <a:pt x="1594" y="312"/>
                  </a:lnTo>
                  <a:lnTo>
                    <a:pt x="1623" y="319"/>
                  </a:lnTo>
                  <a:lnTo>
                    <a:pt x="1644" y="326"/>
                  </a:lnTo>
                  <a:lnTo>
                    <a:pt x="1665" y="333"/>
                  </a:lnTo>
                  <a:lnTo>
                    <a:pt x="1686" y="333"/>
                  </a:lnTo>
                  <a:lnTo>
                    <a:pt x="1701" y="340"/>
                  </a:lnTo>
                  <a:lnTo>
                    <a:pt x="1715" y="340"/>
                  </a:lnTo>
                  <a:lnTo>
                    <a:pt x="1729" y="347"/>
                  </a:lnTo>
                  <a:lnTo>
                    <a:pt x="1750" y="347"/>
                  </a:lnTo>
                  <a:lnTo>
                    <a:pt x="1757" y="354"/>
                  </a:lnTo>
                  <a:lnTo>
                    <a:pt x="1771" y="354"/>
                  </a:lnTo>
                  <a:lnTo>
                    <a:pt x="1778" y="354"/>
                  </a:lnTo>
                  <a:lnTo>
                    <a:pt x="1786" y="354"/>
                  </a:lnTo>
                  <a:lnTo>
                    <a:pt x="1793" y="362"/>
                  </a:lnTo>
                  <a:lnTo>
                    <a:pt x="1800" y="362"/>
                  </a:lnTo>
                  <a:lnTo>
                    <a:pt x="1807" y="362"/>
                  </a:lnTo>
                  <a:lnTo>
                    <a:pt x="1814" y="362"/>
                  </a:lnTo>
                  <a:lnTo>
                    <a:pt x="1821" y="362"/>
                  </a:lnTo>
                  <a:lnTo>
                    <a:pt x="1828" y="36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47" name="Freeform 851"/>
            <p:cNvSpPr>
              <a:spLocks/>
            </p:cNvSpPr>
            <p:nvPr/>
          </p:nvSpPr>
          <p:spPr bwMode="auto">
            <a:xfrm>
              <a:off x="3347" y="550"/>
              <a:ext cx="1559" cy="20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2" y="581"/>
                </a:cxn>
                <a:cxn ang="0">
                  <a:pos x="1545" y="2020"/>
                </a:cxn>
                <a:cxn ang="0">
                  <a:pos x="1559" y="2055"/>
                </a:cxn>
              </a:cxnLst>
              <a:rect l="0" t="0" r="r" b="b"/>
              <a:pathLst>
                <a:path w="1559" h="2055">
                  <a:moveTo>
                    <a:pt x="0" y="0"/>
                  </a:moveTo>
                  <a:lnTo>
                    <a:pt x="482" y="581"/>
                  </a:lnTo>
                  <a:lnTo>
                    <a:pt x="1545" y="2020"/>
                  </a:lnTo>
                  <a:lnTo>
                    <a:pt x="1559" y="205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48" name="Freeform 852"/>
            <p:cNvSpPr>
              <a:spLocks/>
            </p:cNvSpPr>
            <p:nvPr/>
          </p:nvSpPr>
          <p:spPr bwMode="auto">
            <a:xfrm>
              <a:off x="3092" y="2953"/>
              <a:ext cx="1814" cy="226"/>
            </a:xfrm>
            <a:custGeom>
              <a:avLst/>
              <a:gdLst/>
              <a:ahLst/>
              <a:cxnLst>
                <a:cxn ang="0">
                  <a:pos x="1814" y="219"/>
                </a:cxn>
                <a:cxn ang="0">
                  <a:pos x="1765" y="226"/>
                </a:cxn>
                <a:cxn ang="0">
                  <a:pos x="1588" y="219"/>
                </a:cxn>
                <a:cxn ang="0">
                  <a:pos x="1432" y="205"/>
                </a:cxn>
                <a:cxn ang="0">
                  <a:pos x="1283" y="191"/>
                </a:cxn>
                <a:cxn ang="0">
                  <a:pos x="1148" y="177"/>
                </a:cxn>
                <a:cxn ang="0">
                  <a:pos x="1028" y="163"/>
                </a:cxn>
                <a:cxn ang="0">
                  <a:pos x="914" y="148"/>
                </a:cxn>
                <a:cxn ang="0">
                  <a:pos x="822" y="134"/>
                </a:cxn>
                <a:cxn ang="0">
                  <a:pos x="730" y="120"/>
                </a:cxn>
                <a:cxn ang="0">
                  <a:pos x="652" y="113"/>
                </a:cxn>
                <a:cxn ang="0">
                  <a:pos x="581" y="99"/>
                </a:cxn>
                <a:cxn ang="0">
                  <a:pos x="517" y="92"/>
                </a:cxn>
                <a:cxn ang="0">
                  <a:pos x="461" y="78"/>
                </a:cxn>
                <a:cxn ang="0">
                  <a:pos x="411" y="70"/>
                </a:cxn>
                <a:cxn ang="0">
                  <a:pos x="369" y="63"/>
                </a:cxn>
                <a:cxn ang="0">
                  <a:pos x="326" y="56"/>
                </a:cxn>
                <a:cxn ang="0">
                  <a:pos x="291" y="49"/>
                </a:cxn>
                <a:cxn ang="0">
                  <a:pos x="262" y="49"/>
                </a:cxn>
                <a:cxn ang="0">
                  <a:pos x="234" y="42"/>
                </a:cxn>
                <a:cxn ang="0">
                  <a:pos x="206" y="35"/>
                </a:cxn>
                <a:cxn ang="0">
                  <a:pos x="184" y="35"/>
                </a:cxn>
                <a:cxn ang="0">
                  <a:pos x="163" y="28"/>
                </a:cxn>
                <a:cxn ang="0">
                  <a:pos x="142" y="28"/>
                </a:cxn>
                <a:cxn ang="0">
                  <a:pos x="128" y="21"/>
                </a:cxn>
                <a:cxn ang="0">
                  <a:pos x="113" y="21"/>
                </a:cxn>
                <a:cxn ang="0">
                  <a:pos x="99" y="14"/>
                </a:cxn>
                <a:cxn ang="0">
                  <a:pos x="92" y="14"/>
                </a:cxn>
                <a:cxn ang="0">
                  <a:pos x="78" y="14"/>
                </a:cxn>
                <a:cxn ang="0">
                  <a:pos x="71" y="14"/>
                </a:cxn>
                <a:cxn ang="0">
                  <a:pos x="64" y="7"/>
                </a:cxn>
                <a:cxn ang="0">
                  <a:pos x="57" y="7"/>
                </a:cxn>
                <a:cxn ang="0">
                  <a:pos x="50" y="7"/>
                </a:cxn>
                <a:cxn ang="0">
                  <a:pos x="43" y="7"/>
                </a:cxn>
                <a:cxn ang="0">
                  <a:pos x="36" y="7"/>
                </a:cxn>
                <a:cxn ang="0">
                  <a:pos x="28" y="0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1814" h="226">
                  <a:moveTo>
                    <a:pt x="1814" y="219"/>
                  </a:moveTo>
                  <a:lnTo>
                    <a:pt x="1765" y="226"/>
                  </a:lnTo>
                  <a:lnTo>
                    <a:pt x="1588" y="219"/>
                  </a:lnTo>
                  <a:lnTo>
                    <a:pt x="1432" y="205"/>
                  </a:lnTo>
                  <a:lnTo>
                    <a:pt x="1283" y="191"/>
                  </a:lnTo>
                  <a:lnTo>
                    <a:pt x="1148" y="177"/>
                  </a:lnTo>
                  <a:lnTo>
                    <a:pt x="1028" y="163"/>
                  </a:lnTo>
                  <a:lnTo>
                    <a:pt x="914" y="148"/>
                  </a:lnTo>
                  <a:lnTo>
                    <a:pt x="822" y="134"/>
                  </a:lnTo>
                  <a:lnTo>
                    <a:pt x="730" y="120"/>
                  </a:lnTo>
                  <a:lnTo>
                    <a:pt x="652" y="113"/>
                  </a:lnTo>
                  <a:lnTo>
                    <a:pt x="581" y="99"/>
                  </a:lnTo>
                  <a:lnTo>
                    <a:pt x="517" y="92"/>
                  </a:lnTo>
                  <a:lnTo>
                    <a:pt x="461" y="78"/>
                  </a:lnTo>
                  <a:lnTo>
                    <a:pt x="411" y="70"/>
                  </a:lnTo>
                  <a:lnTo>
                    <a:pt x="369" y="63"/>
                  </a:lnTo>
                  <a:lnTo>
                    <a:pt x="326" y="56"/>
                  </a:lnTo>
                  <a:lnTo>
                    <a:pt x="291" y="49"/>
                  </a:lnTo>
                  <a:lnTo>
                    <a:pt x="262" y="49"/>
                  </a:lnTo>
                  <a:lnTo>
                    <a:pt x="234" y="42"/>
                  </a:lnTo>
                  <a:lnTo>
                    <a:pt x="206" y="35"/>
                  </a:lnTo>
                  <a:lnTo>
                    <a:pt x="184" y="35"/>
                  </a:lnTo>
                  <a:lnTo>
                    <a:pt x="163" y="28"/>
                  </a:lnTo>
                  <a:lnTo>
                    <a:pt x="142" y="28"/>
                  </a:lnTo>
                  <a:lnTo>
                    <a:pt x="128" y="21"/>
                  </a:lnTo>
                  <a:lnTo>
                    <a:pt x="113" y="21"/>
                  </a:lnTo>
                  <a:lnTo>
                    <a:pt x="99" y="14"/>
                  </a:lnTo>
                  <a:lnTo>
                    <a:pt x="92" y="14"/>
                  </a:lnTo>
                  <a:lnTo>
                    <a:pt x="78" y="14"/>
                  </a:lnTo>
                  <a:lnTo>
                    <a:pt x="71" y="14"/>
                  </a:lnTo>
                  <a:lnTo>
                    <a:pt x="64" y="7"/>
                  </a:lnTo>
                  <a:lnTo>
                    <a:pt x="57" y="7"/>
                  </a:lnTo>
                  <a:lnTo>
                    <a:pt x="50" y="7"/>
                  </a:lnTo>
                  <a:lnTo>
                    <a:pt x="43" y="7"/>
                  </a:lnTo>
                  <a:lnTo>
                    <a:pt x="36" y="7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49" name="Oval 853"/>
            <p:cNvSpPr>
              <a:spLocks noChangeArrowheads="1"/>
            </p:cNvSpPr>
            <p:nvPr/>
          </p:nvSpPr>
          <p:spPr bwMode="auto">
            <a:xfrm>
              <a:off x="1030" y="3633"/>
              <a:ext cx="21" cy="2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50" name="Oval 854"/>
            <p:cNvSpPr>
              <a:spLocks noChangeArrowheads="1"/>
            </p:cNvSpPr>
            <p:nvPr/>
          </p:nvSpPr>
          <p:spPr bwMode="auto">
            <a:xfrm>
              <a:off x="1030" y="3321"/>
              <a:ext cx="21" cy="2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51" name="Oval 855"/>
            <p:cNvSpPr>
              <a:spLocks noChangeArrowheads="1"/>
            </p:cNvSpPr>
            <p:nvPr/>
          </p:nvSpPr>
          <p:spPr bwMode="auto">
            <a:xfrm>
              <a:off x="1030" y="3009"/>
              <a:ext cx="21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52" name="Line 856"/>
            <p:cNvSpPr>
              <a:spLocks noChangeShapeType="1"/>
            </p:cNvSpPr>
            <p:nvPr/>
          </p:nvSpPr>
          <p:spPr bwMode="auto">
            <a:xfrm flipV="1">
              <a:off x="1037" y="2697"/>
              <a:ext cx="1" cy="1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53" name="Line 857"/>
            <p:cNvSpPr>
              <a:spLocks noChangeShapeType="1"/>
            </p:cNvSpPr>
            <p:nvPr/>
          </p:nvSpPr>
          <p:spPr bwMode="auto">
            <a:xfrm>
              <a:off x="1037" y="2400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54" name="Line 858"/>
            <p:cNvSpPr>
              <a:spLocks noChangeShapeType="1"/>
            </p:cNvSpPr>
            <p:nvPr/>
          </p:nvSpPr>
          <p:spPr bwMode="auto">
            <a:xfrm>
              <a:off x="1037" y="2095"/>
              <a:ext cx="14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55" name="Line 859"/>
            <p:cNvSpPr>
              <a:spLocks noChangeShapeType="1"/>
            </p:cNvSpPr>
            <p:nvPr/>
          </p:nvSpPr>
          <p:spPr bwMode="auto">
            <a:xfrm>
              <a:off x="1037" y="1783"/>
              <a:ext cx="21" cy="1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56" name="Line 860"/>
            <p:cNvSpPr>
              <a:spLocks noChangeShapeType="1"/>
            </p:cNvSpPr>
            <p:nvPr/>
          </p:nvSpPr>
          <p:spPr bwMode="auto">
            <a:xfrm>
              <a:off x="1037" y="1472"/>
              <a:ext cx="28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57" name="Line 861"/>
            <p:cNvSpPr>
              <a:spLocks noChangeShapeType="1"/>
            </p:cNvSpPr>
            <p:nvPr/>
          </p:nvSpPr>
          <p:spPr bwMode="auto">
            <a:xfrm>
              <a:off x="1037" y="1167"/>
              <a:ext cx="35" cy="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58" name="Line 862"/>
            <p:cNvSpPr>
              <a:spLocks noChangeShapeType="1"/>
            </p:cNvSpPr>
            <p:nvPr/>
          </p:nvSpPr>
          <p:spPr bwMode="auto">
            <a:xfrm>
              <a:off x="1037" y="855"/>
              <a:ext cx="42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59" name="Line 863"/>
            <p:cNvSpPr>
              <a:spLocks noChangeShapeType="1"/>
            </p:cNvSpPr>
            <p:nvPr/>
          </p:nvSpPr>
          <p:spPr bwMode="auto">
            <a:xfrm>
              <a:off x="1037" y="550"/>
              <a:ext cx="50" cy="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60" name="Line 864"/>
            <p:cNvSpPr>
              <a:spLocks noChangeShapeType="1"/>
            </p:cNvSpPr>
            <p:nvPr/>
          </p:nvSpPr>
          <p:spPr bwMode="auto">
            <a:xfrm flipH="1" flipV="1">
              <a:off x="1143" y="3597"/>
              <a:ext cx="22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61" name="Line 865"/>
            <p:cNvSpPr>
              <a:spLocks noChangeShapeType="1"/>
            </p:cNvSpPr>
            <p:nvPr/>
          </p:nvSpPr>
          <p:spPr bwMode="auto">
            <a:xfrm flipH="1" flipV="1">
              <a:off x="1150" y="3300"/>
              <a:ext cx="15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62" name="Line 866"/>
            <p:cNvSpPr>
              <a:spLocks noChangeShapeType="1"/>
            </p:cNvSpPr>
            <p:nvPr/>
          </p:nvSpPr>
          <p:spPr bwMode="auto">
            <a:xfrm flipH="1" flipV="1">
              <a:off x="1157" y="3002"/>
              <a:ext cx="8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63" name="Line 867"/>
            <p:cNvSpPr>
              <a:spLocks noChangeShapeType="1"/>
            </p:cNvSpPr>
            <p:nvPr/>
          </p:nvSpPr>
          <p:spPr bwMode="auto">
            <a:xfrm flipV="1">
              <a:off x="1165" y="2697"/>
              <a:ext cx="1" cy="1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64" name="Line 868"/>
            <p:cNvSpPr>
              <a:spLocks noChangeShapeType="1"/>
            </p:cNvSpPr>
            <p:nvPr/>
          </p:nvSpPr>
          <p:spPr bwMode="auto">
            <a:xfrm>
              <a:off x="1165" y="2400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65" name="Line 869"/>
            <p:cNvSpPr>
              <a:spLocks noChangeShapeType="1"/>
            </p:cNvSpPr>
            <p:nvPr/>
          </p:nvSpPr>
          <p:spPr bwMode="auto">
            <a:xfrm>
              <a:off x="1165" y="2095"/>
              <a:ext cx="14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66" name="Line 870"/>
            <p:cNvSpPr>
              <a:spLocks noChangeShapeType="1"/>
            </p:cNvSpPr>
            <p:nvPr/>
          </p:nvSpPr>
          <p:spPr bwMode="auto">
            <a:xfrm>
              <a:off x="1165" y="1783"/>
              <a:ext cx="21" cy="2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67" name="Line 871"/>
            <p:cNvSpPr>
              <a:spLocks noChangeShapeType="1"/>
            </p:cNvSpPr>
            <p:nvPr/>
          </p:nvSpPr>
          <p:spPr bwMode="auto">
            <a:xfrm>
              <a:off x="1165" y="1472"/>
              <a:ext cx="35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68" name="Line 872"/>
            <p:cNvSpPr>
              <a:spLocks noChangeShapeType="1"/>
            </p:cNvSpPr>
            <p:nvPr/>
          </p:nvSpPr>
          <p:spPr bwMode="auto">
            <a:xfrm>
              <a:off x="1165" y="1167"/>
              <a:ext cx="42" cy="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69" name="Line 873"/>
            <p:cNvSpPr>
              <a:spLocks noChangeShapeType="1"/>
            </p:cNvSpPr>
            <p:nvPr/>
          </p:nvSpPr>
          <p:spPr bwMode="auto">
            <a:xfrm>
              <a:off x="1165" y="855"/>
              <a:ext cx="49" cy="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70" name="Line 874"/>
            <p:cNvSpPr>
              <a:spLocks noChangeShapeType="1"/>
            </p:cNvSpPr>
            <p:nvPr/>
          </p:nvSpPr>
          <p:spPr bwMode="auto">
            <a:xfrm>
              <a:off x="1165" y="550"/>
              <a:ext cx="56" cy="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71" name="Line 875"/>
            <p:cNvSpPr>
              <a:spLocks noChangeShapeType="1"/>
            </p:cNvSpPr>
            <p:nvPr/>
          </p:nvSpPr>
          <p:spPr bwMode="auto">
            <a:xfrm flipH="1" flipV="1">
              <a:off x="1271" y="3597"/>
              <a:ext cx="21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72" name="Line 876"/>
            <p:cNvSpPr>
              <a:spLocks noChangeShapeType="1"/>
            </p:cNvSpPr>
            <p:nvPr/>
          </p:nvSpPr>
          <p:spPr bwMode="auto">
            <a:xfrm flipH="1" flipV="1">
              <a:off x="1278" y="3300"/>
              <a:ext cx="14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73" name="Line 877"/>
            <p:cNvSpPr>
              <a:spLocks noChangeShapeType="1"/>
            </p:cNvSpPr>
            <p:nvPr/>
          </p:nvSpPr>
          <p:spPr bwMode="auto">
            <a:xfrm flipH="1" flipV="1">
              <a:off x="1285" y="3002"/>
              <a:ext cx="7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74" name="Line 878"/>
            <p:cNvSpPr>
              <a:spLocks noChangeShapeType="1"/>
            </p:cNvSpPr>
            <p:nvPr/>
          </p:nvSpPr>
          <p:spPr bwMode="auto">
            <a:xfrm flipV="1">
              <a:off x="1292" y="2705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75" name="Line 879"/>
            <p:cNvSpPr>
              <a:spLocks noChangeShapeType="1"/>
            </p:cNvSpPr>
            <p:nvPr/>
          </p:nvSpPr>
          <p:spPr bwMode="auto">
            <a:xfrm>
              <a:off x="1292" y="2400"/>
              <a:ext cx="14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76" name="Line 880"/>
            <p:cNvSpPr>
              <a:spLocks noChangeShapeType="1"/>
            </p:cNvSpPr>
            <p:nvPr/>
          </p:nvSpPr>
          <p:spPr bwMode="auto">
            <a:xfrm>
              <a:off x="1292" y="2095"/>
              <a:ext cx="2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77" name="Line 881"/>
            <p:cNvSpPr>
              <a:spLocks noChangeShapeType="1"/>
            </p:cNvSpPr>
            <p:nvPr/>
          </p:nvSpPr>
          <p:spPr bwMode="auto">
            <a:xfrm>
              <a:off x="1292" y="1783"/>
              <a:ext cx="28" cy="2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78" name="Line 882"/>
            <p:cNvSpPr>
              <a:spLocks noChangeShapeType="1"/>
            </p:cNvSpPr>
            <p:nvPr/>
          </p:nvSpPr>
          <p:spPr bwMode="auto">
            <a:xfrm>
              <a:off x="1292" y="1472"/>
              <a:ext cx="36" cy="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79" name="Line 883"/>
            <p:cNvSpPr>
              <a:spLocks noChangeShapeType="1"/>
            </p:cNvSpPr>
            <p:nvPr/>
          </p:nvSpPr>
          <p:spPr bwMode="auto">
            <a:xfrm>
              <a:off x="1292" y="1167"/>
              <a:ext cx="43" cy="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80" name="Line 884"/>
            <p:cNvSpPr>
              <a:spLocks noChangeShapeType="1"/>
            </p:cNvSpPr>
            <p:nvPr/>
          </p:nvSpPr>
          <p:spPr bwMode="auto">
            <a:xfrm>
              <a:off x="1292" y="855"/>
              <a:ext cx="50" cy="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81" name="Line 885"/>
            <p:cNvSpPr>
              <a:spLocks noChangeShapeType="1"/>
            </p:cNvSpPr>
            <p:nvPr/>
          </p:nvSpPr>
          <p:spPr bwMode="auto">
            <a:xfrm>
              <a:off x="1292" y="550"/>
              <a:ext cx="57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82" name="Line 886"/>
            <p:cNvSpPr>
              <a:spLocks noChangeShapeType="1"/>
            </p:cNvSpPr>
            <p:nvPr/>
          </p:nvSpPr>
          <p:spPr bwMode="auto">
            <a:xfrm flipH="1" flipV="1">
              <a:off x="1398" y="3597"/>
              <a:ext cx="22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83" name="Line 887"/>
            <p:cNvSpPr>
              <a:spLocks noChangeShapeType="1"/>
            </p:cNvSpPr>
            <p:nvPr/>
          </p:nvSpPr>
          <p:spPr bwMode="auto">
            <a:xfrm flipH="1" flipV="1">
              <a:off x="1405" y="3300"/>
              <a:ext cx="15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84" name="Line 888"/>
            <p:cNvSpPr>
              <a:spLocks noChangeShapeType="1"/>
            </p:cNvSpPr>
            <p:nvPr/>
          </p:nvSpPr>
          <p:spPr bwMode="auto">
            <a:xfrm flipH="1" flipV="1">
              <a:off x="1413" y="3002"/>
              <a:ext cx="7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85" name="Line 889"/>
            <p:cNvSpPr>
              <a:spLocks noChangeShapeType="1"/>
            </p:cNvSpPr>
            <p:nvPr/>
          </p:nvSpPr>
          <p:spPr bwMode="auto">
            <a:xfrm flipV="1">
              <a:off x="1420" y="2705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86" name="Line 890"/>
            <p:cNvSpPr>
              <a:spLocks noChangeShapeType="1"/>
            </p:cNvSpPr>
            <p:nvPr/>
          </p:nvSpPr>
          <p:spPr bwMode="auto">
            <a:xfrm>
              <a:off x="1420" y="2400"/>
              <a:ext cx="14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87" name="Line 891"/>
            <p:cNvSpPr>
              <a:spLocks noChangeShapeType="1"/>
            </p:cNvSpPr>
            <p:nvPr/>
          </p:nvSpPr>
          <p:spPr bwMode="auto">
            <a:xfrm>
              <a:off x="1420" y="2095"/>
              <a:ext cx="2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88" name="Line 892"/>
            <p:cNvSpPr>
              <a:spLocks noChangeShapeType="1"/>
            </p:cNvSpPr>
            <p:nvPr/>
          </p:nvSpPr>
          <p:spPr bwMode="auto">
            <a:xfrm>
              <a:off x="1420" y="1783"/>
              <a:ext cx="28" cy="2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89" name="Line 893"/>
            <p:cNvSpPr>
              <a:spLocks noChangeShapeType="1"/>
            </p:cNvSpPr>
            <p:nvPr/>
          </p:nvSpPr>
          <p:spPr bwMode="auto">
            <a:xfrm>
              <a:off x="1420" y="1472"/>
              <a:ext cx="35" cy="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90" name="Line 894"/>
            <p:cNvSpPr>
              <a:spLocks noChangeShapeType="1"/>
            </p:cNvSpPr>
            <p:nvPr/>
          </p:nvSpPr>
          <p:spPr bwMode="auto">
            <a:xfrm>
              <a:off x="1420" y="1167"/>
              <a:ext cx="49" cy="4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91" name="Line 895"/>
            <p:cNvSpPr>
              <a:spLocks noChangeShapeType="1"/>
            </p:cNvSpPr>
            <p:nvPr/>
          </p:nvSpPr>
          <p:spPr bwMode="auto">
            <a:xfrm>
              <a:off x="1420" y="855"/>
              <a:ext cx="56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92" name="Line 896"/>
            <p:cNvSpPr>
              <a:spLocks noChangeShapeType="1"/>
            </p:cNvSpPr>
            <p:nvPr/>
          </p:nvSpPr>
          <p:spPr bwMode="auto">
            <a:xfrm>
              <a:off x="1420" y="550"/>
              <a:ext cx="63" cy="6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93" name="Line 897"/>
            <p:cNvSpPr>
              <a:spLocks noChangeShapeType="1"/>
            </p:cNvSpPr>
            <p:nvPr/>
          </p:nvSpPr>
          <p:spPr bwMode="auto">
            <a:xfrm flipH="1" flipV="1">
              <a:off x="1526" y="3597"/>
              <a:ext cx="21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94" name="Line 898"/>
            <p:cNvSpPr>
              <a:spLocks noChangeShapeType="1"/>
            </p:cNvSpPr>
            <p:nvPr/>
          </p:nvSpPr>
          <p:spPr bwMode="auto">
            <a:xfrm flipH="1" flipV="1">
              <a:off x="1533" y="3300"/>
              <a:ext cx="14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95" name="Line 899"/>
            <p:cNvSpPr>
              <a:spLocks noChangeShapeType="1"/>
            </p:cNvSpPr>
            <p:nvPr/>
          </p:nvSpPr>
          <p:spPr bwMode="auto">
            <a:xfrm flipV="1">
              <a:off x="1547" y="3002"/>
              <a:ext cx="1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96" name="Line 900"/>
            <p:cNvSpPr>
              <a:spLocks noChangeShapeType="1"/>
            </p:cNvSpPr>
            <p:nvPr/>
          </p:nvSpPr>
          <p:spPr bwMode="auto">
            <a:xfrm flipV="1">
              <a:off x="1547" y="2705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97" name="Line 901"/>
            <p:cNvSpPr>
              <a:spLocks noChangeShapeType="1"/>
            </p:cNvSpPr>
            <p:nvPr/>
          </p:nvSpPr>
          <p:spPr bwMode="auto">
            <a:xfrm>
              <a:off x="1547" y="2400"/>
              <a:ext cx="14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98" name="Line 902"/>
            <p:cNvSpPr>
              <a:spLocks noChangeShapeType="1"/>
            </p:cNvSpPr>
            <p:nvPr/>
          </p:nvSpPr>
          <p:spPr bwMode="auto">
            <a:xfrm>
              <a:off x="1547" y="2095"/>
              <a:ext cx="21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99" name="Line 903"/>
            <p:cNvSpPr>
              <a:spLocks noChangeShapeType="1"/>
            </p:cNvSpPr>
            <p:nvPr/>
          </p:nvSpPr>
          <p:spPr bwMode="auto">
            <a:xfrm>
              <a:off x="1547" y="1783"/>
              <a:ext cx="36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00" name="Line 904"/>
            <p:cNvSpPr>
              <a:spLocks noChangeShapeType="1"/>
            </p:cNvSpPr>
            <p:nvPr/>
          </p:nvSpPr>
          <p:spPr bwMode="auto">
            <a:xfrm>
              <a:off x="1547" y="1472"/>
              <a:ext cx="43" cy="4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01" name="Line 905"/>
            <p:cNvSpPr>
              <a:spLocks noChangeShapeType="1"/>
            </p:cNvSpPr>
            <p:nvPr/>
          </p:nvSpPr>
          <p:spPr bwMode="auto">
            <a:xfrm>
              <a:off x="1547" y="1167"/>
              <a:ext cx="50" cy="4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02" name="Line 906"/>
            <p:cNvSpPr>
              <a:spLocks noChangeShapeType="1"/>
            </p:cNvSpPr>
            <p:nvPr/>
          </p:nvSpPr>
          <p:spPr bwMode="auto">
            <a:xfrm>
              <a:off x="1547" y="855"/>
              <a:ext cx="57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03" name="Line 907"/>
            <p:cNvSpPr>
              <a:spLocks noChangeShapeType="1"/>
            </p:cNvSpPr>
            <p:nvPr/>
          </p:nvSpPr>
          <p:spPr bwMode="auto">
            <a:xfrm>
              <a:off x="1547" y="550"/>
              <a:ext cx="71" cy="6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04" name="Line 908"/>
            <p:cNvSpPr>
              <a:spLocks noChangeShapeType="1"/>
            </p:cNvSpPr>
            <p:nvPr/>
          </p:nvSpPr>
          <p:spPr bwMode="auto">
            <a:xfrm flipH="1" flipV="1">
              <a:off x="1654" y="3597"/>
              <a:ext cx="21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05" name="Line 909"/>
            <p:cNvSpPr>
              <a:spLocks noChangeShapeType="1"/>
            </p:cNvSpPr>
            <p:nvPr/>
          </p:nvSpPr>
          <p:spPr bwMode="auto">
            <a:xfrm flipH="1" flipV="1">
              <a:off x="1668" y="3300"/>
              <a:ext cx="7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06" name="Line 910"/>
            <p:cNvSpPr>
              <a:spLocks noChangeShapeType="1"/>
            </p:cNvSpPr>
            <p:nvPr/>
          </p:nvSpPr>
          <p:spPr bwMode="auto">
            <a:xfrm flipV="1">
              <a:off x="1675" y="3002"/>
              <a:ext cx="1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07" name="Line 911"/>
            <p:cNvSpPr>
              <a:spLocks noChangeShapeType="1"/>
            </p:cNvSpPr>
            <p:nvPr/>
          </p:nvSpPr>
          <p:spPr bwMode="auto">
            <a:xfrm flipV="1">
              <a:off x="1675" y="2705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08" name="Line 912"/>
            <p:cNvSpPr>
              <a:spLocks noChangeShapeType="1"/>
            </p:cNvSpPr>
            <p:nvPr/>
          </p:nvSpPr>
          <p:spPr bwMode="auto">
            <a:xfrm>
              <a:off x="1675" y="2400"/>
              <a:ext cx="14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09" name="Line 913"/>
            <p:cNvSpPr>
              <a:spLocks noChangeShapeType="1"/>
            </p:cNvSpPr>
            <p:nvPr/>
          </p:nvSpPr>
          <p:spPr bwMode="auto">
            <a:xfrm>
              <a:off x="1675" y="2095"/>
              <a:ext cx="28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10" name="Line 914"/>
            <p:cNvSpPr>
              <a:spLocks noChangeShapeType="1"/>
            </p:cNvSpPr>
            <p:nvPr/>
          </p:nvSpPr>
          <p:spPr bwMode="auto">
            <a:xfrm>
              <a:off x="1675" y="1783"/>
              <a:ext cx="35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11" name="Line 915"/>
            <p:cNvSpPr>
              <a:spLocks noChangeShapeType="1"/>
            </p:cNvSpPr>
            <p:nvPr/>
          </p:nvSpPr>
          <p:spPr bwMode="auto">
            <a:xfrm>
              <a:off x="1675" y="1472"/>
              <a:ext cx="42" cy="4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12" name="Line 916"/>
            <p:cNvSpPr>
              <a:spLocks noChangeShapeType="1"/>
            </p:cNvSpPr>
            <p:nvPr/>
          </p:nvSpPr>
          <p:spPr bwMode="auto">
            <a:xfrm>
              <a:off x="1675" y="1167"/>
              <a:ext cx="56" cy="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13" name="Line 917"/>
            <p:cNvSpPr>
              <a:spLocks noChangeShapeType="1"/>
            </p:cNvSpPr>
            <p:nvPr/>
          </p:nvSpPr>
          <p:spPr bwMode="auto">
            <a:xfrm>
              <a:off x="1675" y="855"/>
              <a:ext cx="64" cy="6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14" name="Line 918"/>
            <p:cNvSpPr>
              <a:spLocks noChangeShapeType="1"/>
            </p:cNvSpPr>
            <p:nvPr/>
          </p:nvSpPr>
          <p:spPr bwMode="auto">
            <a:xfrm>
              <a:off x="1675" y="550"/>
              <a:ext cx="71" cy="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15" name="Line 919"/>
            <p:cNvSpPr>
              <a:spLocks noChangeShapeType="1"/>
            </p:cNvSpPr>
            <p:nvPr/>
          </p:nvSpPr>
          <p:spPr bwMode="auto">
            <a:xfrm flipH="1" flipV="1">
              <a:off x="1781" y="3597"/>
              <a:ext cx="21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16" name="Line 920"/>
            <p:cNvSpPr>
              <a:spLocks noChangeShapeType="1"/>
            </p:cNvSpPr>
            <p:nvPr/>
          </p:nvSpPr>
          <p:spPr bwMode="auto">
            <a:xfrm flipH="1" flipV="1">
              <a:off x="1795" y="3300"/>
              <a:ext cx="7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17" name="Line 921"/>
            <p:cNvSpPr>
              <a:spLocks noChangeShapeType="1"/>
            </p:cNvSpPr>
            <p:nvPr/>
          </p:nvSpPr>
          <p:spPr bwMode="auto">
            <a:xfrm flipV="1">
              <a:off x="1802" y="3002"/>
              <a:ext cx="1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18" name="Line 922"/>
            <p:cNvSpPr>
              <a:spLocks noChangeShapeType="1"/>
            </p:cNvSpPr>
            <p:nvPr/>
          </p:nvSpPr>
          <p:spPr bwMode="auto">
            <a:xfrm flipV="1">
              <a:off x="1802" y="2705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19" name="Line 923"/>
            <p:cNvSpPr>
              <a:spLocks noChangeShapeType="1"/>
            </p:cNvSpPr>
            <p:nvPr/>
          </p:nvSpPr>
          <p:spPr bwMode="auto">
            <a:xfrm>
              <a:off x="1802" y="2400"/>
              <a:ext cx="22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20" name="Line 924"/>
            <p:cNvSpPr>
              <a:spLocks noChangeShapeType="1"/>
            </p:cNvSpPr>
            <p:nvPr/>
          </p:nvSpPr>
          <p:spPr bwMode="auto">
            <a:xfrm>
              <a:off x="1802" y="2095"/>
              <a:ext cx="29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21" name="Line 925"/>
            <p:cNvSpPr>
              <a:spLocks noChangeShapeType="1"/>
            </p:cNvSpPr>
            <p:nvPr/>
          </p:nvSpPr>
          <p:spPr bwMode="auto">
            <a:xfrm>
              <a:off x="1802" y="1783"/>
              <a:ext cx="36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22" name="Line 926"/>
            <p:cNvSpPr>
              <a:spLocks noChangeShapeType="1"/>
            </p:cNvSpPr>
            <p:nvPr/>
          </p:nvSpPr>
          <p:spPr bwMode="auto">
            <a:xfrm>
              <a:off x="1802" y="1472"/>
              <a:ext cx="50" cy="4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23" name="Line 927"/>
            <p:cNvSpPr>
              <a:spLocks noChangeShapeType="1"/>
            </p:cNvSpPr>
            <p:nvPr/>
          </p:nvSpPr>
          <p:spPr bwMode="auto">
            <a:xfrm>
              <a:off x="1802" y="1167"/>
              <a:ext cx="57" cy="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24" name="Line 928"/>
            <p:cNvSpPr>
              <a:spLocks noChangeShapeType="1"/>
            </p:cNvSpPr>
            <p:nvPr/>
          </p:nvSpPr>
          <p:spPr bwMode="auto">
            <a:xfrm>
              <a:off x="1802" y="855"/>
              <a:ext cx="64" cy="6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25" name="Line 929"/>
            <p:cNvSpPr>
              <a:spLocks noChangeShapeType="1"/>
            </p:cNvSpPr>
            <p:nvPr/>
          </p:nvSpPr>
          <p:spPr bwMode="auto">
            <a:xfrm>
              <a:off x="1802" y="550"/>
              <a:ext cx="78" cy="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26" name="Line 930"/>
            <p:cNvSpPr>
              <a:spLocks noChangeShapeType="1"/>
            </p:cNvSpPr>
            <p:nvPr/>
          </p:nvSpPr>
          <p:spPr bwMode="auto">
            <a:xfrm flipH="1" flipV="1">
              <a:off x="1909" y="3597"/>
              <a:ext cx="28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27" name="Line 931"/>
            <p:cNvSpPr>
              <a:spLocks noChangeShapeType="1"/>
            </p:cNvSpPr>
            <p:nvPr/>
          </p:nvSpPr>
          <p:spPr bwMode="auto">
            <a:xfrm flipH="1" flipV="1">
              <a:off x="1923" y="3300"/>
              <a:ext cx="14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28" name="Line 932"/>
            <p:cNvSpPr>
              <a:spLocks noChangeShapeType="1"/>
            </p:cNvSpPr>
            <p:nvPr/>
          </p:nvSpPr>
          <p:spPr bwMode="auto">
            <a:xfrm flipH="1" flipV="1">
              <a:off x="1930" y="3009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29" name="Line 933"/>
            <p:cNvSpPr>
              <a:spLocks noChangeShapeType="1"/>
            </p:cNvSpPr>
            <p:nvPr/>
          </p:nvSpPr>
          <p:spPr bwMode="auto">
            <a:xfrm>
              <a:off x="1937" y="2712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30" name="Line 934"/>
            <p:cNvSpPr>
              <a:spLocks noChangeShapeType="1"/>
            </p:cNvSpPr>
            <p:nvPr/>
          </p:nvSpPr>
          <p:spPr bwMode="auto">
            <a:xfrm>
              <a:off x="1937" y="2400"/>
              <a:ext cx="14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31" name="Line 935"/>
            <p:cNvSpPr>
              <a:spLocks noChangeShapeType="1"/>
            </p:cNvSpPr>
            <p:nvPr/>
          </p:nvSpPr>
          <p:spPr bwMode="auto">
            <a:xfrm>
              <a:off x="1937" y="2095"/>
              <a:ext cx="21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32" name="Line 936"/>
            <p:cNvSpPr>
              <a:spLocks noChangeShapeType="1"/>
            </p:cNvSpPr>
            <p:nvPr/>
          </p:nvSpPr>
          <p:spPr bwMode="auto">
            <a:xfrm>
              <a:off x="1937" y="1783"/>
              <a:ext cx="35" cy="3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33" name="Line 937"/>
            <p:cNvSpPr>
              <a:spLocks noChangeShapeType="1"/>
            </p:cNvSpPr>
            <p:nvPr/>
          </p:nvSpPr>
          <p:spPr bwMode="auto">
            <a:xfrm>
              <a:off x="1937" y="1472"/>
              <a:ext cx="42" cy="4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34" name="Line 938"/>
            <p:cNvSpPr>
              <a:spLocks noChangeShapeType="1"/>
            </p:cNvSpPr>
            <p:nvPr/>
          </p:nvSpPr>
          <p:spPr bwMode="auto">
            <a:xfrm>
              <a:off x="1937" y="1167"/>
              <a:ext cx="50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35" name="Line 939"/>
            <p:cNvSpPr>
              <a:spLocks noChangeShapeType="1"/>
            </p:cNvSpPr>
            <p:nvPr/>
          </p:nvSpPr>
          <p:spPr bwMode="auto">
            <a:xfrm>
              <a:off x="1937" y="855"/>
              <a:ext cx="64" cy="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36" name="Line 940"/>
            <p:cNvSpPr>
              <a:spLocks noChangeShapeType="1"/>
            </p:cNvSpPr>
            <p:nvPr/>
          </p:nvSpPr>
          <p:spPr bwMode="auto">
            <a:xfrm>
              <a:off x="1937" y="550"/>
              <a:ext cx="71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37" name="Line 941"/>
            <p:cNvSpPr>
              <a:spLocks noChangeShapeType="1"/>
            </p:cNvSpPr>
            <p:nvPr/>
          </p:nvSpPr>
          <p:spPr bwMode="auto">
            <a:xfrm flipH="1" flipV="1">
              <a:off x="2036" y="3597"/>
              <a:ext cx="29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38" name="Line 942"/>
            <p:cNvSpPr>
              <a:spLocks noChangeShapeType="1"/>
            </p:cNvSpPr>
            <p:nvPr/>
          </p:nvSpPr>
          <p:spPr bwMode="auto">
            <a:xfrm flipH="1" flipV="1">
              <a:off x="2050" y="3300"/>
              <a:ext cx="15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39" name="Line 943"/>
            <p:cNvSpPr>
              <a:spLocks noChangeShapeType="1"/>
            </p:cNvSpPr>
            <p:nvPr/>
          </p:nvSpPr>
          <p:spPr bwMode="auto">
            <a:xfrm flipH="1" flipV="1">
              <a:off x="2057" y="3009"/>
              <a:ext cx="8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40" name="Line 944"/>
            <p:cNvSpPr>
              <a:spLocks noChangeShapeType="1"/>
            </p:cNvSpPr>
            <p:nvPr/>
          </p:nvSpPr>
          <p:spPr bwMode="auto">
            <a:xfrm>
              <a:off x="2065" y="2712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41" name="Line 945"/>
            <p:cNvSpPr>
              <a:spLocks noChangeShapeType="1"/>
            </p:cNvSpPr>
            <p:nvPr/>
          </p:nvSpPr>
          <p:spPr bwMode="auto">
            <a:xfrm>
              <a:off x="2065" y="2400"/>
              <a:ext cx="14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42" name="Line 946"/>
            <p:cNvSpPr>
              <a:spLocks noChangeShapeType="1"/>
            </p:cNvSpPr>
            <p:nvPr/>
          </p:nvSpPr>
          <p:spPr bwMode="auto">
            <a:xfrm>
              <a:off x="2065" y="2095"/>
              <a:ext cx="28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43" name="Line 947"/>
            <p:cNvSpPr>
              <a:spLocks noChangeShapeType="1"/>
            </p:cNvSpPr>
            <p:nvPr/>
          </p:nvSpPr>
          <p:spPr bwMode="auto">
            <a:xfrm>
              <a:off x="2065" y="1783"/>
              <a:ext cx="35" cy="3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44" name="Line 948"/>
            <p:cNvSpPr>
              <a:spLocks noChangeShapeType="1"/>
            </p:cNvSpPr>
            <p:nvPr/>
          </p:nvSpPr>
          <p:spPr bwMode="auto">
            <a:xfrm>
              <a:off x="2065" y="1472"/>
              <a:ext cx="49" cy="4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45" name="Line 949"/>
            <p:cNvSpPr>
              <a:spLocks noChangeShapeType="1"/>
            </p:cNvSpPr>
            <p:nvPr/>
          </p:nvSpPr>
          <p:spPr bwMode="auto">
            <a:xfrm>
              <a:off x="2065" y="1167"/>
              <a:ext cx="56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46" name="Line 950"/>
            <p:cNvSpPr>
              <a:spLocks noChangeShapeType="1"/>
            </p:cNvSpPr>
            <p:nvPr/>
          </p:nvSpPr>
          <p:spPr bwMode="auto">
            <a:xfrm>
              <a:off x="2065" y="855"/>
              <a:ext cx="63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47" name="Line 951"/>
            <p:cNvSpPr>
              <a:spLocks noChangeShapeType="1"/>
            </p:cNvSpPr>
            <p:nvPr/>
          </p:nvSpPr>
          <p:spPr bwMode="auto">
            <a:xfrm>
              <a:off x="2065" y="550"/>
              <a:ext cx="77" cy="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48" name="Line 952"/>
            <p:cNvSpPr>
              <a:spLocks noChangeShapeType="1"/>
            </p:cNvSpPr>
            <p:nvPr/>
          </p:nvSpPr>
          <p:spPr bwMode="auto">
            <a:xfrm flipH="1" flipV="1">
              <a:off x="2164" y="3597"/>
              <a:ext cx="28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49" name="Line 953"/>
            <p:cNvSpPr>
              <a:spLocks noChangeShapeType="1"/>
            </p:cNvSpPr>
            <p:nvPr/>
          </p:nvSpPr>
          <p:spPr bwMode="auto">
            <a:xfrm flipH="1" flipV="1">
              <a:off x="2178" y="3307"/>
              <a:ext cx="14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50" name="Line 954"/>
            <p:cNvSpPr>
              <a:spLocks noChangeShapeType="1"/>
            </p:cNvSpPr>
            <p:nvPr/>
          </p:nvSpPr>
          <p:spPr bwMode="auto">
            <a:xfrm flipH="1" flipV="1">
              <a:off x="2185" y="3009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51" name="Line 955"/>
            <p:cNvSpPr>
              <a:spLocks noChangeShapeType="1"/>
            </p:cNvSpPr>
            <p:nvPr/>
          </p:nvSpPr>
          <p:spPr bwMode="auto">
            <a:xfrm>
              <a:off x="2192" y="2712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52" name="Line 956"/>
            <p:cNvSpPr>
              <a:spLocks noChangeShapeType="1"/>
            </p:cNvSpPr>
            <p:nvPr/>
          </p:nvSpPr>
          <p:spPr bwMode="auto">
            <a:xfrm>
              <a:off x="2192" y="2400"/>
              <a:ext cx="14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53" name="Line 957"/>
            <p:cNvSpPr>
              <a:spLocks noChangeShapeType="1"/>
            </p:cNvSpPr>
            <p:nvPr/>
          </p:nvSpPr>
          <p:spPr bwMode="auto">
            <a:xfrm>
              <a:off x="2192" y="2095"/>
              <a:ext cx="28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54" name="Line 958"/>
            <p:cNvSpPr>
              <a:spLocks noChangeShapeType="1"/>
            </p:cNvSpPr>
            <p:nvPr/>
          </p:nvSpPr>
          <p:spPr bwMode="auto">
            <a:xfrm>
              <a:off x="2192" y="1783"/>
              <a:ext cx="36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55" name="Line 959"/>
            <p:cNvSpPr>
              <a:spLocks noChangeShapeType="1"/>
            </p:cNvSpPr>
            <p:nvPr/>
          </p:nvSpPr>
          <p:spPr bwMode="auto">
            <a:xfrm>
              <a:off x="2192" y="1472"/>
              <a:ext cx="50" cy="5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56" name="Line 960"/>
            <p:cNvSpPr>
              <a:spLocks noChangeShapeType="1"/>
            </p:cNvSpPr>
            <p:nvPr/>
          </p:nvSpPr>
          <p:spPr bwMode="auto">
            <a:xfrm>
              <a:off x="2192" y="1167"/>
              <a:ext cx="64" cy="6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57" name="Line 961"/>
            <p:cNvSpPr>
              <a:spLocks noChangeShapeType="1"/>
            </p:cNvSpPr>
            <p:nvPr/>
          </p:nvSpPr>
          <p:spPr bwMode="auto">
            <a:xfrm>
              <a:off x="2192" y="855"/>
              <a:ext cx="71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58" name="Line 962"/>
            <p:cNvSpPr>
              <a:spLocks noChangeShapeType="1"/>
            </p:cNvSpPr>
            <p:nvPr/>
          </p:nvSpPr>
          <p:spPr bwMode="auto">
            <a:xfrm>
              <a:off x="2192" y="550"/>
              <a:ext cx="85" cy="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59" name="Line 963"/>
            <p:cNvSpPr>
              <a:spLocks noChangeShapeType="1"/>
            </p:cNvSpPr>
            <p:nvPr/>
          </p:nvSpPr>
          <p:spPr bwMode="auto">
            <a:xfrm flipH="1" flipV="1">
              <a:off x="2298" y="3597"/>
              <a:ext cx="22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60" name="Line 964"/>
            <p:cNvSpPr>
              <a:spLocks noChangeShapeType="1"/>
            </p:cNvSpPr>
            <p:nvPr/>
          </p:nvSpPr>
          <p:spPr bwMode="auto">
            <a:xfrm flipH="1" flipV="1">
              <a:off x="2305" y="3307"/>
              <a:ext cx="15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61" name="Line 965"/>
            <p:cNvSpPr>
              <a:spLocks noChangeShapeType="1"/>
            </p:cNvSpPr>
            <p:nvPr/>
          </p:nvSpPr>
          <p:spPr bwMode="auto">
            <a:xfrm flipV="1">
              <a:off x="2320" y="3009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62" name="Line 966"/>
            <p:cNvSpPr>
              <a:spLocks noChangeShapeType="1"/>
            </p:cNvSpPr>
            <p:nvPr/>
          </p:nvSpPr>
          <p:spPr bwMode="auto">
            <a:xfrm>
              <a:off x="2320" y="2712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63" name="Line 967"/>
            <p:cNvSpPr>
              <a:spLocks noChangeShapeType="1"/>
            </p:cNvSpPr>
            <p:nvPr/>
          </p:nvSpPr>
          <p:spPr bwMode="auto">
            <a:xfrm>
              <a:off x="2320" y="2400"/>
              <a:ext cx="21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64" name="Line 968"/>
            <p:cNvSpPr>
              <a:spLocks noChangeShapeType="1"/>
            </p:cNvSpPr>
            <p:nvPr/>
          </p:nvSpPr>
          <p:spPr bwMode="auto">
            <a:xfrm>
              <a:off x="2320" y="2095"/>
              <a:ext cx="28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65" name="Line 969"/>
            <p:cNvSpPr>
              <a:spLocks noChangeShapeType="1"/>
            </p:cNvSpPr>
            <p:nvPr/>
          </p:nvSpPr>
          <p:spPr bwMode="auto">
            <a:xfrm>
              <a:off x="2320" y="1783"/>
              <a:ext cx="42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66" name="Line 970"/>
            <p:cNvSpPr>
              <a:spLocks noChangeShapeType="1"/>
            </p:cNvSpPr>
            <p:nvPr/>
          </p:nvSpPr>
          <p:spPr bwMode="auto">
            <a:xfrm>
              <a:off x="2320" y="1472"/>
              <a:ext cx="49" cy="5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67" name="Line 971"/>
            <p:cNvSpPr>
              <a:spLocks noChangeShapeType="1"/>
            </p:cNvSpPr>
            <p:nvPr/>
          </p:nvSpPr>
          <p:spPr bwMode="auto">
            <a:xfrm>
              <a:off x="2320" y="1167"/>
              <a:ext cx="63" cy="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68" name="Line 972"/>
            <p:cNvSpPr>
              <a:spLocks noChangeShapeType="1"/>
            </p:cNvSpPr>
            <p:nvPr/>
          </p:nvSpPr>
          <p:spPr bwMode="auto">
            <a:xfrm>
              <a:off x="2320" y="855"/>
              <a:ext cx="78" cy="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69" name="Line 973"/>
            <p:cNvSpPr>
              <a:spLocks noChangeShapeType="1"/>
            </p:cNvSpPr>
            <p:nvPr/>
          </p:nvSpPr>
          <p:spPr bwMode="auto">
            <a:xfrm>
              <a:off x="2320" y="550"/>
              <a:ext cx="85" cy="9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70" name="Line 974"/>
            <p:cNvSpPr>
              <a:spLocks noChangeShapeType="1"/>
            </p:cNvSpPr>
            <p:nvPr/>
          </p:nvSpPr>
          <p:spPr bwMode="auto">
            <a:xfrm flipH="1" flipV="1">
              <a:off x="2426" y="3597"/>
              <a:ext cx="21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71" name="Line 975"/>
            <p:cNvSpPr>
              <a:spLocks noChangeShapeType="1"/>
            </p:cNvSpPr>
            <p:nvPr/>
          </p:nvSpPr>
          <p:spPr bwMode="auto">
            <a:xfrm flipH="1" flipV="1">
              <a:off x="2433" y="3307"/>
              <a:ext cx="14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72" name="Line 976"/>
            <p:cNvSpPr>
              <a:spLocks noChangeShapeType="1"/>
            </p:cNvSpPr>
            <p:nvPr/>
          </p:nvSpPr>
          <p:spPr bwMode="auto">
            <a:xfrm flipV="1">
              <a:off x="2447" y="3009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73" name="Line 977"/>
            <p:cNvSpPr>
              <a:spLocks noChangeShapeType="1"/>
            </p:cNvSpPr>
            <p:nvPr/>
          </p:nvSpPr>
          <p:spPr bwMode="auto">
            <a:xfrm>
              <a:off x="2447" y="2712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74" name="Line 978"/>
            <p:cNvSpPr>
              <a:spLocks noChangeShapeType="1"/>
            </p:cNvSpPr>
            <p:nvPr/>
          </p:nvSpPr>
          <p:spPr bwMode="auto">
            <a:xfrm>
              <a:off x="2447" y="2400"/>
              <a:ext cx="21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75" name="Line 979"/>
            <p:cNvSpPr>
              <a:spLocks noChangeShapeType="1"/>
            </p:cNvSpPr>
            <p:nvPr/>
          </p:nvSpPr>
          <p:spPr bwMode="auto">
            <a:xfrm>
              <a:off x="2447" y="2095"/>
              <a:ext cx="36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76" name="Line 980"/>
            <p:cNvSpPr>
              <a:spLocks noChangeShapeType="1"/>
            </p:cNvSpPr>
            <p:nvPr/>
          </p:nvSpPr>
          <p:spPr bwMode="auto">
            <a:xfrm>
              <a:off x="2447" y="1783"/>
              <a:ext cx="43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77" name="Line 981"/>
            <p:cNvSpPr>
              <a:spLocks noChangeShapeType="1"/>
            </p:cNvSpPr>
            <p:nvPr/>
          </p:nvSpPr>
          <p:spPr bwMode="auto">
            <a:xfrm>
              <a:off x="2447" y="1472"/>
              <a:ext cx="57" cy="6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78" name="Line 982"/>
            <p:cNvSpPr>
              <a:spLocks noChangeShapeType="1"/>
            </p:cNvSpPr>
            <p:nvPr/>
          </p:nvSpPr>
          <p:spPr bwMode="auto">
            <a:xfrm>
              <a:off x="2447" y="1167"/>
              <a:ext cx="71" cy="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79" name="Line 983"/>
            <p:cNvSpPr>
              <a:spLocks noChangeShapeType="1"/>
            </p:cNvSpPr>
            <p:nvPr/>
          </p:nvSpPr>
          <p:spPr bwMode="auto">
            <a:xfrm>
              <a:off x="2447" y="855"/>
              <a:ext cx="78" cy="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80" name="Line 984"/>
            <p:cNvSpPr>
              <a:spLocks noChangeShapeType="1"/>
            </p:cNvSpPr>
            <p:nvPr/>
          </p:nvSpPr>
          <p:spPr bwMode="auto">
            <a:xfrm>
              <a:off x="2447" y="550"/>
              <a:ext cx="92" cy="1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81" name="Line 985"/>
            <p:cNvSpPr>
              <a:spLocks noChangeShapeType="1"/>
            </p:cNvSpPr>
            <p:nvPr/>
          </p:nvSpPr>
          <p:spPr bwMode="auto">
            <a:xfrm flipH="1" flipV="1">
              <a:off x="2554" y="3597"/>
              <a:ext cx="28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82" name="Line 986"/>
            <p:cNvSpPr>
              <a:spLocks noChangeShapeType="1"/>
            </p:cNvSpPr>
            <p:nvPr/>
          </p:nvSpPr>
          <p:spPr bwMode="auto">
            <a:xfrm flipH="1" flipV="1">
              <a:off x="2561" y="3307"/>
              <a:ext cx="21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83" name="Line 987"/>
            <p:cNvSpPr>
              <a:spLocks noChangeShapeType="1"/>
            </p:cNvSpPr>
            <p:nvPr/>
          </p:nvSpPr>
          <p:spPr bwMode="auto">
            <a:xfrm flipH="1" flipV="1">
              <a:off x="2575" y="3009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84" name="Line 988"/>
            <p:cNvSpPr>
              <a:spLocks noChangeShapeType="1"/>
            </p:cNvSpPr>
            <p:nvPr/>
          </p:nvSpPr>
          <p:spPr bwMode="auto">
            <a:xfrm>
              <a:off x="2582" y="2712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85" name="Line 989"/>
            <p:cNvSpPr>
              <a:spLocks noChangeShapeType="1"/>
            </p:cNvSpPr>
            <p:nvPr/>
          </p:nvSpPr>
          <p:spPr bwMode="auto">
            <a:xfrm>
              <a:off x="2582" y="2400"/>
              <a:ext cx="14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86" name="Line 990"/>
            <p:cNvSpPr>
              <a:spLocks noChangeShapeType="1"/>
            </p:cNvSpPr>
            <p:nvPr/>
          </p:nvSpPr>
          <p:spPr bwMode="auto">
            <a:xfrm>
              <a:off x="2582" y="2095"/>
              <a:ext cx="28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87" name="Line 991"/>
            <p:cNvSpPr>
              <a:spLocks noChangeShapeType="1"/>
            </p:cNvSpPr>
            <p:nvPr/>
          </p:nvSpPr>
          <p:spPr bwMode="auto">
            <a:xfrm>
              <a:off x="2582" y="1783"/>
              <a:ext cx="42" cy="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88" name="Line 992"/>
            <p:cNvSpPr>
              <a:spLocks noChangeShapeType="1"/>
            </p:cNvSpPr>
            <p:nvPr/>
          </p:nvSpPr>
          <p:spPr bwMode="auto">
            <a:xfrm>
              <a:off x="2582" y="1472"/>
              <a:ext cx="49" cy="6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89" name="Line 993"/>
            <p:cNvSpPr>
              <a:spLocks noChangeShapeType="1"/>
            </p:cNvSpPr>
            <p:nvPr/>
          </p:nvSpPr>
          <p:spPr bwMode="auto">
            <a:xfrm>
              <a:off x="2582" y="1167"/>
              <a:ext cx="64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90" name="Line 994"/>
            <p:cNvSpPr>
              <a:spLocks noChangeShapeType="1"/>
            </p:cNvSpPr>
            <p:nvPr/>
          </p:nvSpPr>
          <p:spPr bwMode="auto">
            <a:xfrm>
              <a:off x="2582" y="855"/>
              <a:ext cx="78" cy="9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91" name="Line 995"/>
            <p:cNvSpPr>
              <a:spLocks noChangeShapeType="1"/>
            </p:cNvSpPr>
            <p:nvPr/>
          </p:nvSpPr>
          <p:spPr bwMode="auto">
            <a:xfrm>
              <a:off x="2582" y="550"/>
              <a:ext cx="85" cy="10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92" name="Line 996"/>
            <p:cNvSpPr>
              <a:spLocks noChangeShapeType="1"/>
            </p:cNvSpPr>
            <p:nvPr/>
          </p:nvSpPr>
          <p:spPr bwMode="auto">
            <a:xfrm flipH="1" flipV="1">
              <a:off x="2681" y="3597"/>
              <a:ext cx="28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93" name="Line 997"/>
            <p:cNvSpPr>
              <a:spLocks noChangeShapeType="1"/>
            </p:cNvSpPr>
            <p:nvPr/>
          </p:nvSpPr>
          <p:spPr bwMode="auto">
            <a:xfrm flipH="1" flipV="1">
              <a:off x="2688" y="3307"/>
              <a:ext cx="21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94" name="Line 998"/>
            <p:cNvSpPr>
              <a:spLocks noChangeShapeType="1"/>
            </p:cNvSpPr>
            <p:nvPr/>
          </p:nvSpPr>
          <p:spPr bwMode="auto">
            <a:xfrm flipH="1" flipV="1">
              <a:off x="2702" y="3009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95" name="Line 999"/>
            <p:cNvSpPr>
              <a:spLocks noChangeShapeType="1"/>
            </p:cNvSpPr>
            <p:nvPr/>
          </p:nvSpPr>
          <p:spPr bwMode="auto">
            <a:xfrm>
              <a:off x="2709" y="2712"/>
              <a:ext cx="8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96" name="Line 1000"/>
            <p:cNvSpPr>
              <a:spLocks noChangeShapeType="1"/>
            </p:cNvSpPr>
            <p:nvPr/>
          </p:nvSpPr>
          <p:spPr bwMode="auto">
            <a:xfrm>
              <a:off x="2709" y="2400"/>
              <a:ext cx="22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97" name="Line 1001"/>
            <p:cNvSpPr>
              <a:spLocks noChangeShapeType="1"/>
            </p:cNvSpPr>
            <p:nvPr/>
          </p:nvSpPr>
          <p:spPr bwMode="auto">
            <a:xfrm>
              <a:off x="2709" y="2095"/>
              <a:ext cx="29" cy="3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98" name="Line 1002"/>
            <p:cNvSpPr>
              <a:spLocks noChangeShapeType="1"/>
            </p:cNvSpPr>
            <p:nvPr/>
          </p:nvSpPr>
          <p:spPr bwMode="auto">
            <a:xfrm>
              <a:off x="2709" y="1783"/>
              <a:ext cx="43" cy="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99" name="Line 1003"/>
            <p:cNvSpPr>
              <a:spLocks noChangeShapeType="1"/>
            </p:cNvSpPr>
            <p:nvPr/>
          </p:nvSpPr>
          <p:spPr bwMode="auto">
            <a:xfrm>
              <a:off x="2709" y="1472"/>
              <a:ext cx="57" cy="7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00" name="Line 1004"/>
            <p:cNvSpPr>
              <a:spLocks noChangeShapeType="1"/>
            </p:cNvSpPr>
            <p:nvPr/>
          </p:nvSpPr>
          <p:spPr bwMode="auto">
            <a:xfrm>
              <a:off x="2709" y="1167"/>
              <a:ext cx="71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01" name="Line 1005"/>
            <p:cNvSpPr>
              <a:spLocks noChangeShapeType="1"/>
            </p:cNvSpPr>
            <p:nvPr/>
          </p:nvSpPr>
          <p:spPr bwMode="auto">
            <a:xfrm>
              <a:off x="2709" y="855"/>
              <a:ext cx="78" cy="9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02" name="Line 1006"/>
            <p:cNvSpPr>
              <a:spLocks noChangeShapeType="1"/>
            </p:cNvSpPr>
            <p:nvPr/>
          </p:nvSpPr>
          <p:spPr bwMode="auto">
            <a:xfrm>
              <a:off x="2709" y="550"/>
              <a:ext cx="93" cy="10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03" name="Line 1007"/>
            <p:cNvSpPr>
              <a:spLocks noChangeShapeType="1"/>
            </p:cNvSpPr>
            <p:nvPr/>
          </p:nvSpPr>
          <p:spPr bwMode="auto">
            <a:xfrm flipH="1" flipV="1">
              <a:off x="2809" y="3597"/>
              <a:ext cx="28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04" name="Line 1008"/>
            <p:cNvSpPr>
              <a:spLocks noChangeShapeType="1"/>
            </p:cNvSpPr>
            <p:nvPr/>
          </p:nvSpPr>
          <p:spPr bwMode="auto">
            <a:xfrm flipH="1" flipV="1">
              <a:off x="2823" y="3307"/>
              <a:ext cx="14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05" name="Line 1009"/>
            <p:cNvSpPr>
              <a:spLocks noChangeShapeType="1"/>
            </p:cNvSpPr>
            <p:nvPr/>
          </p:nvSpPr>
          <p:spPr bwMode="auto">
            <a:xfrm flipH="1" flipV="1">
              <a:off x="2830" y="3009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06" name="Line 1010"/>
            <p:cNvSpPr>
              <a:spLocks noChangeShapeType="1"/>
            </p:cNvSpPr>
            <p:nvPr/>
          </p:nvSpPr>
          <p:spPr bwMode="auto">
            <a:xfrm>
              <a:off x="2837" y="2712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07" name="Line 1011"/>
            <p:cNvSpPr>
              <a:spLocks noChangeShapeType="1"/>
            </p:cNvSpPr>
            <p:nvPr/>
          </p:nvSpPr>
          <p:spPr bwMode="auto">
            <a:xfrm>
              <a:off x="2837" y="2400"/>
              <a:ext cx="21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08" name="Line 1012"/>
            <p:cNvSpPr>
              <a:spLocks noChangeShapeType="1"/>
            </p:cNvSpPr>
            <p:nvPr/>
          </p:nvSpPr>
          <p:spPr bwMode="auto">
            <a:xfrm>
              <a:off x="2837" y="2095"/>
              <a:ext cx="35" cy="3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09" name="Line 1013"/>
            <p:cNvSpPr>
              <a:spLocks noChangeShapeType="1"/>
            </p:cNvSpPr>
            <p:nvPr/>
          </p:nvSpPr>
          <p:spPr bwMode="auto">
            <a:xfrm>
              <a:off x="2837" y="1783"/>
              <a:ext cx="50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10" name="Line 1014"/>
            <p:cNvSpPr>
              <a:spLocks noChangeShapeType="1"/>
            </p:cNvSpPr>
            <p:nvPr/>
          </p:nvSpPr>
          <p:spPr bwMode="auto">
            <a:xfrm>
              <a:off x="2837" y="1472"/>
              <a:ext cx="57" cy="7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11" name="Line 1015"/>
            <p:cNvSpPr>
              <a:spLocks noChangeShapeType="1"/>
            </p:cNvSpPr>
            <p:nvPr/>
          </p:nvSpPr>
          <p:spPr bwMode="auto">
            <a:xfrm>
              <a:off x="2837" y="1167"/>
              <a:ext cx="71" cy="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12" name="Line 1016"/>
            <p:cNvSpPr>
              <a:spLocks noChangeShapeType="1"/>
            </p:cNvSpPr>
            <p:nvPr/>
          </p:nvSpPr>
          <p:spPr bwMode="auto">
            <a:xfrm>
              <a:off x="2837" y="855"/>
              <a:ext cx="85" cy="9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13" name="Line 1017"/>
            <p:cNvSpPr>
              <a:spLocks noChangeShapeType="1"/>
            </p:cNvSpPr>
            <p:nvPr/>
          </p:nvSpPr>
          <p:spPr bwMode="auto">
            <a:xfrm>
              <a:off x="2837" y="550"/>
              <a:ext cx="99" cy="1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14" name="Line 1018"/>
            <p:cNvSpPr>
              <a:spLocks noChangeShapeType="1"/>
            </p:cNvSpPr>
            <p:nvPr/>
          </p:nvSpPr>
          <p:spPr bwMode="auto">
            <a:xfrm flipH="1" flipV="1">
              <a:off x="2936" y="3597"/>
              <a:ext cx="29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15" name="Line 1019"/>
            <p:cNvSpPr>
              <a:spLocks noChangeShapeType="1"/>
            </p:cNvSpPr>
            <p:nvPr/>
          </p:nvSpPr>
          <p:spPr bwMode="auto">
            <a:xfrm flipH="1" flipV="1">
              <a:off x="2950" y="3307"/>
              <a:ext cx="15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16" name="Oval 1020"/>
            <p:cNvSpPr>
              <a:spLocks noChangeArrowheads="1"/>
            </p:cNvSpPr>
            <p:nvPr/>
          </p:nvSpPr>
          <p:spPr bwMode="auto">
            <a:xfrm>
              <a:off x="2957" y="3009"/>
              <a:ext cx="22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17" name="Line 1021"/>
            <p:cNvSpPr>
              <a:spLocks noChangeShapeType="1"/>
            </p:cNvSpPr>
            <p:nvPr/>
          </p:nvSpPr>
          <p:spPr bwMode="auto">
            <a:xfrm>
              <a:off x="2965" y="2712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18" name="Line 1022"/>
            <p:cNvSpPr>
              <a:spLocks noChangeShapeType="1"/>
            </p:cNvSpPr>
            <p:nvPr/>
          </p:nvSpPr>
          <p:spPr bwMode="auto">
            <a:xfrm>
              <a:off x="2965" y="2400"/>
              <a:ext cx="21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19" name="Line 1023"/>
            <p:cNvSpPr>
              <a:spLocks noChangeShapeType="1"/>
            </p:cNvSpPr>
            <p:nvPr/>
          </p:nvSpPr>
          <p:spPr bwMode="auto">
            <a:xfrm>
              <a:off x="2965" y="2095"/>
              <a:ext cx="35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20" name="Line 1024"/>
            <p:cNvSpPr>
              <a:spLocks noChangeShapeType="1"/>
            </p:cNvSpPr>
            <p:nvPr/>
          </p:nvSpPr>
          <p:spPr bwMode="auto">
            <a:xfrm>
              <a:off x="2965" y="1783"/>
              <a:ext cx="49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21" name="Line 1025"/>
            <p:cNvSpPr>
              <a:spLocks noChangeShapeType="1"/>
            </p:cNvSpPr>
            <p:nvPr/>
          </p:nvSpPr>
          <p:spPr bwMode="auto">
            <a:xfrm>
              <a:off x="2965" y="1472"/>
              <a:ext cx="63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22" name="Line 1026"/>
            <p:cNvSpPr>
              <a:spLocks noChangeShapeType="1"/>
            </p:cNvSpPr>
            <p:nvPr/>
          </p:nvSpPr>
          <p:spPr bwMode="auto">
            <a:xfrm>
              <a:off x="2965" y="1167"/>
              <a:ext cx="77" cy="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23" name="Line 1027"/>
            <p:cNvSpPr>
              <a:spLocks noChangeShapeType="1"/>
            </p:cNvSpPr>
            <p:nvPr/>
          </p:nvSpPr>
          <p:spPr bwMode="auto">
            <a:xfrm>
              <a:off x="2965" y="855"/>
              <a:ext cx="92" cy="10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24" name="Line 1028"/>
            <p:cNvSpPr>
              <a:spLocks noChangeShapeType="1"/>
            </p:cNvSpPr>
            <p:nvPr/>
          </p:nvSpPr>
          <p:spPr bwMode="auto">
            <a:xfrm>
              <a:off x="2965" y="550"/>
              <a:ext cx="99" cy="1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25" name="Line 1029"/>
            <p:cNvSpPr>
              <a:spLocks noChangeShapeType="1"/>
            </p:cNvSpPr>
            <p:nvPr/>
          </p:nvSpPr>
          <p:spPr bwMode="auto">
            <a:xfrm flipH="1" flipV="1">
              <a:off x="3064" y="3597"/>
              <a:ext cx="28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26" name="Line 1030"/>
            <p:cNvSpPr>
              <a:spLocks noChangeShapeType="1"/>
            </p:cNvSpPr>
            <p:nvPr/>
          </p:nvSpPr>
          <p:spPr bwMode="auto">
            <a:xfrm flipH="1" flipV="1">
              <a:off x="3078" y="3307"/>
              <a:ext cx="14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27" name="Oval 1031"/>
            <p:cNvSpPr>
              <a:spLocks noChangeArrowheads="1"/>
            </p:cNvSpPr>
            <p:nvPr/>
          </p:nvSpPr>
          <p:spPr bwMode="auto">
            <a:xfrm>
              <a:off x="3085" y="3009"/>
              <a:ext cx="21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28" name="Line 1032"/>
            <p:cNvSpPr>
              <a:spLocks noChangeShapeType="1"/>
            </p:cNvSpPr>
            <p:nvPr/>
          </p:nvSpPr>
          <p:spPr bwMode="auto">
            <a:xfrm>
              <a:off x="3092" y="2712"/>
              <a:ext cx="14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29" name="Line 1033"/>
            <p:cNvSpPr>
              <a:spLocks noChangeShapeType="1"/>
            </p:cNvSpPr>
            <p:nvPr/>
          </p:nvSpPr>
          <p:spPr bwMode="auto">
            <a:xfrm>
              <a:off x="3092" y="2400"/>
              <a:ext cx="28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30" name="Line 1034"/>
            <p:cNvSpPr>
              <a:spLocks noChangeShapeType="1"/>
            </p:cNvSpPr>
            <p:nvPr/>
          </p:nvSpPr>
          <p:spPr bwMode="auto">
            <a:xfrm>
              <a:off x="3092" y="2095"/>
              <a:ext cx="43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31" name="Line 1035"/>
            <p:cNvSpPr>
              <a:spLocks noChangeShapeType="1"/>
            </p:cNvSpPr>
            <p:nvPr/>
          </p:nvSpPr>
          <p:spPr bwMode="auto">
            <a:xfrm>
              <a:off x="3092" y="1783"/>
              <a:ext cx="50" cy="6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32" name="Line 1036"/>
            <p:cNvSpPr>
              <a:spLocks noChangeShapeType="1"/>
            </p:cNvSpPr>
            <p:nvPr/>
          </p:nvSpPr>
          <p:spPr bwMode="auto">
            <a:xfrm>
              <a:off x="3092" y="1472"/>
              <a:ext cx="64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33" name="Line 1037"/>
            <p:cNvSpPr>
              <a:spLocks noChangeShapeType="1"/>
            </p:cNvSpPr>
            <p:nvPr/>
          </p:nvSpPr>
          <p:spPr bwMode="auto">
            <a:xfrm>
              <a:off x="3092" y="1167"/>
              <a:ext cx="78" cy="9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34" name="Line 1038"/>
            <p:cNvSpPr>
              <a:spLocks noChangeShapeType="1"/>
            </p:cNvSpPr>
            <p:nvPr/>
          </p:nvSpPr>
          <p:spPr bwMode="auto">
            <a:xfrm>
              <a:off x="3092" y="855"/>
              <a:ext cx="92" cy="1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35" name="Line 1039"/>
            <p:cNvSpPr>
              <a:spLocks noChangeShapeType="1"/>
            </p:cNvSpPr>
            <p:nvPr/>
          </p:nvSpPr>
          <p:spPr bwMode="auto">
            <a:xfrm>
              <a:off x="3092" y="550"/>
              <a:ext cx="106" cy="1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36" name="Line 1040"/>
            <p:cNvSpPr>
              <a:spLocks noChangeShapeType="1"/>
            </p:cNvSpPr>
            <p:nvPr/>
          </p:nvSpPr>
          <p:spPr bwMode="auto">
            <a:xfrm flipH="1" flipV="1">
              <a:off x="3191" y="3597"/>
              <a:ext cx="29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37" name="Line 1041"/>
            <p:cNvSpPr>
              <a:spLocks noChangeShapeType="1"/>
            </p:cNvSpPr>
            <p:nvPr/>
          </p:nvSpPr>
          <p:spPr bwMode="auto">
            <a:xfrm flipH="1" flipV="1">
              <a:off x="3205" y="3307"/>
              <a:ext cx="15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38" name="Oval 1042"/>
            <p:cNvSpPr>
              <a:spLocks noChangeArrowheads="1"/>
            </p:cNvSpPr>
            <p:nvPr/>
          </p:nvSpPr>
          <p:spPr bwMode="auto">
            <a:xfrm>
              <a:off x="3213" y="3009"/>
              <a:ext cx="21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39" name="Line 1043"/>
            <p:cNvSpPr>
              <a:spLocks noChangeShapeType="1"/>
            </p:cNvSpPr>
            <p:nvPr/>
          </p:nvSpPr>
          <p:spPr bwMode="auto">
            <a:xfrm>
              <a:off x="3220" y="2712"/>
              <a:ext cx="14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40" name="Line 1044"/>
            <p:cNvSpPr>
              <a:spLocks noChangeShapeType="1"/>
            </p:cNvSpPr>
            <p:nvPr/>
          </p:nvSpPr>
          <p:spPr bwMode="auto">
            <a:xfrm>
              <a:off x="3220" y="2400"/>
              <a:ext cx="28" cy="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41" name="Line 1045"/>
            <p:cNvSpPr>
              <a:spLocks noChangeShapeType="1"/>
            </p:cNvSpPr>
            <p:nvPr/>
          </p:nvSpPr>
          <p:spPr bwMode="auto">
            <a:xfrm>
              <a:off x="3220" y="2095"/>
              <a:ext cx="42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42" name="Line 1046"/>
            <p:cNvSpPr>
              <a:spLocks noChangeShapeType="1"/>
            </p:cNvSpPr>
            <p:nvPr/>
          </p:nvSpPr>
          <p:spPr bwMode="auto">
            <a:xfrm>
              <a:off x="3220" y="1783"/>
              <a:ext cx="56" cy="6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43" name="Line 1047"/>
            <p:cNvSpPr>
              <a:spLocks noChangeShapeType="1"/>
            </p:cNvSpPr>
            <p:nvPr/>
          </p:nvSpPr>
          <p:spPr bwMode="auto">
            <a:xfrm>
              <a:off x="3220" y="1472"/>
              <a:ext cx="71" cy="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44" name="Line 1048"/>
            <p:cNvSpPr>
              <a:spLocks noChangeShapeType="1"/>
            </p:cNvSpPr>
            <p:nvPr/>
          </p:nvSpPr>
          <p:spPr bwMode="auto">
            <a:xfrm>
              <a:off x="3220" y="1167"/>
              <a:ext cx="85" cy="9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45" name="Line 1049"/>
            <p:cNvSpPr>
              <a:spLocks noChangeShapeType="1"/>
            </p:cNvSpPr>
            <p:nvPr/>
          </p:nvSpPr>
          <p:spPr bwMode="auto">
            <a:xfrm>
              <a:off x="3220" y="855"/>
              <a:ext cx="99" cy="1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46" name="Line 1050"/>
            <p:cNvSpPr>
              <a:spLocks noChangeShapeType="1"/>
            </p:cNvSpPr>
            <p:nvPr/>
          </p:nvSpPr>
          <p:spPr bwMode="auto">
            <a:xfrm>
              <a:off x="3220" y="550"/>
              <a:ext cx="113" cy="1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47" name="Line 1051"/>
            <p:cNvSpPr>
              <a:spLocks noChangeShapeType="1"/>
            </p:cNvSpPr>
            <p:nvPr/>
          </p:nvSpPr>
          <p:spPr bwMode="auto">
            <a:xfrm flipH="1" flipV="1">
              <a:off x="3319" y="3597"/>
              <a:ext cx="28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48" name="Line 1052"/>
            <p:cNvSpPr>
              <a:spLocks noChangeShapeType="1"/>
            </p:cNvSpPr>
            <p:nvPr/>
          </p:nvSpPr>
          <p:spPr bwMode="auto">
            <a:xfrm flipH="1" flipV="1">
              <a:off x="3333" y="3307"/>
              <a:ext cx="14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49" name="Oval 1053"/>
            <p:cNvSpPr>
              <a:spLocks noChangeArrowheads="1"/>
            </p:cNvSpPr>
            <p:nvPr/>
          </p:nvSpPr>
          <p:spPr bwMode="auto">
            <a:xfrm>
              <a:off x="3340" y="3009"/>
              <a:ext cx="21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50" name="Line 1054"/>
            <p:cNvSpPr>
              <a:spLocks noChangeShapeType="1"/>
            </p:cNvSpPr>
            <p:nvPr/>
          </p:nvSpPr>
          <p:spPr bwMode="auto">
            <a:xfrm>
              <a:off x="3347" y="2712"/>
              <a:ext cx="14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51" name="Line 1055"/>
            <p:cNvSpPr>
              <a:spLocks noChangeShapeType="1"/>
            </p:cNvSpPr>
            <p:nvPr/>
          </p:nvSpPr>
          <p:spPr bwMode="auto">
            <a:xfrm>
              <a:off x="3347" y="2400"/>
              <a:ext cx="29" cy="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52" name="Line 1056"/>
            <p:cNvSpPr>
              <a:spLocks noChangeShapeType="1"/>
            </p:cNvSpPr>
            <p:nvPr/>
          </p:nvSpPr>
          <p:spPr bwMode="auto">
            <a:xfrm>
              <a:off x="3347" y="2095"/>
              <a:ext cx="43" cy="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53" name="Line 1057"/>
            <p:cNvSpPr>
              <a:spLocks noChangeShapeType="1"/>
            </p:cNvSpPr>
            <p:nvPr/>
          </p:nvSpPr>
          <p:spPr bwMode="auto">
            <a:xfrm>
              <a:off x="3347" y="1783"/>
              <a:ext cx="57" cy="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54" name="Line 1058"/>
            <p:cNvSpPr>
              <a:spLocks noChangeShapeType="1"/>
            </p:cNvSpPr>
            <p:nvPr/>
          </p:nvSpPr>
          <p:spPr bwMode="auto">
            <a:xfrm>
              <a:off x="3347" y="1472"/>
              <a:ext cx="71" cy="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55" name="Line 1059"/>
            <p:cNvSpPr>
              <a:spLocks noChangeShapeType="1"/>
            </p:cNvSpPr>
            <p:nvPr/>
          </p:nvSpPr>
          <p:spPr bwMode="auto">
            <a:xfrm>
              <a:off x="3347" y="1167"/>
              <a:ext cx="85" cy="9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56" name="Line 1060"/>
            <p:cNvSpPr>
              <a:spLocks noChangeShapeType="1"/>
            </p:cNvSpPr>
            <p:nvPr/>
          </p:nvSpPr>
          <p:spPr bwMode="auto">
            <a:xfrm>
              <a:off x="3347" y="855"/>
              <a:ext cx="107" cy="1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57" name="Line 1061"/>
            <p:cNvSpPr>
              <a:spLocks noChangeShapeType="1"/>
            </p:cNvSpPr>
            <p:nvPr/>
          </p:nvSpPr>
          <p:spPr bwMode="auto">
            <a:xfrm>
              <a:off x="3347" y="550"/>
              <a:ext cx="121" cy="1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58" name="Line 1062"/>
            <p:cNvSpPr>
              <a:spLocks noChangeShapeType="1"/>
            </p:cNvSpPr>
            <p:nvPr/>
          </p:nvSpPr>
          <p:spPr bwMode="auto">
            <a:xfrm flipH="1" flipV="1">
              <a:off x="3446" y="3597"/>
              <a:ext cx="36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59" name="Line 1063"/>
            <p:cNvSpPr>
              <a:spLocks noChangeShapeType="1"/>
            </p:cNvSpPr>
            <p:nvPr/>
          </p:nvSpPr>
          <p:spPr bwMode="auto">
            <a:xfrm flipH="1" flipV="1">
              <a:off x="3461" y="3307"/>
              <a:ext cx="21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60" name="Line 1064"/>
            <p:cNvSpPr>
              <a:spLocks noChangeShapeType="1"/>
            </p:cNvSpPr>
            <p:nvPr/>
          </p:nvSpPr>
          <p:spPr bwMode="auto">
            <a:xfrm flipH="1">
              <a:off x="3475" y="3016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61" name="Line 1065"/>
            <p:cNvSpPr>
              <a:spLocks noChangeShapeType="1"/>
            </p:cNvSpPr>
            <p:nvPr/>
          </p:nvSpPr>
          <p:spPr bwMode="auto">
            <a:xfrm>
              <a:off x="3482" y="2712"/>
              <a:ext cx="7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62" name="Line 1066"/>
            <p:cNvSpPr>
              <a:spLocks noChangeShapeType="1"/>
            </p:cNvSpPr>
            <p:nvPr/>
          </p:nvSpPr>
          <p:spPr bwMode="auto">
            <a:xfrm>
              <a:off x="3482" y="2400"/>
              <a:ext cx="28" cy="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63" name="Line 1067"/>
            <p:cNvSpPr>
              <a:spLocks noChangeShapeType="1"/>
            </p:cNvSpPr>
            <p:nvPr/>
          </p:nvSpPr>
          <p:spPr bwMode="auto">
            <a:xfrm>
              <a:off x="3482" y="2095"/>
              <a:ext cx="42" cy="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64" name="Line 1068"/>
            <p:cNvSpPr>
              <a:spLocks noChangeShapeType="1"/>
            </p:cNvSpPr>
            <p:nvPr/>
          </p:nvSpPr>
          <p:spPr bwMode="auto">
            <a:xfrm>
              <a:off x="3482" y="1783"/>
              <a:ext cx="57" cy="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65" name="Line 1069"/>
            <p:cNvSpPr>
              <a:spLocks noChangeShapeType="1"/>
            </p:cNvSpPr>
            <p:nvPr/>
          </p:nvSpPr>
          <p:spPr bwMode="auto">
            <a:xfrm>
              <a:off x="3482" y="1472"/>
              <a:ext cx="71" cy="9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66" name="Line 1070"/>
            <p:cNvSpPr>
              <a:spLocks noChangeShapeType="1"/>
            </p:cNvSpPr>
            <p:nvPr/>
          </p:nvSpPr>
          <p:spPr bwMode="auto">
            <a:xfrm>
              <a:off x="3482" y="1167"/>
              <a:ext cx="85" cy="10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67" name="Line 1071"/>
            <p:cNvSpPr>
              <a:spLocks noChangeShapeType="1"/>
            </p:cNvSpPr>
            <p:nvPr/>
          </p:nvSpPr>
          <p:spPr bwMode="auto">
            <a:xfrm>
              <a:off x="3482" y="855"/>
              <a:ext cx="99" cy="1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68" name="Line 1072"/>
            <p:cNvSpPr>
              <a:spLocks noChangeShapeType="1"/>
            </p:cNvSpPr>
            <p:nvPr/>
          </p:nvSpPr>
          <p:spPr bwMode="auto">
            <a:xfrm>
              <a:off x="3482" y="550"/>
              <a:ext cx="113" cy="14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69" name="Line 1073"/>
            <p:cNvSpPr>
              <a:spLocks noChangeShapeType="1"/>
            </p:cNvSpPr>
            <p:nvPr/>
          </p:nvSpPr>
          <p:spPr bwMode="auto">
            <a:xfrm flipH="1" flipV="1">
              <a:off x="3574" y="3597"/>
              <a:ext cx="35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70" name="Line 1074"/>
            <p:cNvSpPr>
              <a:spLocks noChangeShapeType="1"/>
            </p:cNvSpPr>
            <p:nvPr/>
          </p:nvSpPr>
          <p:spPr bwMode="auto">
            <a:xfrm flipH="1" flipV="1">
              <a:off x="3588" y="3307"/>
              <a:ext cx="21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71" name="Oval 1075"/>
            <p:cNvSpPr>
              <a:spLocks noChangeArrowheads="1"/>
            </p:cNvSpPr>
            <p:nvPr/>
          </p:nvSpPr>
          <p:spPr bwMode="auto">
            <a:xfrm>
              <a:off x="3602" y="3009"/>
              <a:ext cx="22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72" name="Line 1076"/>
            <p:cNvSpPr>
              <a:spLocks noChangeShapeType="1"/>
            </p:cNvSpPr>
            <p:nvPr/>
          </p:nvSpPr>
          <p:spPr bwMode="auto">
            <a:xfrm>
              <a:off x="3609" y="2712"/>
              <a:ext cx="15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73" name="Line 1077"/>
            <p:cNvSpPr>
              <a:spLocks noChangeShapeType="1"/>
            </p:cNvSpPr>
            <p:nvPr/>
          </p:nvSpPr>
          <p:spPr bwMode="auto">
            <a:xfrm>
              <a:off x="3609" y="2400"/>
              <a:ext cx="29" cy="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74" name="Line 1078"/>
            <p:cNvSpPr>
              <a:spLocks noChangeShapeType="1"/>
            </p:cNvSpPr>
            <p:nvPr/>
          </p:nvSpPr>
          <p:spPr bwMode="auto">
            <a:xfrm>
              <a:off x="3609" y="2095"/>
              <a:ext cx="43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75" name="Line 1079"/>
            <p:cNvSpPr>
              <a:spLocks noChangeShapeType="1"/>
            </p:cNvSpPr>
            <p:nvPr/>
          </p:nvSpPr>
          <p:spPr bwMode="auto">
            <a:xfrm>
              <a:off x="3609" y="1783"/>
              <a:ext cx="57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76" name="Line 1080"/>
            <p:cNvSpPr>
              <a:spLocks noChangeShapeType="1"/>
            </p:cNvSpPr>
            <p:nvPr/>
          </p:nvSpPr>
          <p:spPr bwMode="auto">
            <a:xfrm>
              <a:off x="3609" y="1472"/>
              <a:ext cx="71" cy="9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77" name="Line 1081"/>
            <p:cNvSpPr>
              <a:spLocks noChangeShapeType="1"/>
            </p:cNvSpPr>
            <p:nvPr/>
          </p:nvSpPr>
          <p:spPr bwMode="auto">
            <a:xfrm>
              <a:off x="3609" y="1167"/>
              <a:ext cx="93" cy="11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78" name="Line 1082"/>
            <p:cNvSpPr>
              <a:spLocks noChangeShapeType="1"/>
            </p:cNvSpPr>
            <p:nvPr/>
          </p:nvSpPr>
          <p:spPr bwMode="auto">
            <a:xfrm>
              <a:off x="3609" y="855"/>
              <a:ext cx="107" cy="1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79" name="Line 1083"/>
            <p:cNvSpPr>
              <a:spLocks noChangeShapeType="1"/>
            </p:cNvSpPr>
            <p:nvPr/>
          </p:nvSpPr>
          <p:spPr bwMode="auto">
            <a:xfrm>
              <a:off x="3609" y="550"/>
              <a:ext cx="121" cy="14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80" name="Line 1084"/>
            <p:cNvSpPr>
              <a:spLocks noChangeShapeType="1"/>
            </p:cNvSpPr>
            <p:nvPr/>
          </p:nvSpPr>
          <p:spPr bwMode="auto">
            <a:xfrm flipH="1" flipV="1">
              <a:off x="3702" y="3597"/>
              <a:ext cx="35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81" name="Line 1085"/>
            <p:cNvSpPr>
              <a:spLocks noChangeShapeType="1"/>
            </p:cNvSpPr>
            <p:nvPr/>
          </p:nvSpPr>
          <p:spPr bwMode="auto">
            <a:xfrm flipH="1" flipV="1">
              <a:off x="3716" y="3307"/>
              <a:ext cx="21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82" name="Line 1086"/>
            <p:cNvSpPr>
              <a:spLocks noChangeShapeType="1"/>
            </p:cNvSpPr>
            <p:nvPr/>
          </p:nvSpPr>
          <p:spPr bwMode="auto">
            <a:xfrm>
              <a:off x="3737" y="3016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83" name="Line 1087"/>
            <p:cNvSpPr>
              <a:spLocks noChangeShapeType="1"/>
            </p:cNvSpPr>
            <p:nvPr/>
          </p:nvSpPr>
          <p:spPr bwMode="auto">
            <a:xfrm>
              <a:off x="3737" y="2712"/>
              <a:ext cx="14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84" name="Line 1088"/>
            <p:cNvSpPr>
              <a:spLocks noChangeShapeType="1"/>
            </p:cNvSpPr>
            <p:nvPr/>
          </p:nvSpPr>
          <p:spPr bwMode="auto">
            <a:xfrm>
              <a:off x="3737" y="2400"/>
              <a:ext cx="28" cy="4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85" name="Line 1089"/>
            <p:cNvSpPr>
              <a:spLocks noChangeShapeType="1"/>
            </p:cNvSpPr>
            <p:nvPr/>
          </p:nvSpPr>
          <p:spPr bwMode="auto">
            <a:xfrm>
              <a:off x="3737" y="2095"/>
              <a:ext cx="43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86" name="Line 1090"/>
            <p:cNvSpPr>
              <a:spLocks noChangeShapeType="1"/>
            </p:cNvSpPr>
            <p:nvPr/>
          </p:nvSpPr>
          <p:spPr bwMode="auto">
            <a:xfrm>
              <a:off x="3737" y="1783"/>
              <a:ext cx="64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87" name="Line 1091"/>
            <p:cNvSpPr>
              <a:spLocks noChangeShapeType="1"/>
            </p:cNvSpPr>
            <p:nvPr/>
          </p:nvSpPr>
          <p:spPr bwMode="auto">
            <a:xfrm>
              <a:off x="3737" y="1472"/>
              <a:ext cx="78" cy="9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88" name="Line 1092"/>
            <p:cNvSpPr>
              <a:spLocks noChangeShapeType="1"/>
            </p:cNvSpPr>
            <p:nvPr/>
          </p:nvSpPr>
          <p:spPr bwMode="auto">
            <a:xfrm>
              <a:off x="3737" y="1167"/>
              <a:ext cx="92" cy="11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89" name="Line 1093"/>
            <p:cNvSpPr>
              <a:spLocks noChangeShapeType="1"/>
            </p:cNvSpPr>
            <p:nvPr/>
          </p:nvSpPr>
          <p:spPr bwMode="auto">
            <a:xfrm>
              <a:off x="3737" y="855"/>
              <a:ext cx="113" cy="1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90" name="Line 1094"/>
            <p:cNvSpPr>
              <a:spLocks noChangeShapeType="1"/>
            </p:cNvSpPr>
            <p:nvPr/>
          </p:nvSpPr>
          <p:spPr bwMode="auto">
            <a:xfrm>
              <a:off x="3737" y="550"/>
              <a:ext cx="128" cy="15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91" name="Line 1095"/>
            <p:cNvSpPr>
              <a:spLocks noChangeShapeType="1"/>
            </p:cNvSpPr>
            <p:nvPr/>
          </p:nvSpPr>
          <p:spPr bwMode="auto">
            <a:xfrm flipH="1" flipV="1">
              <a:off x="3829" y="3597"/>
              <a:ext cx="36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92" name="Line 1096"/>
            <p:cNvSpPr>
              <a:spLocks noChangeShapeType="1"/>
            </p:cNvSpPr>
            <p:nvPr/>
          </p:nvSpPr>
          <p:spPr bwMode="auto">
            <a:xfrm flipH="1" flipV="1">
              <a:off x="3850" y="3314"/>
              <a:ext cx="15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93" name="Line 1097"/>
            <p:cNvSpPr>
              <a:spLocks noChangeShapeType="1"/>
            </p:cNvSpPr>
            <p:nvPr/>
          </p:nvSpPr>
          <p:spPr bwMode="auto">
            <a:xfrm>
              <a:off x="3865" y="3016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94" name="Line 1098"/>
            <p:cNvSpPr>
              <a:spLocks noChangeShapeType="1"/>
            </p:cNvSpPr>
            <p:nvPr/>
          </p:nvSpPr>
          <p:spPr bwMode="auto">
            <a:xfrm>
              <a:off x="3865" y="2712"/>
              <a:ext cx="14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95" name="Line 1099"/>
            <p:cNvSpPr>
              <a:spLocks noChangeShapeType="1"/>
            </p:cNvSpPr>
            <p:nvPr/>
          </p:nvSpPr>
          <p:spPr bwMode="auto">
            <a:xfrm>
              <a:off x="3865" y="2400"/>
              <a:ext cx="35" cy="4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96" name="Line 1100"/>
            <p:cNvSpPr>
              <a:spLocks noChangeShapeType="1"/>
            </p:cNvSpPr>
            <p:nvPr/>
          </p:nvSpPr>
          <p:spPr bwMode="auto">
            <a:xfrm>
              <a:off x="3865" y="2095"/>
              <a:ext cx="49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97" name="Line 1101"/>
            <p:cNvSpPr>
              <a:spLocks noChangeShapeType="1"/>
            </p:cNvSpPr>
            <p:nvPr/>
          </p:nvSpPr>
          <p:spPr bwMode="auto">
            <a:xfrm>
              <a:off x="3865" y="1783"/>
              <a:ext cx="63" cy="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98" name="Line 1102"/>
            <p:cNvSpPr>
              <a:spLocks noChangeShapeType="1"/>
            </p:cNvSpPr>
            <p:nvPr/>
          </p:nvSpPr>
          <p:spPr bwMode="auto">
            <a:xfrm>
              <a:off x="3865" y="1472"/>
              <a:ext cx="85" cy="10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99" name="Line 1103"/>
            <p:cNvSpPr>
              <a:spLocks noChangeShapeType="1"/>
            </p:cNvSpPr>
            <p:nvPr/>
          </p:nvSpPr>
          <p:spPr bwMode="auto">
            <a:xfrm>
              <a:off x="3865" y="1167"/>
              <a:ext cx="99" cy="12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00" name="Line 1104"/>
            <p:cNvSpPr>
              <a:spLocks noChangeShapeType="1"/>
            </p:cNvSpPr>
            <p:nvPr/>
          </p:nvSpPr>
          <p:spPr bwMode="auto">
            <a:xfrm>
              <a:off x="3865" y="855"/>
              <a:ext cx="113" cy="14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01" name="Line 1105"/>
            <p:cNvSpPr>
              <a:spLocks noChangeShapeType="1"/>
            </p:cNvSpPr>
            <p:nvPr/>
          </p:nvSpPr>
          <p:spPr bwMode="auto">
            <a:xfrm>
              <a:off x="3865" y="550"/>
              <a:ext cx="134" cy="15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02" name="Line 1106"/>
            <p:cNvSpPr>
              <a:spLocks noChangeShapeType="1"/>
            </p:cNvSpPr>
            <p:nvPr/>
          </p:nvSpPr>
          <p:spPr bwMode="auto">
            <a:xfrm flipH="1" flipV="1">
              <a:off x="3957" y="3597"/>
              <a:ext cx="35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03" name="Line 1107"/>
            <p:cNvSpPr>
              <a:spLocks noChangeShapeType="1"/>
            </p:cNvSpPr>
            <p:nvPr/>
          </p:nvSpPr>
          <p:spPr bwMode="auto">
            <a:xfrm flipH="1" flipV="1">
              <a:off x="3978" y="3314"/>
              <a:ext cx="14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04" name="Line 1108"/>
            <p:cNvSpPr>
              <a:spLocks noChangeShapeType="1"/>
            </p:cNvSpPr>
            <p:nvPr/>
          </p:nvSpPr>
          <p:spPr bwMode="auto">
            <a:xfrm>
              <a:off x="3992" y="3016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05" name="Line 1109"/>
            <p:cNvSpPr>
              <a:spLocks noChangeShapeType="1"/>
            </p:cNvSpPr>
            <p:nvPr/>
          </p:nvSpPr>
          <p:spPr bwMode="auto">
            <a:xfrm>
              <a:off x="3992" y="2712"/>
              <a:ext cx="21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06" name="Line 1110"/>
            <p:cNvSpPr>
              <a:spLocks noChangeShapeType="1"/>
            </p:cNvSpPr>
            <p:nvPr/>
          </p:nvSpPr>
          <p:spPr bwMode="auto">
            <a:xfrm>
              <a:off x="3992" y="2400"/>
              <a:ext cx="36" cy="4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07" name="Line 1111"/>
            <p:cNvSpPr>
              <a:spLocks noChangeShapeType="1"/>
            </p:cNvSpPr>
            <p:nvPr/>
          </p:nvSpPr>
          <p:spPr bwMode="auto">
            <a:xfrm>
              <a:off x="3992" y="2095"/>
              <a:ext cx="50" cy="6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08" name="Line 1112"/>
            <p:cNvSpPr>
              <a:spLocks noChangeShapeType="1"/>
            </p:cNvSpPr>
            <p:nvPr/>
          </p:nvSpPr>
          <p:spPr bwMode="auto">
            <a:xfrm>
              <a:off x="3992" y="1783"/>
              <a:ext cx="71" cy="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09" name="Line 1113"/>
            <p:cNvSpPr>
              <a:spLocks noChangeShapeType="1"/>
            </p:cNvSpPr>
            <p:nvPr/>
          </p:nvSpPr>
          <p:spPr bwMode="auto">
            <a:xfrm>
              <a:off x="3992" y="1472"/>
              <a:ext cx="85" cy="10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10" name="Line 1114"/>
            <p:cNvSpPr>
              <a:spLocks noChangeShapeType="1"/>
            </p:cNvSpPr>
            <p:nvPr/>
          </p:nvSpPr>
          <p:spPr bwMode="auto">
            <a:xfrm>
              <a:off x="3992" y="1167"/>
              <a:ext cx="106" cy="12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11" name="Line 1115"/>
            <p:cNvSpPr>
              <a:spLocks noChangeShapeType="1"/>
            </p:cNvSpPr>
            <p:nvPr/>
          </p:nvSpPr>
          <p:spPr bwMode="auto">
            <a:xfrm>
              <a:off x="3992" y="855"/>
              <a:ext cx="121" cy="14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12" name="Line 1116"/>
            <p:cNvSpPr>
              <a:spLocks noChangeShapeType="1"/>
            </p:cNvSpPr>
            <p:nvPr/>
          </p:nvSpPr>
          <p:spPr bwMode="auto">
            <a:xfrm>
              <a:off x="3992" y="550"/>
              <a:ext cx="135" cy="16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13" name="Line 1117"/>
            <p:cNvSpPr>
              <a:spLocks noChangeShapeType="1"/>
            </p:cNvSpPr>
            <p:nvPr/>
          </p:nvSpPr>
          <p:spPr bwMode="auto">
            <a:xfrm flipH="1" flipV="1">
              <a:off x="4084" y="3597"/>
              <a:ext cx="43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14" name="Line 1118"/>
            <p:cNvSpPr>
              <a:spLocks noChangeShapeType="1"/>
            </p:cNvSpPr>
            <p:nvPr/>
          </p:nvSpPr>
          <p:spPr bwMode="auto">
            <a:xfrm flipH="1" flipV="1">
              <a:off x="4105" y="3314"/>
              <a:ext cx="22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15" name="Line 1119"/>
            <p:cNvSpPr>
              <a:spLocks noChangeShapeType="1"/>
            </p:cNvSpPr>
            <p:nvPr/>
          </p:nvSpPr>
          <p:spPr bwMode="auto">
            <a:xfrm flipH="1">
              <a:off x="4120" y="3016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16" name="Line 1120"/>
            <p:cNvSpPr>
              <a:spLocks noChangeShapeType="1"/>
            </p:cNvSpPr>
            <p:nvPr/>
          </p:nvSpPr>
          <p:spPr bwMode="auto">
            <a:xfrm>
              <a:off x="4127" y="2712"/>
              <a:ext cx="14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17" name="Line 1121"/>
            <p:cNvSpPr>
              <a:spLocks noChangeShapeType="1"/>
            </p:cNvSpPr>
            <p:nvPr/>
          </p:nvSpPr>
          <p:spPr bwMode="auto">
            <a:xfrm>
              <a:off x="4127" y="2400"/>
              <a:ext cx="28" cy="4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18" name="Line 1122"/>
            <p:cNvSpPr>
              <a:spLocks noChangeShapeType="1"/>
            </p:cNvSpPr>
            <p:nvPr/>
          </p:nvSpPr>
          <p:spPr bwMode="auto">
            <a:xfrm>
              <a:off x="4127" y="2095"/>
              <a:ext cx="49" cy="6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19" name="Line 1123"/>
            <p:cNvSpPr>
              <a:spLocks noChangeShapeType="1"/>
            </p:cNvSpPr>
            <p:nvPr/>
          </p:nvSpPr>
          <p:spPr bwMode="auto">
            <a:xfrm>
              <a:off x="4127" y="1783"/>
              <a:ext cx="64" cy="9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20" name="Line 1124"/>
            <p:cNvSpPr>
              <a:spLocks noChangeShapeType="1"/>
            </p:cNvSpPr>
            <p:nvPr/>
          </p:nvSpPr>
          <p:spPr bwMode="auto">
            <a:xfrm>
              <a:off x="4127" y="1472"/>
              <a:ext cx="85" cy="11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21" name="Line 1125"/>
            <p:cNvSpPr>
              <a:spLocks noChangeShapeType="1"/>
            </p:cNvSpPr>
            <p:nvPr/>
          </p:nvSpPr>
          <p:spPr bwMode="auto">
            <a:xfrm>
              <a:off x="4127" y="1167"/>
              <a:ext cx="99" cy="12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22" name="Line 1126"/>
            <p:cNvSpPr>
              <a:spLocks noChangeShapeType="1"/>
            </p:cNvSpPr>
            <p:nvPr/>
          </p:nvSpPr>
          <p:spPr bwMode="auto">
            <a:xfrm>
              <a:off x="4127" y="855"/>
              <a:ext cx="120" cy="15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23" name="Line 1127"/>
            <p:cNvSpPr>
              <a:spLocks noChangeShapeType="1"/>
            </p:cNvSpPr>
            <p:nvPr/>
          </p:nvSpPr>
          <p:spPr bwMode="auto">
            <a:xfrm>
              <a:off x="4127" y="550"/>
              <a:ext cx="134" cy="1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24" name="Line 1128"/>
            <p:cNvSpPr>
              <a:spLocks noChangeShapeType="1"/>
            </p:cNvSpPr>
            <p:nvPr/>
          </p:nvSpPr>
          <p:spPr bwMode="auto">
            <a:xfrm flipH="1" flipV="1">
              <a:off x="4212" y="3597"/>
              <a:ext cx="42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25" name="Line 1129"/>
            <p:cNvSpPr>
              <a:spLocks noChangeShapeType="1"/>
            </p:cNvSpPr>
            <p:nvPr/>
          </p:nvSpPr>
          <p:spPr bwMode="auto">
            <a:xfrm flipH="1" flipV="1">
              <a:off x="4233" y="3314"/>
              <a:ext cx="21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26" name="Line 1130"/>
            <p:cNvSpPr>
              <a:spLocks noChangeShapeType="1"/>
            </p:cNvSpPr>
            <p:nvPr/>
          </p:nvSpPr>
          <p:spPr bwMode="auto">
            <a:xfrm>
              <a:off x="4254" y="3016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27" name="Line 1131"/>
            <p:cNvSpPr>
              <a:spLocks noChangeShapeType="1"/>
            </p:cNvSpPr>
            <p:nvPr/>
          </p:nvSpPr>
          <p:spPr bwMode="auto">
            <a:xfrm>
              <a:off x="4254" y="2712"/>
              <a:ext cx="14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28" name="Line 1132"/>
            <p:cNvSpPr>
              <a:spLocks noChangeShapeType="1"/>
            </p:cNvSpPr>
            <p:nvPr/>
          </p:nvSpPr>
          <p:spPr bwMode="auto">
            <a:xfrm>
              <a:off x="4254" y="2400"/>
              <a:ext cx="36" cy="4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29" name="Line 1133"/>
            <p:cNvSpPr>
              <a:spLocks noChangeShapeType="1"/>
            </p:cNvSpPr>
            <p:nvPr/>
          </p:nvSpPr>
          <p:spPr bwMode="auto">
            <a:xfrm>
              <a:off x="4254" y="2095"/>
              <a:ext cx="50" cy="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30" name="Line 1134"/>
            <p:cNvSpPr>
              <a:spLocks noChangeShapeType="1"/>
            </p:cNvSpPr>
            <p:nvPr/>
          </p:nvSpPr>
          <p:spPr bwMode="auto">
            <a:xfrm>
              <a:off x="4254" y="1783"/>
              <a:ext cx="71" cy="9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31" name="Line 1135"/>
            <p:cNvSpPr>
              <a:spLocks noChangeShapeType="1"/>
            </p:cNvSpPr>
            <p:nvPr/>
          </p:nvSpPr>
          <p:spPr bwMode="auto">
            <a:xfrm>
              <a:off x="4254" y="1472"/>
              <a:ext cx="85" cy="12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32" name="Line 1136"/>
            <p:cNvSpPr>
              <a:spLocks noChangeShapeType="1"/>
            </p:cNvSpPr>
            <p:nvPr/>
          </p:nvSpPr>
          <p:spPr bwMode="auto">
            <a:xfrm>
              <a:off x="4254" y="1167"/>
              <a:ext cx="107" cy="1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33" name="Line 1137"/>
            <p:cNvSpPr>
              <a:spLocks noChangeShapeType="1"/>
            </p:cNvSpPr>
            <p:nvPr/>
          </p:nvSpPr>
          <p:spPr bwMode="auto">
            <a:xfrm>
              <a:off x="4254" y="855"/>
              <a:ext cx="121" cy="16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34" name="Line 1138"/>
            <p:cNvSpPr>
              <a:spLocks noChangeShapeType="1"/>
            </p:cNvSpPr>
            <p:nvPr/>
          </p:nvSpPr>
          <p:spPr bwMode="auto">
            <a:xfrm>
              <a:off x="4254" y="550"/>
              <a:ext cx="142" cy="1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35" name="Line 1139"/>
            <p:cNvSpPr>
              <a:spLocks noChangeShapeType="1"/>
            </p:cNvSpPr>
            <p:nvPr/>
          </p:nvSpPr>
          <p:spPr bwMode="auto">
            <a:xfrm flipH="1" flipV="1">
              <a:off x="4339" y="3597"/>
              <a:ext cx="43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36" name="Line 1140"/>
            <p:cNvSpPr>
              <a:spLocks noChangeShapeType="1"/>
            </p:cNvSpPr>
            <p:nvPr/>
          </p:nvSpPr>
          <p:spPr bwMode="auto">
            <a:xfrm flipH="1" flipV="1">
              <a:off x="4361" y="3314"/>
              <a:ext cx="21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37" name="Line 1141"/>
            <p:cNvSpPr>
              <a:spLocks noChangeShapeType="1"/>
            </p:cNvSpPr>
            <p:nvPr/>
          </p:nvSpPr>
          <p:spPr bwMode="auto">
            <a:xfrm>
              <a:off x="4382" y="3016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38" name="Line 1142"/>
            <p:cNvSpPr>
              <a:spLocks noChangeShapeType="1"/>
            </p:cNvSpPr>
            <p:nvPr/>
          </p:nvSpPr>
          <p:spPr bwMode="auto">
            <a:xfrm>
              <a:off x="4382" y="2712"/>
              <a:ext cx="14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39" name="Line 1143"/>
            <p:cNvSpPr>
              <a:spLocks noChangeShapeType="1"/>
            </p:cNvSpPr>
            <p:nvPr/>
          </p:nvSpPr>
          <p:spPr bwMode="auto">
            <a:xfrm>
              <a:off x="4382" y="2400"/>
              <a:ext cx="35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40" name="Line 1144"/>
            <p:cNvSpPr>
              <a:spLocks noChangeShapeType="1"/>
            </p:cNvSpPr>
            <p:nvPr/>
          </p:nvSpPr>
          <p:spPr bwMode="auto">
            <a:xfrm>
              <a:off x="4382" y="2095"/>
              <a:ext cx="57" cy="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41" name="Line 1145"/>
            <p:cNvSpPr>
              <a:spLocks noChangeShapeType="1"/>
            </p:cNvSpPr>
            <p:nvPr/>
          </p:nvSpPr>
          <p:spPr bwMode="auto">
            <a:xfrm>
              <a:off x="4382" y="1783"/>
              <a:ext cx="71" cy="1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42" name="Line 1146"/>
            <p:cNvSpPr>
              <a:spLocks noChangeShapeType="1"/>
            </p:cNvSpPr>
            <p:nvPr/>
          </p:nvSpPr>
          <p:spPr bwMode="auto">
            <a:xfrm>
              <a:off x="4382" y="1472"/>
              <a:ext cx="92" cy="12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43" name="Line 1147"/>
            <p:cNvSpPr>
              <a:spLocks noChangeShapeType="1"/>
            </p:cNvSpPr>
            <p:nvPr/>
          </p:nvSpPr>
          <p:spPr bwMode="auto">
            <a:xfrm>
              <a:off x="4382" y="1167"/>
              <a:ext cx="106" cy="14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44" name="Line 1148"/>
            <p:cNvSpPr>
              <a:spLocks noChangeShapeType="1"/>
            </p:cNvSpPr>
            <p:nvPr/>
          </p:nvSpPr>
          <p:spPr bwMode="auto">
            <a:xfrm>
              <a:off x="4382" y="855"/>
              <a:ext cx="127" cy="16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45" name="Line 1149"/>
            <p:cNvSpPr>
              <a:spLocks noChangeShapeType="1"/>
            </p:cNvSpPr>
            <p:nvPr/>
          </p:nvSpPr>
          <p:spPr bwMode="auto">
            <a:xfrm>
              <a:off x="4382" y="550"/>
              <a:ext cx="149" cy="18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46" name="Line 1150"/>
            <p:cNvSpPr>
              <a:spLocks noChangeShapeType="1"/>
            </p:cNvSpPr>
            <p:nvPr/>
          </p:nvSpPr>
          <p:spPr bwMode="auto">
            <a:xfrm flipH="1" flipV="1">
              <a:off x="4474" y="3597"/>
              <a:ext cx="35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47" name="Line 1151"/>
            <p:cNvSpPr>
              <a:spLocks noChangeShapeType="1"/>
            </p:cNvSpPr>
            <p:nvPr/>
          </p:nvSpPr>
          <p:spPr bwMode="auto">
            <a:xfrm flipH="1" flipV="1">
              <a:off x="4488" y="3314"/>
              <a:ext cx="21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48" name="Line 1152"/>
            <p:cNvSpPr>
              <a:spLocks noChangeShapeType="1"/>
            </p:cNvSpPr>
            <p:nvPr/>
          </p:nvSpPr>
          <p:spPr bwMode="auto">
            <a:xfrm>
              <a:off x="4509" y="3016"/>
              <a:ext cx="1" cy="1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49" name="Line 1153"/>
            <p:cNvSpPr>
              <a:spLocks noChangeShapeType="1"/>
            </p:cNvSpPr>
            <p:nvPr/>
          </p:nvSpPr>
          <p:spPr bwMode="auto">
            <a:xfrm>
              <a:off x="4509" y="2712"/>
              <a:ext cx="22" cy="2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50" name="Line 1154"/>
            <p:cNvSpPr>
              <a:spLocks noChangeShapeType="1"/>
            </p:cNvSpPr>
            <p:nvPr/>
          </p:nvSpPr>
          <p:spPr bwMode="auto">
            <a:xfrm>
              <a:off x="4509" y="2400"/>
              <a:ext cx="36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51" name="Line 1155"/>
            <p:cNvSpPr>
              <a:spLocks noChangeShapeType="1"/>
            </p:cNvSpPr>
            <p:nvPr/>
          </p:nvSpPr>
          <p:spPr bwMode="auto">
            <a:xfrm>
              <a:off x="4509" y="2095"/>
              <a:ext cx="57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52" name="Line 1156"/>
            <p:cNvSpPr>
              <a:spLocks noChangeShapeType="1"/>
            </p:cNvSpPr>
            <p:nvPr/>
          </p:nvSpPr>
          <p:spPr bwMode="auto">
            <a:xfrm>
              <a:off x="4509" y="1783"/>
              <a:ext cx="78" cy="1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53" name="Line 1157"/>
            <p:cNvSpPr>
              <a:spLocks noChangeShapeType="1"/>
            </p:cNvSpPr>
            <p:nvPr/>
          </p:nvSpPr>
          <p:spPr bwMode="auto">
            <a:xfrm>
              <a:off x="4509" y="1472"/>
              <a:ext cx="93" cy="12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54" name="Line 1158"/>
            <p:cNvSpPr>
              <a:spLocks noChangeShapeType="1"/>
            </p:cNvSpPr>
            <p:nvPr/>
          </p:nvSpPr>
          <p:spPr bwMode="auto">
            <a:xfrm>
              <a:off x="4509" y="1167"/>
              <a:ext cx="114" cy="14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55" name="Line 1159"/>
            <p:cNvSpPr>
              <a:spLocks noChangeShapeType="1"/>
            </p:cNvSpPr>
            <p:nvPr/>
          </p:nvSpPr>
          <p:spPr bwMode="auto">
            <a:xfrm>
              <a:off x="4509" y="855"/>
              <a:ext cx="135" cy="17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56" name="Line 1160"/>
            <p:cNvSpPr>
              <a:spLocks noChangeShapeType="1"/>
            </p:cNvSpPr>
            <p:nvPr/>
          </p:nvSpPr>
          <p:spPr bwMode="auto">
            <a:xfrm>
              <a:off x="4509" y="550"/>
              <a:ext cx="156" cy="19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57" name="Line 1161"/>
            <p:cNvSpPr>
              <a:spLocks noChangeShapeType="1"/>
            </p:cNvSpPr>
            <p:nvPr/>
          </p:nvSpPr>
          <p:spPr bwMode="auto">
            <a:xfrm flipH="1" flipV="1">
              <a:off x="4602" y="3597"/>
              <a:ext cx="35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58" name="Line 1162"/>
            <p:cNvSpPr>
              <a:spLocks noChangeShapeType="1"/>
            </p:cNvSpPr>
            <p:nvPr/>
          </p:nvSpPr>
          <p:spPr bwMode="auto">
            <a:xfrm flipH="1" flipV="1">
              <a:off x="4616" y="3314"/>
              <a:ext cx="21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59" name="Line 1163"/>
            <p:cNvSpPr>
              <a:spLocks noChangeShapeType="1"/>
            </p:cNvSpPr>
            <p:nvPr/>
          </p:nvSpPr>
          <p:spPr bwMode="auto">
            <a:xfrm>
              <a:off x="4637" y="3016"/>
              <a:ext cx="1" cy="1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60" name="Line 1164"/>
            <p:cNvSpPr>
              <a:spLocks noChangeShapeType="1"/>
            </p:cNvSpPr>
            <p:nvPr/>
          </p:nvSpPr>
          <p:spPr bwMode="auto">
            <a:xfrm>
              <a:off x="4637" y="2712"/>
              <a:ext cx="21" cy="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61" name="Line 1165"/>
            <p:cNvSpPr>
              <a:spLocks noChangeShapeType="1"/>
            </p:cNvSpPr>
            <p:nvPr/>
          </p:nvSpPr>
          <p:spPr bwMode="auto">
            <a:xfrm>
              <a:off x="4637" y="2400"/>
              <a:ext cx="43" cy="5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62" name="Line 1166"/>
            <p:cNvSpPr>
              <a:spLocks noChangeShapeType="1"/>
            </p:cNvSpPr>
            <p:nvPr/>
          </p:nvSpPr>
          <p:spPr bwMode="auto">
            <a:xfrm>
              <a:off x="4637" y="2095"/>
              <a:ext cx="57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63" name="Line 1167"/>
            <p:cNvSpPr>
              <a:spLocks noChangeShapeType="1"/>
            </p:cNvSpPr>
            <p:nvPr/>
          </p:nvSpPr>
          <p:spPr bwMode="auto">
            <a:xfrm>
              <a:off x="4637" y="1783"/>
              <a:ext cx="78" cy="10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64" name="Line 1168"/>
            <p:cNvSpPr>
              <a:spLocks noChangeShapeType="1"/>
            </p:cNvSpPr>
            <p:nvPr/>
          </p:nvSpPr>
          <p:spPr bwMode="auto">
            <a:xfrm>
              <a:off x="4637" y="1472"/>
              <a:ext cx="99" cy="12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65" name="Line 1169"/>
            <p:cNvSpPr>
              <a:spLocks noChangeShapeType="1"/>
            </p:cNvSpPr>
            <p:nvPr/>
          </p:nvSpPr>
          <p:spPr bwMode="auto">
            <a:xfrm>
              <a:off x="4637" y="1167"/>
              <a:ext cx="120" cy="14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66" name="Line 1170"/>
            <p:cNvSpPr>
              <a:spLocks noChangeShapeType="1"/>
            </p:cNvSpPr>
            <p:nvPr/>
          </p:nvSpPr>
          <p:spPr bwMode="auto">
            <a:xfrm>
              <a:off x="4637" y="855"/>
              <a:ext cx="142" cy="17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67" name="Line 1171"/>
            <p:cNvSpPr>
              <a:spLocks noChangeShapeType="1"/>
            </p:cNvSpPr>
            <p:nvPr/>
          </p:nvSpPr>
          <p:spPr bwMode="auto">
            <a:xfrm>
              <a:off x="4637" y="550"/>
              <a:ext cx="156" cy="19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68" name="Line 1172"/>
            <p:cNvSpPr>
              <a:spLocks noChangeShapeType="1"/>
            </p:cNvSpPr>
            <p:nvPr/>
          </p:nvSpPr>
          <p:spPr bwMode="auto">
            <a:xfrm flipH="1" flipV="1">
              <a:off x="4729" y="3597"/>
              <a:ext cx="36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69" name="Line 1173"/>
            <p:cNvSpPr>
              <a:spLocks noChangeShapeType="1"/>
            </p:cNvSpPr>
            <p:nvPr/>
          </p:nvSpPr>
          <p:spPr bwMode="auto">
            <a:xfrm flipH="1" flipV="1">
              <a:off x="4750" y="3314"/>
              <a:ext cx="15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70" name="Line 1174"/>
            <p:cNvSpPr>
              <a:spLocks noChangeShapeType="1"/>
            </p:cNvSpPr>
            <p:nvPr/>
          </p:nvSpPr>
          <p:spPr bwMode="auto">
            <a:xfrm>
              <a:off x="4765" y="3016"/>
              <a:ext cx="1" cy="1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71" name="Line 1175"/>
            <p:cNvSpPr>
              <a:spLocks noChangeShapeType="1"/>
            </p:cNvSpPr>
            <p:nvPr/>
          </p:nvSpPr>
          <p:spPr bwMode="auto">
            <a:xfrm>
              <a:off x="4765" y="2712"/>
              <a:ext cx="21" cy="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72" name="Line 1176"/>
            <p:cNvSpPr>
              <a:spLocks noChangeShapeType="1"/>
            </p:cNvSpPr>
            <p:nvPr/>
          </p:nvSpPr>
          <p:spPr bwMode="auto">
            <a:xfrm>
              <a:off x="4765" y="2400"/>
              <a:ext cx="42" cy="6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73" name="Line 1177"/>
            <p:cNvSpPr>
              <a:spLocks noChangeShapeType="1"/>
            </p:cNvSpPr>
            <p:nvPr/>
          </p:nvSpPr>
          <p:spPr bwMode="auto">
            <a:xfrm>
              <a:off x="4765" y="2095"/>
              <a:ext cx="63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74" name="Line 1178"/>
            <p:cNvSpPr>
              <a:spLocks noChangeShapeType="1"/>
            </p:cNvSpPr>
            <p:nvPr/>
          </p:nvSpPr>
          <p:spPr bwMode="auto">
            <a:xfrm>
              <a:off x="4765" y="1783"/>
              <a:ext cx="85" cy="10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75" name="Line 1179"/>
            <p:cNvSpPr>
              <a:spLocks noChangeShapeType="1"/>
            </p:cNvSpPr>
            <p:nvPr/>
          </p:nvSpPr>
          <p:spPr bwMode="auto">
            <a:xfrm>
              <a:off x="4765" y="1472"/>
              <a:ext cx="106" cy="13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76" name="Line 1180"/>
            <p:cNvSpPr>
              <a:spLocks noChangeShapeType="1"/>
            </p:cNvSpPr>
            <p:nvPr/>
          </p:nvSpPr>
          <p:spPr bwMode="auto">
            <a:xfrm>
              <a:off x="4765" y="1167"/>
              <a:ext cx="120" cy="15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77" name="Line 1181"/>
            <p:cNvSpPr>
              <a:spLocks noChangeShapeType="1"/>
            </p:cNvSpPr>
            <p:nvPr/>
          </p:nvSpPr>
          <p:spPr bwMode="auto">
            <a:xfrm>
              <a:off x="4765" y="855"/>
              <a:ext cx="141" cy="17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78" name="Line 1182"/>
            <p:cNvSpPr>
              <a:spLocks noChangeShapeType="1"/>
            </p:cNvSpPr>
            <p:nvPr/>
          </p:nvSpPr>
          <p:spPr bwMode="auto">
            <a:xfrm>
              <a:off x="4765" y="550"/>
              <a:ext cx="141" cy="17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79" name="Line 1183"/>
            <p:cNvSpPr>
              <a:spLocks noChangeShapeType="1"/>
            </p:cNvSpPr>
            <p:nvPr/>
          </p:nvSpPr>
          <p:spPr bwMode="auto">
            <a:xfrm flipH="1" flipV="1">
              <a:off x="4857" y="3597"/>
              <a:ext cx="42" cy="4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80" name="Line 1184"/>
            <p:cNvSpPr>
              <a:spLocks noChangeShapeType="1"/>
            </p:cNvSpPr>
            <p:nvPr/>
          </p:nvSpPr>
          <p:spPr bwMode="auto">
            <a:xfrm flipH="1" flipV="1">
              <a:off x="4878" y="3314"/>
              <a:ext cx="21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81" name="Line 1185"/>
            <p:cNvSpPr>
              <a:spLocks noChangeShapeType="1"/>
            </p:cNvSpPr>
            <p:nvPr/>
          </p:nvSpPr>
          <p:spPr bwMode="auto">
            <a:xfrm>
              <a:off x="4899" y="3016"/>
              <a:ext cx="1" cy="1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82" name="Line 1186"/>
            <p:cNvSpPr>
              <a:spLocks noChangeShapeType="1"/>
            </p:cNvSpPr>
            <p:nvPr/>
          </p:nvSpPr>
          <p:spPr bwMode="auto">
            <a:xfrm>
              <a:off x="4899" y="2712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83" name="Line 1187"/>
            <p:cNvSpPr>
              <a:spLocks noChangeShapeType="1"/>
            </p:cNvSpPr>
            <p:nvPr/>
          </p:nvSpPr>
          <p:spPr bwMode="auto">
            <a:xfrm>
              <a:off x="4899" y="2400"/>
              <a:ext cx="7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84" name="Line 1188"/>
            <p:cNvSpPr>
              <a:spLocks noChangeShapeType="1"/>
            </p:cNvSpPr>
            <p:nvPr/>
          </p:nvSpPr>
          <p:spPr bwMode="auto">
            <a:xfrm>
              <a:off x="4899" y="2095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85" name="Line 1189"/>
            <p:cNvSpPr>
              <a:spLocks noChangeShapeType="1"/>
            </p:cNvSpPr>
            <p:nvPr/>
          </p:nvSpPr>
          <p:spPr bwMode="auto">
            <a:xfrm>
              <a:off x="4899" y="1783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86" name="Line 1190"/>
            <p:cNvSpPr>
              <a:spLocks noChangeShapeType="1"/>
            </p:cNvSpPr>
            <p:nvPr/>
          </p:nvSpPr>
          <p:spPr bwMode="auto">
            <a:xfrm>
              <a:off x="4899" y="1472"/>
              <a:ext cx="7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87" name="Line 1191"/>
            <p:cNvSpPr>
              <a:spLocks noChangeShapeType="1"/>
            </p:cNvSpPr>
            <p:nvPr/>
          </p:nvSpPr>
          <p:spPr bwMode="auto">
            <a:xfrm>
              <a:off x="4899" y="1167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88" name="Line 1192"/>
            <p:cNvSpPr>
              <a:spLocks noChangeShapeType="1"/>
            </p:cNvSpPr>
            <p:nvPr/>
          </p:nvSpPr>
          <p:spPr bwMode="auto">
            <a:xfrm>
              <a:off x="4899" y="855"/>
              <a:ext cx="7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89" name="Line 1193"/>
            <p:cNvSpPr>
              <a:spLocks noChangeShapeType="1"/>
            </p:cNvSpPr>
            <p:nvPr/>
          </p:nvSpPr>
          <p:spPr bwMode="auto">
            <a:xfrm>
              <a:off x="4899" y="550"/>
              <a:ext cx="7" cy="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90" name="Freeform 1194"/>
            <p:cNvSpPr>
              <a:spLocks/>
            </p:cNvSpPr>
            <p:nvPr/>
          </p:nvSpPr>
          <p:spPr bwMode="auto">
            <a:xfrm>
              <a:off x="1037" y="2697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91" name="Oval 1195"/>
            <p:cNvSpPr>
              <a:spLocks noChangeArrowheads="1"/>
            </p:cNvSpPr>
            <p:nvPr/>
          </p:nvSpPr>
          <p:spPr bwMode="auto">
            <a:xfrm>
              <a:off x="1037" y="2393"/>
              <a:ext cx="21" cy="2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92" name="Freeform 1196"/>
            <p:cNvSpPr>
              <a:spLocks/>
            </p:cNvSpPr>
            <p:nvPr/>
          </p:nvSpPr>
          <p:spPr bwMode="auto">
            <a:xfrm>
              <a:off x="1044" y="2095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93" name="Freeform 1197"/>
            <p:cNvSpPr>
              <a:spLocks/>
            </p:cNvSpPr>
            <p:nvPr/>
          </p:nvSpPr>
          <p:spPr bwMode="auto">
            <a:xfrm>
              <a:off x="1051" y="1790"/>
              <a:ext cx="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8"/>
                </a:cxn>
                <a:cxn ang="0">
                  <a:pos x="0" y="8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7" y="8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94" name="Freeform 1198"/>
            <p:cNvSpPr>
              <a:spLocks/>
            </p:cNvSpPr>
            <p:nvPr/>
          </p:nvSpPr>
          <p:spPr bwMode="auto">
            <a:xfrm>
              <a:off x="1051" y="1486"/>
              <a:ext cx="14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4"/>
                </a:cxn>
                <a:cxn ang="0">
                  <a:pos x="0" y="7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4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95" name="Freeform 1199"/>
            <p:cNvSpPr>
              <a:spLocks/>
            </p:cNvSpPr>
            <p:nvPr/>
          </p:nvSpPr>
          <p:spPr bwMode="auto">
            <a:xfrm>
              <a:off x="1058" y="1181"/>
              <a:ext cx="14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21"/>
                </a:cxn>
                <a:cxn ang="0">
                  <a:pos x="0" y="14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21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96" name="Freeform 1200"/>
            <p:cNvSpPr>
              <a:spLocks/>
            </p:cNvSpPr>
            <p:nvPr/>
          </p:nvSpPr>
          <p:spPr bwMode="auto">
            <a:xfrm>
              <a:off x="1058" y="876"/>
              <a:ext cx="21" cy="2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22"/>
                </a:cxn>
                <a:cxn ang="0">
                  <a:pos x="0" y="15"/>
                </a:cxn>
              </a:cxnLst>
              <a:rect l="0" t="0" r="r" b="b"/>
              <a:pathLst>
                <a:path w="21" h="22">
                  <a:moveTo>
                    <a:pt x="14" y="0"/>
                  </a:moveTo>
                  <a:lnTo>
                    <a:pt x="21" y="22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97" name="Freeform 1201"/>
            <p:cNvSpPr>
              <a:spLocks/>
            </p:cNvSpPr>
            <p:nvPr/>
          </p:nvSpPr>
          <p:spPr bwMode="auto">
            <a:xfrm>
              <a:off x="1065" y="572"/>
              <a:ext cx="22" cy="2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28"/>
                </a:cxn>
                <a:cxn ang="0">
                  <a:pos x="0" y="14"/>
                </a:cxn>
              </a:cxnLst>
              <a:rect l="0" t="0" r="r" b="b"/>
              <a:pathLst>
                <a:path w="22" h="28">
                  <a:moveTo>
                    <a:pt x="7" y="0"/>
                  </a:moveTo>
                  <a:lnTo>
                    <a:pt x="22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98" name="Freeform 1202"/>
            <p:cNvSpPr>
              <a:spLocks/>
            </p:cNvSpPr>
            <p:nvPr/>
          </p:nvSpPr>
          <p:spPr bwMode="auto">
            <a:xfrm>
              <a:off x="1143" y="3597"/>
              <a:ext cx="7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7" y="15"/>
                </a:cxn>
              </a:cxnLst>
              <a:rect l="0" t="0" r="r" b="b"/>
              <a:pathLst>
                <a:path w="7" h="15">
                  <a:moveTo>
                    <a:pt x="0" y="15"/>
                  </a:moveTo>
                  <a:lnTo>
                    <a:pt x="0" y="0"/>
                  </a:lnTo>
                  <a:lnTo>
                    <a:pt x="7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99" name="Freeform 1203"/>
            <p:cNvSpPr>
              <a:spLocks/>
            </p:cNvSpPr>
            <p:nvPr/>
          </p:nvSpPr>
          <p:spPr bwMode="auto">
            <a:xfrm>
              <a:off x="1150" y="3300"/>
              <a:ext cx="7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00" name="Freeform 1204"/>
            <p:cNvSpPr>
              <a:spLocks/>
            </p:cNvSpPr>
            <p:nvPr/>
          </p:nvSpPr>
          <p:spPr bwMode="auto">
            <a:xfrm>
              <a:off x="1157" y="3002"/>
              <a:ext cx="8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8" y="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0"/>
                  </a:lnTo>
                  <a:lnTo>
                    <a:pt x="8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01" name="Freeform 1205"/>
            <p:cNvSpPr>
              <a:spLocks/>
            </p:cNvSpPr>
            <p:nvPr/>
          </p:nvSpPr>
          <p:spPr bwMode="auto">
            <a:xfrm>
              <a:off x="1165" y="2697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02" name="Oval 1206"/>
            <p:cNvSpPr>
              <a:spLocks noChangeArrowheads="1"/>
            </p:cNvSpPr>
            <p:nvPr/>
          </p:nvSpPr>
          <p:spPr bwMode="auto">
            <a:xfrm>
              <a:off x="1165" y="2393"/>
              <a:ext cx="21" cy="2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03" name="Line 1207"/>
            <p:cNvSpPr>
              <a:spLocks noChangeShapeType="1"/>
            </p:cNvSpPr>
            <p:nvPr/>
          </p:nvSpPr>
          <p:spPr bwMode="auto">
            <a:xfrm>
              <a:off x="1172" y="2102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04" name="Freeform 1208"/>
            <p:cNvSpPr>
              <a:spLocks/>
            </p:cNvSpPr>
            <p:nvPr/>
          </p:nvSpPr>
          <p:spPr bwMode="auto">
            <a:xfrm>
              <a:off x="1179" y="1790"/>
              <a:ext cx="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5"/>
                </a:cxn>
                <a:cxn ang="0">
                  <a:pos x="0" y="8"/>
                </a:cxn>
              </a:cxnLst>
              <a:rect l="0" t="0" r="r" b="b"/>
              <a:pathLst>
                <a:path w="7" h="15">
                  <a:moveTo>
                    <a:pt x="0" y="0"/>
                  </a:moveTo>
                  <a:lnTo>
                    <a:pt x="7" y="15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05" name="Freeform 1209"/>
            <p:cNvSpPr>
              <a:spLocks/>
            </p:cNvSpPr>
            <p:nvPr/>
          </p:nvSpPr>
          <p:spPr bwMode="auto">
            <a:xfrm>
              <a:off x="1186" y="1486"/>
              <a:ext cx="1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4"/>
                </a:cxn>
                <a:cxn ang="0">
                  <a:pos x="0" y="14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14" y="14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06" name="Freeform 1210"/>
            <p:cNvSpPr>
              <a:spLocks/>
            </p:cNvSpPr>
            <p:nvPr/>
          </p:nvSpPr>
          <p:spPr bwMode="auto">
            <a:xfrm>
              <a:off x="1186" y="1181"/>
              <a:ext cx="21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1"/>
                </a:cxn>
                <a:cxn ang="0">
                  <a:pos x="0" y="14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21" y="21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07" name="Freeform 1211"/>
            <p:cNvSpPr>
              <a:spLocks/>
            </p:cNvSpPr>
            <p:nvPr/>
          </p:nvSpPr>
          <p:spPr bwMode="auto">
            <a:xfrm>
              <a:off x="1193" y="883"/>
              <a:ext cx="21" cy="2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2"/>
                </a:cxn>
                <a:cxn ang="0">
                  <a:pos x="0" y="8"/>
                </a:cxn>
              </a:cxnLst>
              <a:rect l="0" t="0" r="r" b="b"/>
              <a:pathLst>
                <a:path w="21" h="22">
                  <a:moveTo>
                    <a:pt x="7" y="0"/>
                  </a:moveTo>
                  <a:lnTo>
                    <a:pt x="21" y="22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08" name="Freeform 1212"/>
            <p:cNvSpPr>
              <a:spLocks/>
            </p:cNvSpPr>
            <p:nvPr/>
          </p:nvSpPr>
          <p:spPr bwMode="auto">
            <a:xfrm>
              <a:off x="1193" y="579"/>
              <a:ext cx="28" cy="2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21"/>
                </a:cxn>
                <a:cxn ang="0">
                  <a:pos x="0" y="14"/>
                </a:cxn>
              </a:cxnLst>
              <a:rect l="0" t="0" r="r" b="b"/>
              <a:pathLst>
                <a:path w="28" h="21">
                  <a:moveTo>
                    <a:pt x="14" y="0"/>
                  </a:moveTo>
                  <a:lnTo>
                    <a:pt x="28" y="21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09" name="Freeform 1213"/>
            <p:cNvSpPr>
              <a:spLocks/>
            </p:cNvSpPr>
            <p:nvPr/>
          </p:nvSpPr>
          <p:spPr bwMode="auto">
            <a:xfrm>
              <a:off x="1271" y="3597"/>
              <a:ext cx="7" cy="15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0" y="0"/>
                </a:cxn>
                <a:cxn ang="0">
                  <a:pos x="7" y="15"/>
                </a:cxn>
              </a:cxnLst>
              <a:rect l="0" t="0" r="r" b="b"/>
              <a:pathLst>
                <a:path w="7" h="15">
                  <a:moveTo>
                    <a:pt x="7" y="15"/>
                  </a:moveTo>
                  <a:lnTo>
                    <a:pt x="0" y="0"/>
                  </a:lnTo>
                  <a:lnTo>
                    <a:pt x="7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10" name="Freeform 1214"/>
            <p:cNvSpPr>
              <a:spLocks/>
            </p:cNvSpPr>
            <p:nvPr/>
          </p:nvSpPr>
          <p:spPr bwMode="auto">
            <a:xfrm>
              <a:off x="1278" y="3300"/>
              <a:ext cx="7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11" name="Freeform 1215"/>
            <p:cNvSpPr>
              <a:spLocks/>
            </p:cNvSpPr>
            <p:nvPr/>
          </p:nvSpPr>
          <p:spPr bwMode="auto">
            <a:xfrm>
              <a:off x="1285" y="3002"/>
              <a:ext cx="7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12" name="Oval 1216"/>
            <p:cNvSpPr>
              <a:spLocks noChangeArrowheads="1"/>
            </p:cNvSpPr>
            <p:nvPr/>
          </p:nvSpPr>
          <p:spPr bwMode="auto">
            <a:xfrm>
              <a:off x="1285" y="2697"/>
              <a:ext cx="21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13" name="Freeform 1217"/>
            <p:cNvSpPr>
              <a:spLocks/>
            </p:cNvSpPr>
            <p:nvPr/>
          </p:nvSpPr>
          <p:spPr bwMode="auto">
            <a:xfrm>
              <a:off x="1299" y="2400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0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14" name="Freeform 1218"/>
            <p:cNvSpPr>
              <a:spLocks/>
            </p:cNvSpPr>
            <p:nvPr/>
          </p:nvSpPr>
          <p:spPr bwMode="auto">
            <a:xfrm>
              <a:off x="1306" y="2095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15" name="Freeform 1219"/>
            <p:cNvSpPr>
              <a:spLocks/>
            </p:cNvSpPr>
            <p:nvPr/>
          </p:nvSpPr>
          <p:spPr bwMode="auto">
            <a:xfrm>
              <a:off x="1306" y="1790"/>
              <a:ext cx="14" cy="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5"/>
                </a:cxn>
                <a:cxn ang="0">
                  <a:pos x="0" y="8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lnTo>
                    <a:pt x="14" y="15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16" name="Freeform 1220"/>
            <p:cNvSpPr>
              <a:spLocks/>
            </p:cNvSpPr>
            <p:nvPr/>
          </p:nvSpPr>
          <p:spPr bwMode="auto">
            <a:xfrm>
              <a:off x="1313" y="1493"/>
              <a:ext cx="15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" y="14"/>
                </a:cxn>
                <a:cxn ang="0">
                  <a:pos x="0" y="7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15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17" name="Freeform 1221"/>
            <p:cNvSpPr>
              <a:spLocks/>
            </p:cNvSpPr>
            <p:nvPr/>
          </p:nvSpPr>
          <p:spPr bwMode="auto">
            <a:xfrm>
              <a:off x="1320" y="1188"/>
              <a:ext cx="15" cy="1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14"/>
                </a:cxn>
                <a:cxn ang="0">
                  <a:pos x="0" y="7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lnTo>
                    <a:pt x="15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18" name="Freeform 1222"/>
            <p:cNvSpPr>
              <a:spLocks/>
            </p:cNvSpPr>
            <p:nvPr/>
          </p:nvSpPr>
          <p:spPr bwMode="auto">
            <a:xfrm>
              <a:off x="1320" y="883"/>
              <a:ext cx="22" cy="2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22"/>
                </a:cxn>
                <a:cxn ang="0">
                  <a:pos x="0" y="15"/>
                </a:cxn>
              </a:cxnLst>
              <a:rect l="0" t="0" r="r" b="b"/>
              <a:pathLst>
                <a:path w="22" h="22">
                  <a:moveTo>
                    <a:pt x="8" y="0"/>
                  </a:moveTo>
                  <a:lnTo>
                    <a:pt x="22" y="22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19" name="Freeform 1223"/>
            <p:cNvSpPr>
              <a:spLocks/>
            </p:cNvSpPr>
            <p:nvPr/>
          </p:nvSpPr>
          <p:spPr bwMode="auto">
            <a:xfrm>
              <a:off x="1328" y="579"/>
              <a:ext cx="21" cy="2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8"/>
                </a:cxn>
                <a:cxn ang="0">
                  <a:pos x="0" y="14"/>
                </a:cxn>
              </a:cxnLst>
              <a:rect l="0" t="0" r="r" b="b"/>
              <a:pathLst>
                <a:path w="21" h="28">
                  <a:moveTo>
                    <a:pt x="7" y="0"/>
                  </a:moveTo>
                  <a:lnTo>
                    <a:pt x="21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20" name="Freeform 1224"/>
            <p:cNvSpPr>
              <a:spLocks/>
            </p:cNvSpPr>
            <p:nvPr/>
          </p:nvSpPr>
          <p:spPr bwMode="auto">
            <a:xfrm>
              <a:off x="1398" y="3597"/>
              <a:ext cx="15" cy="15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0" y="0"/>
                </a:cxn>
                <a:cxn ang="0">
                  <a:pos x="15" y="15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lnTo>
                    <a:pt x="0" y="0"/>
                  </a:lnTo>
                  <a:lnTo>
                    <a:pt x="15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21" name="Freeform 1225"/>
            <p:cNvSpPr>
              <a:spLocks/>
            </p:cNvSpPr>
            <p:nvPr/>
          </p:nvSpPr>
          <p:spPr bwMode="auto">
            <a:xfrm>
              <a:off x="1405" y="3300"/>
              <a:ext cx="8" cy="14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0" y="0"/>
                </a:cxn>
                <a:cxn ang="0">
                  <a:pos x="8" y="7"/>
                </a:cxn>
              </a:cxnLst>
              <a:rect l="0" t="0" r="r" b="b"/>
              <a:pathLst>
                <a:path w="8" h="14">
                  <a:moveTo>
                    <a:pt x="8" y="14"/>
                  </a:moveTo>
                  <a:lnTo>
                    <a:pt x="0" y="0"/>
                  </a:lnTo>
                  <a:lnTo>
                    <a:pt x="8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22" name="Freeform 1226"/>
            <p:cNvSpPr>
              <a:spLocks/>
            </p:cNvSpPr>
            <p:nvPr/>
          </p:nvSpPr>
          <p:spPr bwMode="auto">
            <a:xfrm>
              <a:off x="1413" y="3002"/>
              <a:ext cx="7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23" name="Line 1227"/>
            <p:cNvSpPr>
              <a:spLocks noChangeShapeType="1"/>
            </p:cNvSpPr>
            <p:nvPr/>
          </p:nvSpPr>
          <p:spPr bwMode="auto">
            <a:xfrm>
              <a:off x="1420" y="2705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24" name="Freeform 1228"/>
            <p:cNvSpPr>
              <a:spLocks/>
            </p:cNvSpPr>
            <p:nvPr/>
          </p:nvSpPr>
          <p:spPr bwMode="auto">
            <a:xfrm>
              <a:off x="1427" y="2400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25" name="Freeform 1229"/>
            <p:cNvSpPr>
              <a:spLocks/>
            </p:cNvSpPr>
            <p:nvPr/>
          </p:nvSpPr>
          <p:spPr bwMode="auto">
            <a:xfrm>
              <a:off x="1434" y="2095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26" name="Freeform 1230"/>
            <p:cNvSpPr>
              <a:spLocks/>
            </p:cNvSpPr>
            <p:nvPr/>
          </p:nvSpPr>
          <p:spPr bwMode="auto">
            <a:xfrm>
              <a:off x="1441" y="1798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27" name="Freeform 1231"/>
            <p:cNvSpPr>
              <a:spLocks/>
            </p:cNvSpPr>
            <p:nvPr/>
          </p:nvSpPr>
          <p:spPr bwMode="auto">
            <a:xfrm>
              <a:off x="1441" y="1493"/>
              <a:ext cx="14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4"/>
                </a:cxn>
                <a:cxn ang="0">
                  <a:pos x="0" y="7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4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28" name="Freeform 1232"/>
            <p:cNvSpPr>
              <a:spLocks/>
            </p:cNvSpPr>
            <p:nvPr/>
          </p:nvSpPr>
          <p:spPr bwMode="auto">
            <a:xfrm>
              <a:off x="1448" y="1188"/>
              <a:ext cx="21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1"/>
                </a:cxn>
                <a:cxn ang="0">
                  <a:pos x="0" y="14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21" y="21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29" name="Freeform 1233"/>
            <p:cNvSpPr>
              <a:spLocks/>
            </p:cNvSpPr>
            <p:nvPr/>
          </p:nvSpPr>
          <p:spPr bwMode="auto">
            <a:xfrm>
              <a:off x="1455" y="883"/>
              <a:ext cx="21" cy="2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9"/>
                </a:cxn>
                <a:cxn ang="0">
                  <a:pos x="0" y="15"/>
                </a:cxn>
              </a:cxnLst>
              <a:rect l="0" t="0" r="r" b="b"/>
              <a:pathLst>
                <a:path w="21" h="29">
                  <a:moveTo>
                    <a:pt x="7" y="0"/>
                  </a:moveTo>
                  <a:lnTo>
                    <a:pt x="21" y="29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30" name="Freeform 1234"/>
            <p:cNvSpPr>
              <a:spLocks/>
            </p:cNvSpPr>
            <p:nvPr/>
          </p:nvSpPr>
          <p:spPr bwMode="auto">
            <a:xfrm>
              <a:off x="1455" y="579"/>
              <a:ext cx="28" cy="3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35"/>
                </a:cxn>
                <a:cxn ang="0">
                  <a:pos x="0" y="21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lnTo>
                    <a:pt x="28" y="35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31" name="Freeform 1235"/>
            <p:cNvSpPr>
              <a:spLocks/>
            </p:cNvSpPr>
            <p:nvPr/>
          </p:nvSpPr>
          <p:spPr bwMode="auto">
            <a:xfrm>
              <a:off x="1526" y="3597"/>
              <a:ext cx="14" cy="15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0" y="0"/>
                </a:cxn>
                <a:cxn ang="0">
                  <a:pos x="14" y="15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0" y="0"/>
                  </a:lnTo>
                  <a:lnTo>
                    <a:pt x="14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32" name="Freeform 1236"/>
            <p:cNvSpPr>
              <a:spLocks/>
            </p:cNvSpPr>
            <p:nvPr/>
          </p:nvSpPr>
          <p:spPr bwMode="auto">
            <a:xfrm>
              <a:off x="1533" y="3300"/>
              <a:ext cx="7" cy="14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33" name="Line 1237"/>
            <p:cNvSpPr>
              <a:spLocks noChangeShapeType="1"/>
            </p:cNvSpPr>
            <p:nvPr/>
          </p:nvSpPr>
          <p:spPr bwMode="auto">
            <a:xfrm flipV="1">
              <a:off x="1547" y="3002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34" name="Oval 1238"/>
            <p:cNvSpPr>
              <a:spLocks noChangeArrowheads="1"/>
            </p:cNvSpPr>
            <p:nvPr/>
          </p:nvSpPr>
          <p:spPr bwMode="auto">
            <a:xfrm>
              <a:off x="1547" y="2697"/>
              <a:ext cx="21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35" name="Line 1239"/>
            <p:cNvSpPr>
              <a:spLocks noChangeShapeType="1"/>
            </p:cNvSpPr>
            <p:nvPr/>
          </p:nvSpPr>
          <p:spPr bwMode="auto">
            <a:xfrm>
              <a:off x="1554" y="2407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36" name="Freeform 1240"/>
            <p:cNvSpPr>
              <a:spLocks/>
            </p:cNvSpPr>
            <p:nvPr/>
          </p:nvSpPr>
          <p:spPr bwMode="auto">
            <a:xfrm>
              <a:off x="1561" y="2102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37" name="Freeform 1241"/>
            <p:cNvSpPr>
              <a:spLocks/>
            </p:cNvSpPr>
            <p:nvPr/>
          </p:nvSpPr>
          <p:spPr bwMode="auto">
            <a:xfrm>
              <a:off x="1568" y="1798"/>
              <a:ext cx="15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4"/>
                </a:cxn>
                <a:cxn ang="0">
                  <a:pos x="0" y="7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5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38" name="Freeform 1242"/>
            <p:cNvSpPr>
              <a:spLocks/>
            </p:cNvSpPr>
            <p:nvPr/>
          </p:nvSpPr>
          <p:spPr bwMode="auto">
            <a:xfrm>
              <a:off x="1568" y="1493"/>
              <a:ext cx="22" cy="2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21"/>
                </a:cxn>
                <a:cxn ang="0">
                  <a:pos x="0" y="14"/>
                </a:cxn>
              </a:cxnLst>
              <a:rect l="0" t="0" r="r" b="b"/>
              <a:pathLst>
                <a:path w="22" h="21">
                  <a:moveTo>
                    <a:pt x="8" y="0"/>
                  </a:moveTo>
                  <a:lnTo>
                    <a:pt x="22" y="21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39" name="Freeform 1243"/>
            <p:cNvSpPr>
              <a:spLocks/>
            </p:cNvSpPr>
            <p:nvPr/>
          </p:nvSpPr>
          <p:spPr bwMode="auto">
            <a:xfrm>
              <a:off x="1576" y="1188"/>
              <a:ext cx="21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1"/>
                </a:cxn>
                <a:cxn ang="0">
                  <a:pos x="0" y="14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21" y="21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40" name="Freeform 1244"/>
            <p:cNvSpPr>
              <a:spLocks/>
            </p:cNvSpPr>
            <p:nvPr/>
          </p:nvSpPr>
          <p:spPr bwMode="auto">
            <a:xfrm>
              <a:off x="1583" y="891"/>
              <a:ext cx="21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1"/>
                </a:cxn>
                <a:cxn ang="0">
                  <a:pos x="0" y="14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21" y="21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41" name="Freeform 1245"/>
            <p:cNvSpPr>
              <a:spLocks/>
            </p:cNvSpPr>
            <p:nvPr/>
          </p:nvSpPr>
          <p:spPr bwMode="auto">
            <a:xfrm>
              <a:off x="1590" y="586"/>
              <a:ext cx="28" cy="2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8" y="28"/>
                </a:cxn>
                <a:cxn ang="0">
                  <a:pos x="0" y="14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28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42" name="Freeform 1246"/>
            <p:cNvSpPr>
              <a:spLocks/>
            </p:cNvSpPr>
            <p:nvPr/>
          </p:nvSpPr>
          <p:spPr bwMode="auto">
            <a:xfrm>
              <a:off x="1654" y="3597"/>
              <a:ext cx="14" cy="15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0" y="0"/>
                </a:cxn>
                <a:cxn ang="0">
                  <a:pos x="14" y="15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0" y="0"/>
                  </a:lnTo>
                  <a:lnTo>
                    <a:pt x="14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43" name="Line 1247"/>
            <p:cNvSpPr>
              <a:spLocks noChangeShapeType="1"/>
            </p:cNvSpPr>
            <p:nvPr/>
          </p:nvSpPr>
          <p:spPr bwMode="auto">
            <a:xfrm flipV="1">
              <a:off x="1668" y="3300"/>
              <a:ext cx="1" cy="1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44" name="Line 1248"/>
            <p:cNvSpPr>
              <a:spLocks noChangeShapeType="1"/>
            </p:cNvSpPr>
            <p:nvPr/>
          </p:nvSpPr>
          <p:spPr bwMode="auto">
            <a:xfrm flipV="1">
              <a:off x="1675" y="3002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45" name="Oval 1249"/>
            <p:cNvSpPr>
              <a:spLocks noChangeArrowheads="1"/>
            </p:cNvSpPr>
            <p:nvPr/>
          </p:nvSpPr>
          <p:spPr bwMode="auto">
            <a:xfrm>
              <a:off x="1675" y="2697"/>
              <a:ext cx="21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46" name="Oval 1250"/>
            <p:cNvSpPr>
              <a:spLocks noChangeArrowheads="1"/>
            </p:cNvSpPr>
            <p:nvPr/>
          </p:nvSpPr>
          <p:spPr bwMode="auto">
            <a:xfrm>
              <a:off x="1682" y="2400"/>
              <a:ext cx="21" cy="2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47" name="Freeform 1251"/>
            <p:cNvSpPr>
              <a:spLocks/>
            </p:cNvSpPr>
            <p:nvPr/>
          </p:nvSpPr>
          <p:spPr bwMode="auto">
            <a:xfrm>
              <a:off x="1689" y="2102"/>
              <a:ext cx="14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7"/>
                </a:cxn>
                <a:cxn ang="0">
                  <a:pos x="0" y="7"/>
                </a:cxn>
              </a:cxnLst>
              <a:rect l="0" t="0" r="r" b="b"/>
              <a:pathLst>
                <a:path w="14" h="7">
                  <a:moveTo>
                    <a:pt x="7" y="0"/>
                  </a:moveTo>
                  <a:lnTo>
                    <a:pt x="14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48" name="Freeform 1252"/>
            <p:cNvSpPr>
              <a:spLocks/>
            </p:cNvSpPr>
            <p:nvPr/>
          </p:nvSpPr>
          <p:spPr bwMode="auto">
            <a:xfrm>
              <a:off x="1696" y="1798"/>
              <a:ext cx="14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4"/>
                </a:cxn>
                <a:cxn ang="0">
                  <a:pos x="0" y="7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4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49" name="Freeform 1253"/>
            <p:cNvSpPr>
              <a:spLocks/>
            </p:cNvSpPr>
            <p:nvPr/>
          </p:nvSpPr>
          <p:spPr bwMode="auto">
            <a:xfrm>
              <a:off x="1703" y="1493"/>
              <a:ext cx="14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21"/>
                </a:cxn>
                <a:cxn ang="0">
                  <a:pos x="0" y="14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21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50" name="Freeform 1254"/>
            <p:cNvSpPr>
              <a:spLocks/>
            </p:cNvSpPr>
            <p:nvPr/>
          </p:nvSpPr>
          <p:spPr bwMode="auto">
            <a:xfrm>
              <a:off x="1703" y="1195"/>
              <a:ext cx="28" cy="2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22"/>
                </a:cxn>
                <a:cxn ang="0">
                  <a:pos x="0" y="7"/>
                </a:cxn>
              </a:cxnLst>
              <a:rect l="0" t="0" r="r" b="b"/>
              <a:pathLst>
                <a:path w="28" h="22">
                  <a:moveTo>
                    <a:pt x="14" y="0"/>
                  </a:moveTo>
                  <a:lnTo>
                    <a:pt x="28" y="22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51" name="Freeform 1255"/>
            <p:cNvSpPr>
              <a:spLocks/>
            </p:cNvSpPr>
            <p:nvPr/>
          </p:nvSpPr>
          <p:spPr bwMode="auto">
            <a:xfrm>
              <a:off x="1710" y="891"/>
              <a:ext cx="29" cy="2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28"/>
                </a:cxn>
                <a:cxn ang="0">
                  <a:pos x="0" y="14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29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52" name="Freeform 1256"/>
            <p:cNvSpPr>
              <a:spLocks/>
            </p:cNvSpPr>
            <p:nvPr/>
          </p:nvSpPr>
          <p:spPr bwMode="auto">
            <a:xfrm>
              <a:off x="1717" y="586"/>
              <a:ext cx="29" cy="3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35"/>
                </a:cxn>
                <a:cxn ang="0">
                  <a:pos x="0" y="21"/>
                </a:cxn>
              </a:cxnLst>
              <a:rect l="0" t="0" r="r" b="b"/>
              <a:pathLst>
                <a:path w="29" h="35">
                  <a:moveTo>
                    <a:pt x="14" y="0"/>
                  </a:moveTo>
                  <a:lnTo>
                    <a:pt x="29" y="35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53" name="Freeform 1257"/>
            <p:cNvSpPr>
              <a:spLocks/>
            </p:cNvSpPr>
            <p:nvPr/>
          </p:nvSpPr>
          <p:spPr bwMode="auto">
            <a:xfrm>
              <a:off x="1781" y="3597"/>
              <a:ext cx="14" cy="15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0" y="0"/>
                </a:cxn>
                <a:cxn ang="0">
                  <a:pos x="14" y="15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0" y="0"/>
                  </a:lnTo>
                  <a:lnTo>
                    <a:pt x="14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54" name="Freeform 1258"/>
            <p:cNvSpPr>
              <a:spLocks/>
            </p:cNvSpPr>
            <p:nvPr/>
          </p:nvSpPr>
          <p:spPr bwMode="auto">
            <a:xfrm>
              <a:off x="1795" y="3300"/>
              <a:ext cx="7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55" name="Line 1259"/>
            <p:cNvSpPr>
              <a:spLocks noChangeShapeType="1"/>
            </p:cNvSpPr>
            <p:nvPr/>
          </p:nvSpPr>
          <p:spPr bwMode="auto">
            <a:xfrm flipV="1">
              <a:off x="1802" y="3002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56" name="Line 1260"/>
            <p:cNvSpPr>
              <a:spLocks noChangeShapeType="1"/>
            </p:cNvSpPr>
            <p:nvPr/>
          </p:nvSpPr>
          <p:spPr bwMode="auto">
            <a:xfrm>
              <a:off x="1809" y="2705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57" name="Freeform 1261"/>
            <p:cNvSpPr>
              <a:spLocks/>
            </p:cNvSpPr>
            <p:nvPr/>
          </p:nvSpPr>
          <p:spPr bwMode="auto">
            <a:xfrm>
              <a:off x="1817" y="2407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58" name="Freeform 1262"/>
            <p:cNvSpPr>
              <a:spLocks/>
            </p:cNvSpPr>
            <p:nvPr/>
          </p:nvSpPr>
          <p:spPr bwMode="auto">
            <a:xfrm>
              <a:off x="1824" y="2102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59" name="Freeform 1263"/>
            <p:cNvSpPr>
              <a:spLocks/>
            </p:cNvSpPr>
            <p:nvPr/>
          </p:nvSpPr>
          <p:spPr bwMode="auto">
            <a:xfrm>
              <a:off x="1824" y="1798"/>
              <a:ext cx="14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4"/>
                </a:cxn>
                <a:cxn ang="0">
                  <a:pos x="0" y="14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4" y="14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60" name="Freeform 1264"/>
            <p:cNvSpPr>
              <a:spLocks/>
            </p:cNvSpPr>
            <p:nvPr/>
          </p:nvSpPr>
          <p:spPr bwMode="auto">
            <a:xfrm>
              <a:off x="1831" y="1500"/>
              <a:ext cx="21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14"/>
                </a:cxn>
                <a:cxn ang="0">
                  <a:pos x="0" y="7"/>
                </a:cxn>
              </a:cxnLst>
              <a:rect l="0" t="0" r="r" b="b"/>
              <a:pathLst>
                <a:path w="21" h="14">
                  <a:moveTo>
                    <a:pt x="7" y="0"/>
                  </a:moveTo>
                  <a:lnTo>
                    <a:pt x="21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61" name="Freeform 1265"/>
            <p:cNvSpPr>
              <a:spLocks/>
            </p:cNvSpPr>
            <p:nvPr/>
          </p:nvSpPr>
          <p:spPr bwMode="auto">
            <a:xfrm>
              <a:off x="1838" y="1195"/>
              <a:ext cx="21" cy="2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2"/>
                </a:cxn>
                <a:cxn ang="0">
                  <a:pos x="0" y="14"/>
                </a:cxn>
              </a:cxnLst>
              <a:rect l="0" t="0" r="r" b="b"/>
              <a:pathLst>
                <a:path w="21" h="22">
                  <a:moveTo>
                    <a:pt x="7" y="0"/>
                  </a:moveTo>
                  <a:lnTo>
                    <a:pt x="21" y="22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62" name="Freeform 1266"/>
            <p:cNvSpPr>
              <a:spLocks/>
            </p:cNvSpPr>
            <p:nvPr/>
          </p:nvSpPr>
          <p:spPr bwMode="auto">
            <a:xfrm>
              <a:off x="1845" y="891"/>
              <a:ext cx="21" cy="2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8"/>
                </a:cxn>
                <a:cxn ang="0">
                  <a:pos x="0" y="14"/>
                </a:cxn>
              </a:cxnLst>
              <a:rect l="0" t="0" r="r" b="b"/>
              <a:pathLst>
                <a:path w="21" h="28">
                  <a:moveTo>
                    <a:pt x="7" y="0"/>
                  </a:moveTo>
                  <a:lnTo>
                    <a:pt x="21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63" name="Freeform 1267"/>
            <p:cNvSpPr>
              <a:spLocks/>
            </p:cNvSpPr>
            <p:nvPr/>
          </p:nvSpPr>
          <p:spPr bwMode="auto">
            <a:xfrm>
              <a:off x="1845" y="586"/>
              <a:ext cx="35" cy="3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35"/>
                </a:cxn>
                <a:cxn ang="0">
                  <a:pos x="0" y="21"/>
                </a:cxn>
              </a:cxnLst>
              <a:rect l="0" t="0" r="r" b="b"/>
              <a:pathLst>
                <a:path w="35" h="35">
                  <a:moveTo>
                    <a:pt x="14" y="0"/>
                  </a:moveTo>
                  <a:lnTo>
                    <a:pt x="35" y="35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64" name="Freeform 1268"/>
            <p:cNvSpPr>
              <a:spLocks/>
            </p:cNvSpPr>
            <p:nvPr/>
          </p:nvSpPr>
          <p:spPr bwMode="auto">
            <a:xfrm>
              <a:off x="1909" y="3597"/>
              <a:ext cx="14" cy="15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0" y="0"/>
                </a:cxn>
                <a:cxn ang="0">
                  <a:pos x="14" y="15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0" y="0"/>
                  </a:lnTo>
                  <a:lnTo>
                    <a:pt x="14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65" name="Freeform 1269"/>
            <p:cNvSpPr>
              <a:spLocks/>
            </p:cNvSpPr>
            <p:nvPr/>
          </p:nvSpPr>
          <p:spPr bwMode="auto">
            <a:xfrm>
              <a:off x="1923" y="3300"/>
              <a:ext cx="7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66" name="Oval 1270"/>
            <p:cNvSpPr>
              <a:spLocks noChangeArrowheads="1"/>
            </p:cNvSpPr>
            <p:nvPr/>
          </p:nvSpPr>
          <p:spPr bwMode="auto">
            <a:xfrm>
              <a:off x="1923" y="3002"/>
              <a:ext cx="21" cy="2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67" name="Freeform 1271"/>
            <p:cNvSpPr>
              <a:spLocks/>
            </p:cNvSpPr>
            <p:nvPr/>
          </p:nvSpPr>
          <p:spPr bwMode="auto">
            <a:xfrm>
              <a:off x="1937" y="2712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68" name="Freeform 1272"/>
            <p:cNvSpPr>
              <a:spLocks/>
            </p:cNvSpPr>
            <p:nvPr/>
          </p:nvSpPr>
          <p:spPr bwMode="auto">
            <a:xfrm>
              <a:off x="1944" y="2407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69" name="Freeform 1273"/>
            <p:cNvSpPr>
              <a:spLocks/>
            </p:cNvSpPr>
            <p:nvPr/>
          </p:nvSpPr>
          <p:spPr bwMode="auto">
            <a:xfrm>
              <a:off x="1951" y="2102"/>
              <a:ext cx="7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0" y="7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lnTo>
                    <a:pt x="7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70" name="Freeform 1274"/>
            <p:cNvSpPr>
              <a:spLocks/>
            </p:cNvSpPr>
            <p:nvPr/>
          </p:nvSpPr>
          <p:spPr bwMode="auto">
            <a:xfrm>
              <a:off x="1958" y="1805"/>
              <a:ext cx="14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4"/>
                </a:cxn>
                <a:cxn ang="0">
                  <a:pos x="0" y="7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14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71" name="Freeform 1275"/>
            <p:cNvSpPr>
              <a:spLocks/>
            </p:cNvSpPr>
            <p:nvPr/>
          </p:nvSpPr>
          <p:spPr bwMode="auto">
            <a:xfrm>
              <a:off x="1958" y="1500"/>
              <a:ext cx="21" cy="2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21"/>
                </a:cxn>
                <a:cxn ang="0">
                  <a:pos x="0" y="14"/>
                </a:cxn>
              </a:cxnLst>
              <a:rect l="0" t="0" r="r" b="b"/>
              <a:pathLst>
                <a:path w="21" h="21">
                  <a:moveTo>
                    <a:pt x="14" y="0"/>
                  </a:moveTo>
                  <a:lnTo>
                    <a:pt x="21" y="21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72" name="Freeform 1276"/>
            <p:cNvSpPr>
              <a:spLocks/>
            </p:cNvSpPr>
            <p:nvPr/>
          </p:nvSpPr>
          <p:spPr bwMode="auto">
            <a:xfrm>
              <a:off x="1965" y="1195"/>
              <a:ext cx="22" cy="2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2" y="29"/>
                </a:cxn>
                <a:cxn ang="0">
                  <a:pos x="0" y="14"/>
                </a:cxn>
              </a:cxnLst>
              <a:rect l="0" t="0" r="r" b="b"/>
              <a:pathLst>
                <a:path w="22" h="29">
                  <a:moveTo>
                    <a:pt x="14" y="0"/>
                  </a:moveTo>
                  <a:lnTo>
                    <a:pt x="22" y="29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73" name="Freeform 1277"/>
            <p:cNvSpPr>
              <a:spLocks/>
            </p:cNvSpPr>
            <p:nvPr/>
          </p:nvSpPr>
          <p:spPr bwMode="auto">
            <a:xfrm>
              <a:off x="1972" y="898"/>
              <a:ext cx="29" cy="2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28"/>
                </a:cxn>
                <a:cxn ang="0">
                  <a:pos x="0" y="14"/>
                </a:cxn>
              </a:cxnLst>
              <a:rect l="0" t="0" r="r" b="b"/>
              <a:pathLst>
                <a:path w="29" h="28">
                  <a:moveTo>
                    <a:pt x="15" y="0"/>
                  </a:moveTo>
                  <a:lnTo>
                    <a:pt x="29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74" name="Freeform 1278"/>
            <p:cNvSpPr>
              <a:spLocks/>
            </p:cNvSpPr>
            <p:nvPr/>
          </p:nvSpPr>
          <p:spPr bwMode="auto">
            <a:xfrm>
              <a:off x="1979" y="593"/>
              <a:ext cx="29" cy="3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35"/>
                </a:cxn>
                <a:cxn ang="0">
                  <a:pos x="0" y="21"/>
                </a:cxn>
              </a:cxnLst>
              <a:rect l="0" t="0" r="r" b="b"/>
              <a:pathLst>
                <a:path w="29" h="35">
                  <a:moveTo>
                    <a:pt x="15" y="0"/>
                  </a:moveTo>
                  <a:lnTo>
                    <a:pt x="29" y="35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75" name="Freeform 1279"/>
            <p:cNvSpPr>
              <a:spLocks/>
            </p:cNvSpPr>
            <p:nvPr/>
          </p:nvSpPr>
          <p:spPr bwMode="auto">
            <a:xfrm>
              <a:off x="2036" y="3597"/>
              <a:ext cx="14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14" y="15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lnTo>
                    <a:pt x="0" y="0"/>
                  </a:lnTo>
                  <a:lnTo>
                    <a:pt x="14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76" name="Freeform 1280"/>
            <p:cNvSpPr>
              <a:spLocks/>
            </p:cNvSpPr>
            <p:nvPr/>
          </p:nvSpPr>
          <p:spPr bwMode="auto">
            <a:xfrm>
              <a:off x="2050" y="3300"/>
              <a:ext cx="7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77" name="Line 1281"/>
            <p:cNvSpPr>
              <a:spLocks noChangeShapeType="1"/>
            </p:cNvSpPr>
            <p:nvPr/>
          </p:nvSpPr>
          <p:spPr bwMode="auto">
            <a:xfrm>
              <a:off x="2057" y="3009"/>
              <a:ext cx="8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78" name="Freeform 1282"/>
            <p:cNvSpPr>
              <a:spLocks/>
            </p:cNvSpPr>
            <p:nvPr/>
          </p:nvSpPr>
          <p:spPr bwMode="auto">
            <a:xfrm>
              <a:off x="2065" y="2712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79" name="Line 1283"/>
            <p:cNvSpPr>
              <a:spLocks noChangeShapeType="1"/>
            </p:cNvSpPr>
            <p:nvPr/>
          </p:nvSpPr>
          <p:spPr bwMode="auto">
            <a:xfrm>
              <a:off x="2072" y="2414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80" name="Freeform 1284"/>
            <p:cNvSpPr>
              <a:spLocks/>
            </p:cNvSpPr>
            <p:nvPr/>
          </p:nvSpPr>
          <p:spPr bwMode="auto">
            <a:xfrm>
              <a:off x="2079" y="2102"/>
              <a:ext cx="14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4"/>
                </a:cxn>
                <a:cxn ang="0">
                  <a:pos x="0" y="7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4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81" name="Freeform 1285"/>
            <p:cNvSpPr>
              <a:spLocks/>
            </p:cNvSpPr>
            <p:nvPr/>
          </p:nvSpPr>
          <p:spPr bwMode="auto">
            <a:xfrm>
              <a:off x="2086" y="1805"/>
              <a:ext cx="14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4"/>
                </a:cxn>
                <a:cxn ang="0">
                  <a:pos x="0" y="7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4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82" name="Freeform 1286"/>
            <p:cNvSpPr>
              <a:spLocks/>
            </p:cNvSpPr>
            <p:nvPr/>
          </p:nvSpPr>
          <p:spPr bwMode="auto">
            <a:xfrm>
              <a:off x="2093" y="1500"/>
              <a:ext cx="21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1"/>
                </a:cxn>
                <a:cxn ang="0">
                  <a:pos x="0" y="14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21" y="21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83" name="Freeform 1287"/>
            <p:cNvSpPr>
              <a:spLocks/>
            </p:cNvSpPr>
            <p:nvPr/>
          </p:nvSpPr>
          <p:spPr bwMode="auto">
            <a:xfrm>
              <a:off x="2100" y="1202"/>
              <a:ext cx="21" cy="2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2"/>
                </a:cxn>
                <a:cxn ang="0">
                  <a:pos x="0" y="15"/>
                </a:cxn>
              </a:cxnLst>
              <a:rect l="0" t="0" r="r" b="b"/>
              <a:pathLst>
                <a:path w="21" h="22">
                  <a:moveTo>
                    <a:pt x="7" y="0"/>
                  </a:moveTo>
                  <a:lnTo>
                    <a:pt x="21" y="22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84" name="Freeform 1288"/>
            <p:cNvSpPr>
              <a:spLocks/>
            </p:cNvSpPr>
            <p:nvPr/>
          </p:nvSpPr>
          <p:spPr bwMode="auto">
            <a:xfrm>
              <a:off x="2100" y="898"/>
              <a:ext cx="28" cy="3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35"/>
                </a:cxn>
                <a:cxn ang="0">
                  <a:pos x="0" y="14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lnTo>
                    <a:pt x="28" y="35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85" name="Freeform 1289"/>
            <p:cNvSpPr>
              <a:spLocks/>
            </p:cNvSpPr>
            <p:nvPr/>
          </p:nvSpPr>
          <p:spPr bwMode="auto">
            <a:xfrm>
              <a:off x="2107" y="593"/>
              <a:ext cx="35" cy="4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42"/>
                </a:cxn>
                <a:cxn ang="0">
                  <a:pos x="0" y="21"/>
                </a:cxn>
              </a:cxnLst>
              <a:rect l="0" t="0" r="r" b="b"/>
              <a:pathLst>
                <a:path w="35" h="42">
                  <a:moveTo>
                    <a:pt x="14" y="0"/>
                  </a:moveTo>
                  <a:lnTo>
                    <a:pt x="35" y="42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86" name="Freeform 1290"/>
            <p:cNvSpPr>
              <a:spLocks/>
            </p:cNvSpPr>
            <p:nvPr/>
          </p:nvSpPr>
          <p:spPr bwMode="auto">
            <a:xfrm>
              <a:off x="2164" y="3597"/>
              <a:ext cx="14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14" y="15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lnTo>
                    <a:pt x="0" y="0"/>
                  </a:lnTo>
                  <a:lnTo>
                    <a:pt x="14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87" name="Line 1291"/>
            <p:cNvSpPr>
              <a:spLocks noChangeShapeType="1"/>
            </p:cNvSpPr>
            <p:nvPr/>
          </p:nvSpPr>
          <p:spPr bwMode="auto">
            <a:xfrm flipH="1">
              <a:off x="2178" y="3307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88" name="Freeform 1292"/>
            <p:cNvSpPr>
              <a:spLocks/>
            </p:cNvSpPr>
            <p:nvPr/>
          </p:nvSpPr>
          <p:spPr bwMode="auto">
            <a:xfrm>
              <a:off x="2185" y="3009"/>
              <a:ext cx="7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89" name="Oval 1293"/>
            <p:cNvSpPr>
              <a:spLocks noChangeArrowheads="1"/>
            </p:cNvSpPr>
            <p:nvPr/>
          </p:nvSpPr>
          <p:spPr bwMode="auto">
            <a:xfrm>
              <a:off x="2192" y="2705"/>
              <a:ext cx="21" cy="2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90" name="Line 1294"/>
            <p:cNvSpPr>
              <a:spLocks noChangeShapeType="1"/>
            </p:cNvSpPr>
            <p:nvPr/>
          </p:nvSpPr>
          <p:spPr bwMode="auto">
            <a:xfrm>
              <a:off x="2199" y="2414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91" name="Freeform 1295"/>
            <p:cNvSpPr>
              <a:spLocks/>
            </p:cNvSpPr>
            <p:nvPr/>
          </p:nvSpPr>
          <p:spPr bwMode="auto">
            <a:xfrm>
              <a:off x="2206" y="2109"/>
              <a:ext cx="14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7"/>
                </a:cxn>
                <a:cxn ang="0">
                  <a:pos x="0" y="7"/>
                </a:cxn>
              </a:cxnLst>
              <a:rect l="0" t="0" r="r" b="b"/>
              <a:pathLst>
                <a:path w="14" h="7">
                  <a:moveTo>
                    <a:pt x="7" y="0"/>
                  </a:moveTo>
                  <a:lnTo>
                    <a:pt x="14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92" name="Freeform 1296"/>
            <p:cNvSpPr>
              <a:spLocks/>
            </p:cNvSpPr>
            <p:nvPr/>
          </p:nvSpPr>
          <p:spPr bwMode="auto">
            <a:xfrm>
              <a:off x="2213" y="1805"/>
              <a:ext cx="15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" y="21"/>
                </a:cxn>
                <a:cxn ang="0">
                  <a:pos x="0" y="7"/>
                </a:cxn>
              </a:cxnLst>
              <a:rect l="0" t="0" r="r" b="b"/>
              <a:pathLst>
                <a:path w="15" h="21">
                  <a:moveTo>
                    <a:pt x="7" y="0"/>
                  </a:moveTo>
                  <a:lnTo>
                    <a:pt x="15" y="21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93" name="Freeform 1297"/>
            <p:cNvSpPr>
              <a:spLocks/>
            </p:cNvSpPr>
            <p:nvPr/>
          </p:nvSpPr>
          <p:spPr bwMode="auto">
            <a:xfrm>
              <a:off x="2220" y="1500"/>
              <a:ext cx="22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28"/>
                </a:cxn>
                <a:cxn ang="0">
                  <a:pos x="0" y="14"/>
                </a:cxn>
              </a:cxnLst>
              <a:rect l="0" t="0" r="r" b="b"/>
              <a:pathLst>
                <a:path w="22" h="28">
                  <a:moveTo>
                    <a:pt x="8" y="0"/>
                  </a:moveTo>
                  <a:lnTo>
                    <a:pt x="22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94" name="Freeform 1298"/>
            <p:cNvSpPr>
              <a:spLocks/>
            </p:cNvSpPr>
            <p:nvPr/>
          </p:nvSpPr>
          <p:spPr bwMode="auto">
            <a:xfrm>
              <a:off x="2228" y="1202"/>
              <a:ext cx="28" cy="2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29"/>
                </a:cxn>
                <a:cxn ang="0">
                  <a:pos x="0" y="15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28" y="29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95" name="Freeform 1299"/>
            <p:cNvSpPr>
              <a:spLocks/>
            </p:cNvSpPr>
            <p:nvPr/>
          </p:nvSpPr>
          <p:spPr bwMode="auto">
            <a:xfrm>
              <a:off x="2235" y="898"/>
              <a:ext cx="28" cy="3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35"/>
                </a:cxn>
                <a:cxn ang="0">
                  <a:pos x="0" y="21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lnTo>
                    <a:pt x="28" y="35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96" name="Freeform 1300"/>
            <p:cNvSpPr>
              <a:spLocks/>
            </p:cNvSpPr>
            <p:nvPr/>
          </p:nvSpPr>
          <p:spPr bwMode="auto">
            <a:xfrm>
              <a:off x="2242" y="600"/>
              <a:ext cx="35" cy="3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35"/>
                </a:cxn>
                <a:cxn ang="0">
                  <a:pos x="0" y="21"/>
                </a:cxn>
              </a:cxnLst>
              <a:rect l="0" t="0" r="r" b="b"/>
              <a:pathLst>
                <a:path w="35" h="35">
                  <a:moveTo>
                    <a:pt x="14" y="0"/>
                  </a:moveTo>
                  <a:lnTo>
                    <a:pt x="35" y="35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97" name="Freeform 1301"/>
            <p:cNvSpPr>
              <a:spLocks/>
            </p:cNvSpPr>
            <p:nvPr/>
          </p:nvSpPr>
          <p:spPr bwMode="auto">
            <a:xfrm>
              <a:off x="2298" y="3597"/>
              <a:ext cx="7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0"/>
                </a:cxn>
                <a:cxn ang="0">
                  <a:pos x="7" y="15"/>
                </a:cxn>
              </a:cxnLst>
              <a:rect l="0" t="0" r="r" b="b"/>
              <a:pathLst>
                <a:path w="7" h="22">
                  <a:moveTo>
                    <a:pt x="0" y="22"/>
                  </a:moveTo>
                  <a:lnTo>
                    <a:pt x="0" y="0"/>
                  </a:lnTo>
                  <a:lnTo>
                    <a:pt x="7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98" name="Line 1302"/>
            <p:cNvSpPr>
              <a:spLocks noChangeShapeType="1"/>
            </p:cNvSpPr>
            <p:nvPr/>
          </p:nvSpPr>
          <p:spPr bwMode="auto">
            <a:xfrm flipH="1">
              <a:off x="2305" y="3307"/>
              <a:ext cx="8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99" name="Oval 1303"/>
            <p:cNvSpPr>
              <a:spLocks noChangeArrowheads="1"/>
            </p:cNvSpPr>
            <p:nvPr/>
          </p:nvSpPr>
          <p:spPr bwMode="auto">
            <a:xfrm>
              <a:off x="2313" y="3002"/>
              <a:ext cx="21" cy="2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00" name="Oval 1304"/>
            <p:cNvSpPr>
              <a:spLocks noChangeArrowheads="1"/>
            </p:cNvSpPr>
            <p:nvPr/>
          </p:nvSpPr>
          <p:spPr bwMode="auto">
            <a:xfrm>
              <a:off x="2320" y="2705"/>
              <a:ext cx="21" cy="2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01" name="Freeform 1305"/>
            <p:cNvSpPr>
              <a:spLocks/>
            </p:cNvSpPr>
            <p:nvPr/>
          </p:nvSpPr>
          <p:spPr bwMode="auto">
            <a:xfrm>
              <a:off x="2334" y="2407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02" name="Freeform 1306"/>
            <p:cNvSpPr>
              <a:spLocks/>
            </p:cNvSpPr>
            <p:nvPr/>
          </p:nvSpPr>
          <p:spPr bwMode="auto">
            <a:xfrm>
              <a:off x="2341" y="2109"/>
              <a:ext cx="7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5"/>
                </a:cxn>
                <a:cxn ang="0">
                  <a:pos x="0" y="7"/>
                </a:cxn>
              </a:cxnLst>
              <a:rect l="0" t="0" r="r" b="b"/>
              <a:pathLst>
                <a:path w="7" h="15">
                  <a:moveTo>
                    <a:pt x="0" y="0"/>
                  </a:moveTo>
                  <a:lnTo>
                    <a:pt x="7" y="15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03" name="Freeform 1307"/>
            <p:cNvSpPr>
              <a:spLocks/>
            </p:cNvSpPr>
            <p:nvPr/>
          </p:nvSpPr>
          <p:spPr bwMode="auto">
            <a:xfrm>
              <a:off x="2341" y="1805"/>
              <a:ext cx="21" cy="2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21"/>
                </a:cxn>
                <a:cxn ang="0">
                  <a:pos x="0" y="14"/>
                </a:cxn>
              </a:cxnLst>
              <a:rect l="0" t="0" r="r" b="b"/>
              <a:pathLst>
                <a:path w="21" h="21">
                  <a:moveTo>
                    <a:pt x="14" y="0"/>
                  </a:moveTo>
                  <a:lnTo>
                    <a:pt x="21" y="21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04" name="Freeform 1308"/>
            <p:cNvSpPr>
              <a:spLocks/>
            </p:cNvSpPr>
            <p:nvPr/>
          </p:nvSpPr>
          <p:spPr bwMode="auto">
            <a:xfrm>
              <a:off x="2348" y="1507"/>
              <a:ext cx="21" cy="2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21"/>
                </a:cxn>
                <a:cxn ang="0">
                  <a:pos x="0" y="14"/>
                </a:cxn>
              </a:cxnLst>
              <a:rect l="0" t="0" r="r" b="b"/>
              <a:pathLst>
                <a:path w="21" h="21">
                  <a:moveTo>
                    <a:pt x="14" y="0"/>
                  </a:moveTo>
                  <a:lnTo>
                    <a:pt x="21" y="21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05" name="Freeform 1309"/>
            <p:cNvSpPr>
              <a:spLocks/>
            </p:cNvSpPr>
            <p:nvPr/>
          </p:nvSpPr>
          <p:spPr bwMode="auto">
            <a:xfrm>
              <a:off x="2355" y="1202"/>
              <a:ext cx="28" cy="3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36"/>
                </a:cxn>
                <a:cxn ang="0">
                  <a:pos x="0" y="15"/>
                </a:cxn>
              </a:cxnLst>
              <a:rect l="0" t="0" r="r" b="b"/>
              <a:pathLst>
                <a:path w="28" h="36">
                  <a:moveTo>
                    <a:pt x="14" y="0"/>
                  </a:moveTo>
                  <a:lnTo>
                    <a:pt x="28" y="36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06" name="Freeform 1310"/>
            <p:cNvSpPr>
              <a:spLocks/>
            </p:cNvSpPr>
            <p:nvPr/>
          </p:nvSpPr>
          <p:spPr bwMode="auto">
            <a:xfrm>
              <a:off x="2362" y="905"/>
              <a:ext cx="36" cy="3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6" y="35"/>
                </a:cxn>
                <a:cxn ang="0">
                  <a:pos x="0" y="14"/>
                </a:cxn>
              </a:cxnLst>
              <a:rect l="0" t="0" r="r" b="b"/>
              <a:pathLst>
                <a:path w="36" h="35">
                  <a:moveTo>
                    <a:pt x="14" y="0"/>
                  </a:moveTo>
                  <a:lnTo>
                    <a:pt x="36" y="35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07" name="Freeform 1311"/>
            <p:cNvSpPr>
              <a:spLocks/>
            </p:cNvSpPr>
            <p:nvPr/>
          </p:nvSpPr>
          <p:spPr bwMode="auto">
            <a:xfrm>
              <a:off x="2369" y="600"/>
              <a:ext cx="36" cy="4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6" y="43"/>
                </a:cxn>
                <a:cxn ang="0">
                  <a:pos x="0" y="21"/>
                </a:cxn>
              </a:cxnLst>
              <a:rect l="0" t="0" r="r" b="b"/>
              <a:pathLst>
                <a:path w="36" h="43">
                  <a:moveTo>
                    <a:pt x="14" y="0"/>
                  </a:moveTo>
                  <a:lnTo>
                    <a:pt x="36" y="43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08" name="Freeform 1312"/>
            <p:cNvSpPr>
              <a:spLocks/>
            </p:cNvSpPr>
            <p:nvPr/>
          </p:nvSpPr>
          <p:spPr bwMode="auto">
            <a:xfrm>
              <a:off x="2426" y="3597"/>
              <a:ext cx="7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0"/>
                </a:cxn>
                <a:cxn ang="0">
                  <a:pos x="7" y="15"/>
                </a:cxn>
              </a:cxnLst>
              <a:rect l="0" t="0" r="r" b="b"/>
              <a:pathLst>
                <a:path w="7" h="22">
                  <a:moveTo>
                    <a:pt x="0" y="22"/>
                  </a:moveTo>
                  <a:lnTo>
                    <a:pt x="0" y="0"/>
                  </a:lnTo>
                  <a:lnTo>
                    <a:pt x="7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09" name="Freeform 1313"/>
            <p:cNvSpPr>
              <a:spLocks/>
            </p:cNvSpPr>
            <p:nvPr/>
          </p:nvSpPr>
          <p:spPr bwMode="auto">
            <a:xfrm>
              <a:off x="2433" y="3307"/>
              <a:ext cx="7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10" name="Line 1314"/>
            <p:cNvSpPr>
              <a:spLocks noChangeShapeType="1"/>
            </p:cNvSpPr>
            <p:nvPr/>
          </p:nvSpPr>
          <p:spPr bwMode="auto">
            <a:xfrm flipV="1">
              <a:off x="2447" y="3009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11" name="Oval 1315"/>
            <p:cNvSpPr>
              <a:spLocks noChangeArrowheads="1"/>
            </p:cNvSpPr>
            <p:nvPr/>
          </p:nvSpPr>
          <p:spPr bwMode="auto">
            <a:xfrm>
              <a:off x="2447" y="2705"/>
              <a:ext cx="21" cy="2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12" name="Freeform 1316"/>
            <p:cNvSpPr>
              <a:spLocks/>
            </p:cNvSpPr>
            <p:nvPr/>
          </p:nvSpPr>
          <p:spPr bwMode="auto">
            <a:xfrm>
              <a:off x="2461" y="2414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13" name="Freeform 1317"/>
            <p:cNvSpPr>
              <a:spLocks/>
            </p:cNvSpPr>
            <p:nvPr/>
          </p:nvSpPr>
          <p:spPr bwMode="auto">
            <a:xfrm>
              <a:off x="2468" y="2109"/>
              <a:ext cx="15" cy="1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15"/>
                </a:cxn>
                <a:cxn ang="0">
                  <a:pos x="0" y="7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15" y="15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14" name="Freeform 1318"/>
            <p:cNvSpPr>
              <a:spLocks/>
            </p:cNvSpPr>
            <p:nvPr/>
          </p:nvSpPr>
          <p:spPr bwMode="auto">
            <a:xfrm>
              <a:off x="2476" y="1805"/>
              <a:ext cx="14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21"/>
                </a:cxn>
                <a:cxn ang="0">
                  <a:pos x="0" y="14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21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15" name="Freeform 1319"/>
            <p:cNvSpPr>
              <a:spLocks/>
            </p:cNvSpPr>
            <p:nvPr/>
          </p:nvSpPr>
          <p:spPr bwMode="auto">
            <a:xfrm>
              <a:off x="2483" y="1507"/>
              <a:ext cx="21" cy="2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8"/>
                </a:cxn>
                <a:cxn ang="0">
                  <a:pos x="0" y="14"/>
                </a:cxn>
              </a:cxnLst>
              <a:rect l="0" t="0" r="r" b="b"/>
              <a:pathLst>
                <a:path w="21" h="28">
                  <a:moveTo>
                    <a:pt x="7" y="0"/>
                  </a:moveTo>
                  <a:lnTo>
                    <a:pt x="21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16" name="Freeform 1320"/>
            <p:cNvSpPr>
              <a:spLocks/>
            </p:cNvSpPr>
            <p:nvPr/>
          </p:nvSpPr>
          <p:spPr bwMode="auto">
            <a:xfrm>
              <a:off x="2490" y="1202"/>
              <a:ext cx="28" cy="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8" y="36"/>
                </a:cxn>
                <a:cxn ang="0">
                  <a:pos x="0" y="22"/>
                </a:cxn>
              </a:cxnLst>
              <a:rect l="0" t="0" r="r" b="b"/>
              <a:pathLst>
                <a:path w="28" h="36">
                  <a:moveTo>
                    <a:pt x="7" y="0"/>
                  </a:moveTo>
                  <a:lnTo>
                    <a:pt x="28" y="36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17" name="Freeform 1321"/>
            <p:cNvSpPr>
              <a:spLocks/>
            </p:cNvSpPr>
            <p:nvPr/>
          </p:nvSpPr>
          <p:spPr bwMode="auto">
            <a:xfrm>
              <a:off x="2490" y="905"/>
              <a:ext cx="35" cy="3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5" y="35"/>
                </a:cxn>
                <a:cxn ang="0">
                  <a:pos x="0" y="21"/>
                </a:cxn>
              </a:cxnLst>
              <a:rect l="0" t="0" r="r" b="b"/>
              <a:pathLst>
                <a:path w="35" h="35">
                  <a:moveTo>
                    <a:pt x="21" y="0"/>
                  </a:moveTo>
                  <a:lnTo>
                    <a:pt x="35" y="35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18" name="Freeform 1322"/>
            <p:cNvSpPr>
              <a:spLocks/>
            </p:cNvSpPr>
            <p:nvPr/>
          </p:nvSpPr>
          <p:spPr bwMode="auto">
            <a:xfrm>
              <a:off x="2497" y="600"/>
              <a:ext cx="42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50"/>
                </a:cxn>
                <a:cxn ang="0">
                  <a:pos x="0" y="28"/>
                </a:cxn>
              </a:cxnLst>
              <a:rect l="0" t="0" r="r" b="b"/>
              <a:pathLst>
                <a:path w="42" h="50">
                  <a:moveTo>
                    <a:pt x="21" y="0"/>
                  </a:moveTo>
                  <a:lnTo>
                    <a:pt x="42" y="50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19" name="Freeform 1323"/>
            <p:cNvSpPr>
              <a:spLocks/>
            </p:cNvSpPr>
            <p:nvPr/>
          </p:nvSpPr>
          <p:spPr bwMode="auto">
            <a:xfrm>
              <a:off x="2554" y="3597"/>
              <a:ext cx="7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0"/>
                </a:cxn>
                <a:cxn ang="0">
                  <a:pos x="7" y="15"/>
                </a:cxn>
              </a:cxnLst>
              <a:rect l="0" t="0" r="r" b="b"/>
              <a:pathLst>
                <a:path w="7" h="22">
                  <a:moveTo>
                    <a:pt x="0" y="22"/>
                  </a:moveTo>
                  <a:lnTo>
                    <a:pt x="0" y="0"/>
                  </a:lnTo>
                  <a:lnTo>
                    <a:pt x="7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20" name="Freeform 1324"/>
            <p:cNvSpPr>
              <a:spLocks/>
            </p:cNvSpPr>
            <p:nvPr/>
          </p:nvSpPr>
          <p:spPr bwMode="auto">
            <a:xfrm>
              <a:off x="2561" y="3307"/>
              <a:ext cx="7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21" name="Line 1325"/>
            <p:cNvSpPr>
              <a:spLocks noChangeShapeType="1"/>
            </p:cNvSpPr>
            <p:nvPr/>
          </p:nvSpPr>
          <p:spPr bwMode="auto">
            <a:xfrm flipV="1">
              <a:off x="2575" y="3009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22" name="Freeform 1326"/>
            <p:cNvSpPr>
              <a:spLocks/>
            </p:cNvSpPr>
            <p:nvPr/>
          </p:nvSpPr>
          <p:spPr bwMode="auto">
            <a:xfrm>
              <a:off x="2582" y="2712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23" name="Freeform 1327"/>
            <p:cNvSpPr>
              <a:spLocks/>
            </p:cNvSpPr>
            <p:nvPr/>
          </p:nvSpPr>
          <p:spPr bwMode="auto">
            <a:xfrm>
              <a:off x="2589" y="2414"/>
              <a:ext cx="7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24" name="Freeform 1328"/>
            <p:cNvSpPr>
              <a:spLocks/>
            </p:cNvSpPr>
            <p:nvPr/>
          </p:nvSpPr>
          <p:spPr bwMode="auto">
            <a:xfrm>
              <a:off x="2596" y="2109"/>
              <a:ext cx="14" cy="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5"/>
                </a:cxn>
                <a:cxn ang="0">
                  <a:pos x="0" y="7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lnTo>
                    <a:pt x="14" y="15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25" name="Freeform 1329"/>
            <p:cNvSpPr>
              <a:spLocks/>
            </p:cNvSpPr>
            <p:nvPr/>
          </p:nvSpPr>
          <p:spPr bwMode="auto">
            <a:xfrm>
              <a:off x="2603" y="1812"/>
              <a:ext cx="21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1"/>
                </a:cxn>
                <a:cxn ang="0">
                  <a:pos x="0" y="7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21" y="21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26" name="Freeform 1330"/>
            <p:cNvSpPr>
              <a:spLocks/>
            </p:cNvSpPr>
            <p:nvPr/>
          </p:nvSpPr>
          <p:spPr bwMode="auto">
            <a:xfrm>
              <a:off x="2610" y="1507"/>
              <a:ext cx="21" cy="2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28"/>
                </a:cxn>
                <a:cxn ang="0">
                  <a:pos x="0" y="14"/>
                </a:cxn>
              </a:cxnLst>
              <a:rect l="0" t="0" r="r" b="b"/>
              <a:pathLst>
                <a:path w="21" h="28">
                  <a:moveTo>
                    <a:pt x="14" y="0"/>
                  </a:moveTo>
                  <a:lnTo>
                    <a:pt x="21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27" name="Freeform 1331"/>
            <p:cNvSpPr>
              <a:spLocks/>
            </p:cNvSpPr>
            <p:nvPr/>
          </p:nvSpPr>
          <p:spPr bwMode="auto">
            <a:xfrm>
              <a:off x="2617" y="1209"/>
              <a:ext cx="29" cy="3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36"/>
                </a:cxn>
                <a:cxn ang="0">
                  <a:pos x="0" y="15"/>
                </a:cxn>
              </a:cxnLst>
              <a:rect l="0" t="0" r="r" b="b"/>
              <a:pathLst>
                <a:path w="29" h="36">
                  <a:moveTo>
                    <a:pt x="14" y="0"/>
                  </a:moveTo>
                  <a:lnTo>
                    <a:pt x="29" y="36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28" name="Freeform 1332"/>
            <p:cNvSpPr>
              <a:spLocks/>
            </p:cNvSpPr>
            <p:nvPr/>
          </p:nvSpPr>
          <p:spPr bwMode="auto">
            <a:xfrm>
              <a:off x="2624" y="905"/>
              <a:ext cx="36" cy="4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6" y="42"/>
                </a:cxn>
                <a:cxn ang="0">
                  <a:pos x="0" y="21"/>
                </a:cxn>
              </a:cxnLst>
              <a:rect l="0" t="0" r="r" b="b"/>
              <a:pathLst>
                <a:path w="36" h="42">
                  <a:moveTo>
                    <a:pt x="15" y="0"/>
                  </a:moveTo>
                  <a:lnTo>
                    <a:pt x="36" y="42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29" name="Freeform 1333"/>
            <p:cNvSpPr>
              <a:spLocks/>
            </p:cNvSpPr>
            <p:nvPr/>
          </p:nvSpPr>
          <p:spPr bwMode="auto">
            <a:xfrm>
              <a:off x="2631" y="607"/>
              <a:ext cx="36" cy="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6" y="50"/>
                </a:cxn>
                <a:cxn ang="0">
                  <a:pos x="0" y="21"/>
                </a:cxn>
              </a:cxnLst>
              <a:rect l="0" t="0" r="r" b="b"/>
              <a:pathLst>
                <a:path w="36" h="50">
                  <a:moveTo>
                    <a:pt x="22" y="0"/>
                  </a:moveTo>
                  <a:lnTo>
                    <a:pt x="36" y="50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30" name="Freeform 1334"/>
            <p:cNvSpPr>
              <a:spLocks/>
            </p:cNvSpPr>
            <p:nvPr/>
          </p:nvSpPr>
          <p:spPr bwMode="auto">
            <a:xfrm>
              <a:off x="2681" y="3597"/>
              <a:ext cx="7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7" y="15"/>
                </a:cxn>
              </a:cxnLst>
              <a:rect l="0" t="0" r="r" b="b"/>
              <a:pathLst>
                <a:path w="7" h="22">
                  <a:moveTo>
                    <a:pt x="7" y="22"/>
                  </a:moveTo>
                  <a:lnTo>
                    <a:pt x="0" y="0"/>
                  </a:lnTo>
                  <a:lnTo>
                    <a:pt x="7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31" name="Freeform 1335"/>
            <p:cNvSpPr>
              <a:spLocks/>
            </p:cNvSpPr>
            <p:nvPr/>
          </p:nvSpPr>
          <p:spPr bwMode="auto">
            <a:xfrm>
              <a:off x="2688" y="3307"/>
              <a:ext cx="7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32" name="Line 1336"/>
            <p:cNvSpPr>
              <a:spLocks noChangeShapeType="1"/>
            </p:cNvSpPr>
            <p:nvPr/>
          </p:nvSpPr>
          <p:spPr bwMode="auto">
            <a:xfrm flipV="1">
              <a:off x="2702" y="3009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33" name="Line 1337"/>
            <p:cNvSpPr>
              <a:spLocks noChangeShapeType="1"/>
            </p:cNvSpPr>
            <p:nvPr/>
          </p:nvSpPr>
          <p:spPr bwMode="auto">
            <a:xfrm>
              <a:off x="2709" y="2719"/>
              <a:ext cx="8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34" name="Freeform 1338"/>
            <p:cNvSpPr>
              <a:spLocks/>
            </p:cNvSpPr>
            <p:nvPr/>
          </p:nvSpPr>
          <p:spPr bwMode="auto">
            <a:xfrm>
              <a:off x="2717" y="2414"/>
              <a:ext cx="14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7"/>
                </a:cxn>
                <a:cxn ang="0">
                  <a:pos x="0" y="7"/>
                </a:cxn>
              </a:cxnLst>
              <a:rect l="0" t="0" r="r" b="b"/>
              <a:pathLst>
                <a:path w="14" h="7">
                  <a:moveTo>
                    <a:pt x="7" y="0"/>
                  </a:moveTo>
                  <a:lnTo>
                    <a:pt x="14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35" name="Freeform 1339"/>
            <p:cNvSpPr>
              <a:spLocks/>
            </p:cNvSpPr>
            <p:nvPr/>
          </p:nvSpPr>
          <p:spPr bwMode="auto">
            <a:xfrm>
              <a:off x="2724" y="2109"/>
              <a:ext cx="14" cy="2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22"/>
                </a:cxn>
                <a:cxn ang="0">
                  <a:pos x="0" y="15"/>
                </a:cxn>
              </a:cxnLst>
              <a:rect l="0" t="0" r="r" b="b"/>
              <a:pathLst>
                <a:path w="14" h="22">
                  <a:moveTo>
                    <a:pt x="7" y="0"/>
                  </a:moveTo>
                  <a:lnTo>
                    <a:pt x="14" y="22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36" name="Freeform 1340"/>
            <p:cNvSpPr>
              <a:spLocks/>
            </p:cNvSpPr>
            <p:nvPr/>
          </p:nvSpPr>
          <p:spPr bwMode="auto">
            <a:xfrm>
              <a:off x="2731" y="1812"/>
              <a:ext cx="21" cy="2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21"/>
                </a:cxn>
                <a:cxn ang="0">
                  <a:pos x="0" y="14"/>
                </a:cxn>
              </a:cxnLst>
              <a:rect l="0" t="0" r="r" b="b"/>
              <a:pathLst>
                <a:path w="21" h="21">
                  <a:moveTo>
                    <a:pt x="14" y="0"/>
                  </a:moveTo>
                  <a:lnTo>
                    <a:pt x="21" y="21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37" name="Freeform 1341"/>
            <p:cNvSpPr>
              <a:spLocks/>
            </p:cNvSpPr>
            <p:nvPr/>
          </p:nvSpPr>
          <p:spPr bwMode="auto">
            <a:xfrm>
              <a:off x="2738" y="1514"/>
              <a:ext cx="28" cy="2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28"/>
                </a:cxn>
                <a:cxn ang="0">
                  <a:pos x="0" y="14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28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38" name="Freeform 1342"/>
            <p:cNvSpPr>
              <a:spLocks/>
            </p:cNvSpPr>
            <p:nvPr/>
          </p:nvSpPr>
          <p:spPr bwMode="auto">
            <a:xfrm>
              <a:off x="2745" y="1209"/>
              <a:ext cx="35" cy="3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36"/>
                </a:cxn>
                <a:cxn ang="0">
                  <a:pos x="0" y="22"/>
                </a:cxn>
              </a:cxnLst>
              <a:rect l="0" t="0" r="r" b="b"/>
              <a:pathLst>
                <a:path w="35" h="36">
                  <a:moveTo>
                    <a:pt x="14" y="0"/>
                  </a:moveTo>
                  <a:lnTo>
                    <a:pt x="35" y="36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39" name="Freeform 1343"/>
            <p:cNvSpPr>
              <a:spLocks/>
            </p:cNvSpPr>
            <p:nvPr/>
          </p:nvSpPr>
          <p:spPr bwMode="auto">
            <a:xfrm>
              <a:off x="2752" y="912"/>
              <a:ext cx="35" cy="4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5" y="42"/>
                </a:cxn>
                <a:cxn ang="0">
                  <a:pos x="0" y="21"/>
                </a:cxn>
              </a:cxnLst>
              <a:rect l="0" t="0" r="r" b="b"/>
              <a:pathLst>
                <a:path w="35" h="42">
                  <a:moveTo>
                    <a:pt x="21" y="0"/>
                  </a:moveTo>
                  <a:lnTo>
                    <a:pt x="35" y="42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40" name="Freeform 1344"/>
            <p:cNvSpPr>
              <a:spLocks/>
            </p:cNvSpPr>
            <p:nvPr/>
          </p:nvSpPr>
          <p:spPr bwMode="auto">
            <a:xfrm>
              <a:off x="2759" y="607"/>
              <a:ext cx="43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50"/>
                </a:cxn>
                <a:cxn ang="0">
                  <a:pos x="0" y="28"/>
                </a:cxn>
              </a:cxnLst>
              <a:rect l="0" t="0" r="r" b="b"/>
              <a:pathLst>
                <a:path w="43" h="50">
                  <a:moveTo>
                    <a:pt x="21" y="0"/>
                  </a:moveTo>
                  <a:lnTo>
                    <a:pt x="43" y="50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41" name="Freeform 1345"/>
            <p:cNvSpPr>
              <a:spLocks/>
            </p:cNvSpPr>
            <p:nvPr/>
          </p:nvSpPr>
          <p:spPr bwMode="auto">
            <a:xfrm>
              <a:off x="2809" y="3597"/>
              <a:ext cx="14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14" y="15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lnTo>
                    <a:pt x="0" y="0"/>
                  </a:lnTo>
                  <a:lnTo>
                    <a:pt x="14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42" name="Freeform 1346"/>
            <p:cNvSpPr>
              <a:spLocks/>
            </p:cNvSpPr>
            <p:nvPr/>
          </p:nvSpPr>
          <p:spPr bwMode="auto">
            <a:xfrm>
              <a:off x="2823" y="3307"/>
              <a:ext cx="7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43" name="Freeform 1347"/>
            <p:cNvSpPr>
              <a:spLocks/>
            </p:cNvSpPr>
            <p:nvPr/>
          </p:nvSpPr>
          <p:spPr bwMode="auto">
            <a:xfrm>
              <a:off x="2830" y="3009"/>
              <a:ext cx="7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44" name="Line 1348"/>
            <p:cNvSpPr>
              <a:spLocks noChangeShapeType="1"/>
            </p:cNvSpPr>
            <p:nvPr/>
          </p:nvSpPr>
          <p:spPr bwMode="auto">
            <a:xfrm>
              <a:off x="2844" y="2712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45" name="Freeform 1349"/>
            <p:cNvSpPr>
              <a:spLocks/>
            </p:cNvSpPr>
            <p:nvPr/>
          </p:nvSpPr>
          <p:spPr bwMode="auto">
            <a:xfrm>
              <a:off x="2851" y="2414"/>
              <a:ext cx="7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0" y="7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lnTo>
                    <a:pt x="7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46" name="Freeform 1350"/>
            <p:cNvSpPr>
              <a:spLocks/>
            </p:cNvSpPr>
            <p:nvPr/>
          </p:nvSpPr>
          <p:spPr bwMode="auto">
            <a:xfrm>
              <a:off x="2858" y="2116"/>
              <a:ext cx="14" cy="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5"/>
                </a:cxn>
                <a:cxn ang="0">
                  <a:pos x="0" y="8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lnTo>
                    <a:pt x="14" y="15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47" name="Freeform 1351"/>
            <p:cNvSpPr>
              <a:spLocks/>
            </p:cNvSpPr>
            <p:nvPr/>
          </p:nvSpPr>
          <p:spPr bwMode="auto">
            <a:xfrm>
              <a:off x="2865" y="1812"/>
              <a:ext cx="22" cy="2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28"/>
                </a:cxn>
                <a:cxn ang="0">
                  <a:pos x="0" y="14"/>
                </a:cxn>
              </a:cxnLst>
              <a:rect l="0" t="0" r="r" b="b"/>
              <a:pathLst>
                <a:path w="22" h="28">
                  <a:moveTo>
                    <a:pt x="7" y="0"/>
                  </a:moveTo>
                  <a:lnTo>
                    <a:pt x="22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48" name="Freeform 1352"/>
            <p:cNvSpPr>
              <a:spLocks/>
            </p:cNvSpPr>
            <p:nvPr/>
          </p:nvSpPr>
          <p:spPr bwMode="auto">
            <a:xfrm>
              <a:off x="2872" y="1514"/>
              <a:ext cx="22" cy="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2" y="28"/>
                </a:cxn>
                <a:cxn ang="0">
                  <a:pos x="0" y="14"/>
                </a:cxn>
              </a:cxnLst>
              <a:rect l="0" t="0" r="r" b="b"/>
              <a:pathLst>
                <a:path w="22" h="28">
                  <a:moveTo>
                    <a:pt x="8" y="0"/>
                  </a:moveTo>
                  <a:lnTo>
                    <a:pt x="22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49" name="Freeform 1353"/>
            <p:cNvSpPr>
              <a:spLocks/>
            </p:cNvSpPr>
            <p:nvPr/>
          </p:nvSpPr>
          <p:spPr bwMode="auto">
            <a:xfrm>
              <a:off x="2880" y="1209"/>
              <a:ext cx="28" cy="4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43"/>
                </a:cxn>
                <a:cxn ang="0">
                  <a:pos x="0" y="22"/>
                </a:cxn>
              </a:cxnLst>
              <a:rect l="0" t="0" r="r" b="b"/>
              <a:pathLst>
                <a:path w="28" h="43">
                  <a:moveTo>
                    <a:pt x="14" y="0"/>
                  </a:moveTo>
                  <a:lnTo>
                    <a:pt x="28" y="43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50" name="Freeform 1354"/>
            <p:cNvSpPr>
              <a:spLocks/>
            </p:cNvSpPr>
            <p:nvPr/>
          </p:nvSpPr>
          <p:spPr bwMode="auto">
            <a:xfrm>
              <a:off x="2887" y="912"/>
              <a:ext cx="35" cy="4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42"/>
                </a:cxn>
                <a:cxn ang="0">
                  <a:pos x="0" y="21"/>
                </a:cxn>
              </a:cxnLst>
              <a:rect l="0" t="0" r="r" b="b"/>
              <a:pathLst>
                <a:path w="35" h="42">
                  <a:moveTo>
                    <a:pt x="14" y="0"/>
                  </a:moveTo>
                  <a:lnTo>
                    <a:pt x="35" y="42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51" name="Freeform 1355"/>
            <p:cNvSpPr>
              <a:spLocks/>
            </p:cNvSpPr>
            <p:nvPr/>
          </p:nvSpPr>
          <p:spPr bwMode="auto">
            <a:xfrm>
              <a:off x="2894" y="614"/>
              <a:ext cx="42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50"/>
                </a:cxn>
                <a:cxn ang="0">
                  <a:pos x="0" y="21"/>
                </a:cxn>
              </a:cxnLst>
              <a:rect l="0" t="0" r="r" b="b"/>
              <a:pathLst>
                <a:path w="42" h="50">
                  <a:moveTo>
                    <a:pt x="21" y="0"/>
                  </a:moveTo>
                  <a:lnTo>
                    <a:pt x="42" y="50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52" name="Freeform 1356"/>
            <p:cNvSpPr>
              <a:spLocks/>
            </p:cNvSpPr>
            <p:nvPr/>
          </p:nvSpPr>
          <p:spPr bwMode="auto">
            <a:xfrm>
              <a:off x="2936" y="3597"/>
              <a:ext cx="14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14" y="15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lnTo>
                    <a:pt x="0" y="0"/>
                  </a:lnTo>
                  <a:lnTo>
                    <a:pt x="14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53" name="Freeform 1357"/>
            <p:cNvSpPr>
              <a:spLocks/>
            </p:cNvSpPr>
            <p:nvPr/>
          </p:nvSpPr>
          <p:spPr bwMode="auto">
            <a:xfrm>
              <a:off x="2950" y="3307"/>
              <a:ext cx="7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54" name="Oval 1358"/>
            <p:cNvSpPr>
              <a:spLocks noChangeArrowheads="1"/>
            </p:cNvSpPr>
            <p:nvPr/>
          </p:nvSpPr>
          <p:spPr bwMode="auto">
            <a:xfrm>
              <a:off x="2957" y="3009"/>
              <a:ext cx="22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55" name="Oval 1359"/>
            <p:cNvSpPr>
              <a:spLocks noChangeArrowheads="1"/>
            </p:cNvSpPr>
            <p:nvPr/>
          </p:nvSpPr>
          <p:spPr bwMode="auto">
            <a:xfrm>
              <a:off x="2965" y="2712"/>
              <a:ext cx="21" cy="2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56" name="Freeform 1360"/>
            <p:cNvSpPr>
              <a:spLocks/>
            </p:cNvSpPr>
            <p:nvPr/>
          </p:nvSpPr>
          <p:spPr bwMode="auto">
            <a:xfrm>
              <a:off x="2979" y="2414"/>
              <a:ext cx="7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4"/>
                </a:cxn>
                <a:cxn ang="0">
                  <a:pos x="0" y="7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7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57" name="Freeform 1361"/>
            <p:cNvSpPr>
              <a:spLocks/>
            </p:cNvSpPr>
            <p:nvPr/>
          </p:nvSpPr>
          <p:spPr bwMode="auto">
            <a:xfrm>
              <a:off x="2986" y="2116"/>
              <a:ext cx="14" cy="2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22"/>
                </a:cxn>
                <a:cxn ang="0">
                  <a:pos x="0" y="8"/>
                </a:cxn>
              </a:cxnLst>
              <a:rect l="0" t="0" r="r" b="b"/>
              <a:pathLst>
                <a:path w="14" h="22">
                  <a:moveTo>
                    <a:pt x="7" y="0"/>
                  </a:moveTo>
                  <a:lnTo>
                    <a:pt x="14" y="22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58" name="Freeform 1362"/>
            <p:cNvSpPr>
              <a:spLocks/>
            </p:cNvSpPr>
            <p:nvPr/>
          </p:nvSpPr>
          <p:spPr bwMode="auto">
            <a:xfrm>
              <a:off x="2993" y="1819"/>
              <a:ext cx="21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1"/>
                </a:cxn>
                <a:cxn ang="0">
                  <a:pos x="0" y="7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21" y="21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59" name="Freeform 1363"/>
            <p:cNvSpPr>
              <a:spLocks/>
            </p:cNvSpPr>
            <p:nvPr/>
          </p:nvSpPr>
          <p:spPr bwMode="auto">
            <a:xfrm>
              <a:off x="3000" y="1514"/>
              <a:ext cx="28" cy="3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36"/>
                </a:cxn>
                <a:cxn ang="0">
                  <a:pos x="0" y="21"/>
                </a:cxn>
              </a:cxnLst>
              <a:rect l="0" t="0" r="r" b="b"/>
              <a:pathLst>
                <a:path w="28" h="36">
                  <a:moveTo>
                    <a:pt x="14" y="0"/>
                  </a:moveTo>
                  <a:lnTo>
                    <a:pt x="28" y="36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60" name="Freeform 1364"/>
            <p:cNvSpPr>
              <a:spLocks/>
            </p:cNvSpPr>
            <p:nvPr/>
          </p:nvSpPr>
          <p:spPr bwMode="auto">
            <a:xfrm>
              <a:off x="3007" y="1217"/>
              <a:ext cx="35" cy="3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35"/>
                </a:cxn>
                <a:cxn ang="0">
                  <a:pos x="0" y="21"/>
                </a:cxn>
              </a:cxnLst>
              <a:rect l="0" t="0" r="r" b="b"/>
              <a:pathLst>
                <a:path w="35" h="35">
                  <a:moveTo>
                    <a:pt x="14" y="0"/>
                  </a:moveTo>
                  <a:lnTo>
                    <a:pt x="35" y="35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61" name="Freeform 1365"/>
            <p:cNvSpPr>
              <a:spLocks/>
            </p:cNvSpPr>
            <p:nvPr/>
          </p:nvSpPr>
          <p:spPr bwMode="auto">
            <a:xfrm>
              <a:off x="3014" y="912"/>
              <a:ext cx="43" cy="4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49"/>
                </a:cxn>
                <a:cxn ang="0">
                  <a:pos x="0" y="28"/>
                </a:cxn>
              </a:cxnLst>
              <a:rect l="0" t="0" r="r" b="b"/>
              <a:pathLst>
                <a:path w="43" h="49">
                  <a:moveTo>
                    <a:pt x="21" y="0"/>
                  </a:moveTo>
                  <a:lnTo>
                    <a:pt x="43" y="49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62" name="Freeform 1366"/>
            <p:cNvSpPr>
              <a:spLocks/>
            </p:cNvSpPr>
            <p:nvPr/>
          </p:nvSpPr>
          <p:spPr bwMode="auto">
            <a:xfrm>
              <a:off x="3021" y="614"/>
              <a:ext cx="43" cy="5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57"/>
                </a:cxn>
                <a:cxn ang="0">
                  <a:pos x="0" y="29"/>
                </a:cxn>
              </a:cxnLst>
              <a:rect l="0" t="0" r="r" b="b"/>
              <a:pathLst>
                <a:path w="43" h="57">
                  <a:moveTo>
                    <a:pt x="21" y="0"/>
                  </a:moveTo>
                  <a:lnTo>
                    <a:pt x="43" y="57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63" name="Freeform 1367"/>
            <p:cNvSpPr>
              <a:spLocks/>
            </p:cNvSpPr>
            <p:nvPr/>
          </p:nvSpPr>
          <p:spPr bwMode="auto">
            <a:xfrm>
              <a:off x="3064" y="3597"/>
              <a:ext cx="14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14" y="7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lnTo>
                    <a:pt x="0" y="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64" name="Freeform 1368"/>
            <p:cNvSpPr>
              <a:spLocks/>
            </p:cNvSpPr>
            <p:nvPr/>
          </p:nvSpPr>
          <p:spPr bwMode="auto">
            <a:xfrm>
              <a:off x="3078" y="3307"/>
              <a:ext cx="7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65" name="Oval 1369"/>
            <p:cNvSpPr>
              <a:spLocks noChangeArrowheads="1"/>
            </p:cNvSpPr>
            <p:nvPr/>
          </p:nvSpPr>
          <p:spPr bwMode="auto">
            <a:xfrm>
              <a:off x="3085" y="3009"/>
              <a:ext cx="21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66" name="Freeform 1370"/>
            <p:cNvSpPr>
              <a:spLocks/>
            </p:cNvSpPr>
            <p:nvPr/>
          </p:nvSpPr>
          <p:spPr bwMode="auto">
            <a:xfrm>
              <a:off x="3099" y="2719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67" name="Freeform 1371"/>
            <p:cNvSpPr>
              <a:spLocks/>
            </p:cNvSpPr>
            <p:nvPr/>
          </p:nvSpPr>
          <p:spPr bwMode="auto">
            <a:xfrm>
              <a:off x="3106" y="2414"/>
              <a:ext cx="14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4"/>
                </a:cxn>
                <a:cxn ang="0">
                  <a:pos x="0" y="7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4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68" name="Freeform 1372"/>
            <p:cNvSpPr>
              <a:spLocks/>
            </p:cNvSpPr>
            <p:nvPr/>
          </p:nvSpPr>
          <p:spPr bwMode="auto">
            <a:xfrm>
              <a:off x="3113" y="2116"/>
              <a:ext cx="22" cy="2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22"/>
                </a:cxn>
                <a:cxn ang="0">
                  <a:pos x="0" y="15"/>
                </a:cxn>
              </a:cxnLst>
              <a:rect l="0" t="0" r="r" b="b"/>
              <a:pathLst>
                <a:path w="22" h="22">
                  <a:moveTo>
                    <a:pt x="7" y="0"/>
                  </a:moveTo>
                  <a:lnTo>
                    <a:pt x="22" y="22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69" name="Freeform 1373"/>
            <p:cNvSpPr>
              <a:spLocks/>
            </p:cNvSpPr>
            <p:nvPr/>
          </p:nvSpPr>
          <p:spPr bwMode="auto">
            <a:xfrm>
              <a:off x="3120" y="1819"/>
              <a:ext cx="22" cy="2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8"/>
                </a:cxn>
                <a:cxn ang="0">
                  <a:pos x="0" y="14"/>
                </a:cxn>
              </a:cxnLst>
              <a:rect l="0" t="0" r="r" b="b"/>
              <a:pathLst>
                <a:path w="22" h="28">
                  <a:moveTo>
                    <a:pt x="15" y="0"/>
                  </a:moveTo>
                  <a:lnTo>
                    <a:pt x="22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70" name="Freeform 1374"/>
            <p:cNvSpPr>
              <a:spLocks/>
            </p:cNvSpPr>
            <p:nvPr/>
          </p:nvSpPr>
          <p:spPr bwMode="auto">
            <a:xfrm>
              <a:off x="3128" y="1521"/>
              <a:ext cx="28" cy="2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29"/>
                </a:cxn>
                <a:cxn ang="0">
                  <a:pos x="0" y="14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28" y="29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71" name="Freeform 1375"/>
            <p:cNvSpPr>
              <a:spLocks/>
            </p:cNvSpPr>
            <p:nvPr/>
          </p:nvSpPr>
          <p:spPr bwMode="auto">
            <a:xfrm>
              <a:off x="3135" y="1217"/>
              <a:ext cx="35" cy="4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5" y="42"/>
                </a:cxn>
                <a:cxn ang="0">
                  <a:pos x="0" y="21"/>
                </a:cxn>
              </a:cxnLst>
              <a:rect l="0" t="0" r="r" b="b"/>
              <a:pathLst>
                <a:path w="35" h="42">
                  <a:moveTo>
                    <a:pt x="21" y="0"/>
                  </a:moveTo>
                  <a:lnTo>
                    <a:pt x="35" y="42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72" name="Freeform 1376"/>
            <p:cNvSpPr>
              <a:spLocks/>
            </p:cNvSpPr>
            <p:nvPr/>
          </p:nvSpPr>
          <p:spPr bwMode="auto">
            <a:xfrm>
              <a:off x="3149" y="919"/>
              <a:ext cx="35" cy="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50"/>
                </a:cxn>
                <a:cxn ang="0">
                  <a:pos x="0" y="21"/>
                </a:cxn>
              </a:cxnLst>
              <a:rect l="0" t="0" r="r" b="b"/>
              <a:pathLst>
                <a:path w="35" h="50">
                  <a:moveTo>
                    <a:pt x="14" y="0"/>
                  </a:moveTo>
                  <a:lnTo>
                    <a:pt x="35" y="50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73" name="Freeform 1377"/>
            <p:cNvSpPr>
              <a:spLocks/>
            </p:cNvSpPr>
            <p:nvPr/>
          </p:nvSpPr>
          <p:spPr bwMode="auto">
            <a:xfrm>
              <a:off x="3156" y="621"/>
              <a:ext cx="42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50"/>
                </a:cxn>
                <a:cxn ang="0">
                  <a:pos x="0" y="29"/>
                </a:cxn>
              </a:cxnLst>
              <a:rect l="0" t="0" r="r" b="b"/>
              <a:pathLst>
                <a:path w="42" h="50">
                  <a:moveTo>
                    <a:pt x="21" y="0"/>
                  </a:moveTo>
                  <a:lnTo>
                    <a:pt x="42" y="50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74" name="Freeform 1378"/>
            <p:cNvSpPr>
              <a:spLocks/>
            </p:cNvSpPr>
            <p:nvPr/>
          </p:nvSpPr>
          <p:spPr bwMode="auto">
            <a:xfrm>
              <a:off x="3191" y="3597"/>
              <a:ext cx="14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14" y="7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lnTo>
                    <a:pt x="0" y="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75" name="Freeform 1379"/>
            <p:cNvSpPr>
              <a:spLocks/>
            </p:cNvSpPr>
            <p:nvPr/>
          </p:nvSpPr>
          <p:spPr bwMode="auto">
            <a:xfrm>
              <a:off x="3205" y="3307"/>
              <a:ext cx="8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8" y="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0"/>
                  </a:lnTo>
                  <a:lnTo>
                    <a:pt x="8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76" name="Oval 1380"/>
            <p:cNvSpPr>
              <a:spLocks noChangeArrowheads="1"/>
            </p:cNvSpPr>
            <p:nvPr/>
          </p:nvSpPr>
          <p:spPr bwMode="auto">
            <a:xfrm>
              <a:off x="3213" y="3009"/>
              <a:ext cx="21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77" name="Freeform 1381"/>
            <p:cNvSpPr>
              <a:spLocks/>
            </p:cNvSpPr>
            <p:nvPr/>
          </p:nvSpPr>
          <p:spPr bwMode="auto">
            <a:xfrm>
              <a:off x="3227" y="2719"/>
              <a:ext cx="7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78" name="Freeform 1382"/>
            <p:cNvSpPr>
              <a:spLocks/>
            </p:cNvSpPr>
            <p:nvPr/>
          </p:nvSpPr>
          <p:spPr bwMode="auto">
            <a:xfrm>
              <a:off x="3234" y="2421"/>
              <a:ext cx="14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4"/>
                </a:cxn>
                <a:cxn ang="0">
                  <a:pos x="0" y="7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4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79" name="Freeform 1383"/>
            <p:cNvSpPr>
              <a:spLocks/>
            </p:cNvSpPr>
            <p:nvPr/>
          </p:nvSpPr>
          <p:spPr bwMode="auto">
            <a:xfrm>
              <a:off x="3241" y="2116"/>
              <a:ext cx="21" cy="2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22"/>
                </a:cxn>
                <a:cxn ang="0">
                  <a:pos x="0" y="15"/>
                </a:cxn>
              </a:cxnLst>
              <a:rect l="0" t="0" r="r" b="b"/>
              <a:pathLst>
                <a:path w="21" h="22">
                  <a:moveTo>
                    <a:pt x="14" y="0"/>
                  </a:moveTo>
                  <a:lnTo>
                    <a:pt x="21" y="22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80" name="Freeform 1384"/>
            <p:cNvSpPr>
              <a:spLocks/>
            </p:cNvSpPr>
            <p:nvPr/>
          </p:nvSpPr>
          <p:spPr bwMode="auto">
            <a:xfrm>
              <a:off x="3255" y="1819"/>
              <a:ext cx="21" cy="2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8"/>
                </a:cxn>
                <a:cxn ang="0">
                  <a:pos x="0" y="14"/>
                </a:cxn>
              </a:cxnLst>
              <a:rect l="0" t="0" r="r" b="b"/>
              <a:pathLst>
                <a:path w="21" h="28">
                  <a:moveTo>
                    <a:pt x="7" y="0"/>
                  </a:moveTo>
                  <a:lnTo>
                    <a:pt x="21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81" name="Freeform 1385"/>
            <p:cNvSpPr>
              <a:spLocks/>
            </p:cNvSpPr>
            <p:nvPr/>
          </p:nvSpPr>
          <p:spPr bwMode="auto">
            <a:xfrm>
              <a:off x="3262" y="1521"/>
              <a:ext cx="29" cy="3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36"/>
                </a:cxn>
                <a:cxn ang="0">
                  <a:pos x="0" y="14"/>
                </a:cxn>
              </a:cxnLst>
              <a:rect l="0" t="0" r="r" b="b"/>
              <a:pathLst>
                <a:path w="29" h="36">
                  <a:moveTo>
                    <a:pt x="14" y="0"/>
                  </a:moveTo>
                  <a:lnTo>
                    <a:pt x="29" y="36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82" name="Freeform 1386"/>
            <p:cNvSpPr>
              <a:spLocks/>
            </p:cNvSpPr>
            <p:nvPr/>
          </p:nvSpPr>
          <p:spPr bwMode="auto">
            <a:xfrm>
              <a:off x="3269" y="1224"/>
              <a:ext cx="36" cy="4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6" y="42"/>
                </a:cxn>
                <a:cxn ang="0">
                  <a:pos x="0" y="21"/>
                </a:cxn>
              </a:cxnLst>
              <a:rect l="0" t="0" r="r" b="b"/>
              <a:pathLst>
                <a:path w="36" h="42">
                  <a:moveTo>
                    <a:pt x="14" y="0"/>
                  </a:moveTo>
                  <a:lnTo>
                    <a:pt x="36" y="42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83" name="Freeform 1387"/>
            <p:cNvSpPr>
              <a:spLocks/>
            </p:cNvSpPr>
            <p:nvPr/>
          </p:nvSpPr>
          <p:spPr bwMode="auto">
            <a:xfrm>
              <a:off x="3276" y="919"/>
              <a:ext cx="43" cy="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50"/>
                </a:cxn>
                <a:cxn ang="0">
                  <a:pos x="0" y="28"/>
                </a:cxn>
              </a:cxnLst>
              <a:rect l="0" t="0" r="r" b="b"/>
              <a:pathLst>
                <a:path w="43" h="50">
                  <a:moveTo>
                    <a:pt x="22" y="0"/>
                  </a:moveTo>
                  <a:lnTo>
                    <a:pt x="43" y="50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84" name="Freeform 1388"/>
            <p:cNvSpPr>
              <a:spLocks/>
            </p:cNvSpPr>
            <p:nvPr/>
          </p:nvSpPr>
          <p:spPr bwMode="auto">
            <a:xfrm>
              <a:off x="3283" y="621"/>
              <a:ext cx="50" cy="5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50" y="57"/>
                </a:cxn>
                <a:cxn ang="0">
                  <a:pos x="0" y="29"/>
                </a:cxn>
              </a:cxnLst>
              <a:rect l="0" t="0" r="r" b="b"/>
              <a:pathLst>
                <a:path w="50" h="57">
                  <a:moveTo>
                    <a:pt x="22" y="0"/>
                  </a:moveTo>
                  <a:lnTo>
                    <a:pt x="50" y="57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85" name="Freeform 1389"/>
            <p:cNvSpPr>
              <a:spLocks/>
            </p:cNvSpPr>
            <p:nvPr/>
          </p:nvSpPr>
          <p:spPr bwMode="auto">
            <a:xfrm>
              <a:off x="3319" y="3597"/>
              <a:ext cx="14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14" y="7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lnTo>
                    <a:pt x="0" y="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86" name="Freeform 1390"/>
            <p:cNvSpPr>
              <a:spLocks/>
            </p:cNvSpPr>
            <p:nvPr/>
          </p:nvSpPr>
          <p:spPr bwMode="auto">
            <a:xfrm>
              <a:off x="3333" y="3307"/>
              <a:ext cx="7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87" name="Oval 1391"/>
            <p:cNvSpPr>
              <a:spLocks noChangeArrowheads="1"/>
            </p:cNvSpPr>
            <p:nvPr/>
          </p:nvSpPr>
          <p:spPr bwMode="auto">
            <a:xfrm>
              <a:off x="3340" y="3009"/>
              <a:ext cx="21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88" name="Freeform 1392"/>
            <p:cNvSpPr>
              <a:spLocks/>
            </p:cNvSpPr>
            <p:nvPr/>
          </p:nvSpPr>
          <p:spPr bwMode="auto">
            <a:xfrm>
              <a:off x="3354" y="2719"/>
              <a:ext cx="7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89" name="Freeform 1393"/>
            <p:cNvSpPr>
              <a:spLocks/>
            </p:cNvSpPr>
            <p:nvPr/>
          </p:nvSpPr>
          <p:spPr bwMode="auto">
            <a:xfrm>
              <a:off x="3368" y="2421"/>
              <a:ext cx="8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4"/>
                </a:cxn>
                <a:cxn ang="0">
                  <a:pos x="0" y="7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lnTo>
                    <a:pt x="8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90" name="Freeform 1394"/>
            <p:cNvSpPr>
              <a:spLocks/>
            </p:cNvSpPr>
            <p:nvPr/>
          </p:nvSpPr>
          <p:spPr bwMode="auto">
            <a:xfrm>
              <a:off x="3376" y="2124"/>
              <a:ext cx="14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21"/>
                </a:cxn>
                <a:cxn ang="0">
                  <a:pos x="0" y="7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21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91" name="Freeform 1395"/>
            <p:cNvSpPr>
              <a:spLocks/>
            </p:cNvSpPr>
            <p:nvPr/>
          </p:nvSpPr>
          <p:spPr bwMode="auto">
            <a:xfrm>
              <a:off x="3383" y="1819"/>
              <a:ext cx="21" cy="3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35"/>
                </a:cxn>
                <a:cxn ang="0">
                  <a:pos x="0" y="14"/>
                </a:cxn>
              </a:cxnLst>
              <a:rect l="0" t="0" r="r" b="b"/>
              <a:pathLst>
                <a:path w="21" h="35">
                  <a:moveTo>
                    <a:pt x="14" y="0"/>
                  </a:moveTo>
                  <a:lnTo>
                    <a:pt x="21" y="35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92" name="Freeform 1396"/>
            <p:cNvSpPr>
              <a:spLocks/>
            </p:cNvSpPr>
            <p:nvPr/>
          </p:nvSpPr>
          <p:spPr bwMode="auto">
            <a:xfrm>
              <a:off x="3390" y="1521"/>
              <a:ext cx="28" cy="3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36"/>
                </a:cxn>
                <a:cxn ang="0">
                  <a:pos x="0" y="21"/>
                </a:cxn>
              </a:cxnLst>
              <a:rect l="0" t="0" r="r" b="b"/>
              <a:pathLst>
                <a:path w="28" h="36">
                  <a:moveTo>
                    <a:pt x="14" y="0"/>
                  </a:moveTo>
                  <a:lnTo>
                    <a:pt x="28" y="36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93" name="Freeform 1397"/>
            <p:cNvSpPr>
              <a:spLocks/>
            </p:cNvSpPr>
            <p:nvPr/>
          </p:nvSpPr>
          <p:spPr bwMode="auto">
            <a:xfrm>
              <a:off x="3397" y="1224"/>
              <a:ext cx="35" cy="4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5" y="42"/>
                </a:cxn>
                <a:cxn ang="0">
                  <a:pos x="0" y="21"/>
                </a:cxn>
              </a:cxnLst>
              <a:rect l="0" t="0" r="r" b="b"/>
              <a:pathLst>
                <a:path w="35" h="42">
                  <a:moveTo>
                    <a:pt x="21" y="0"/>
                  </a:moveTo>
                  <a:lnTo>
                    <a:pt x="35" y="42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94" name="Freeform 1398"/>
            <p:cNvSpPr>
              <a:spLocks/>
            </p:cNvSpPr>
            <p:nvPr/>
          </p:nvSpPr>
          <p:spPr bwMode="auto">
            <a:xfrm>
              <a:off x="3404" y="926"/>
              <a:ext cx="50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0" y="50"/>
                </a:cxn>
                <a:cxn ang="0">
                  <a:pos x="0" y="21"/>
                </a:cxn>
              </a:cxnLst>
              <a:rect l="0" t="0" r="r" b="b"/>
              <a:pathLst>
                <a:path w="50" h="50">
                  <a:moveTo>
                    <a:pt x="21" y="0"/>
                  </a:moveTo>
                  <a:lnTo>
                    <a:pt x="50" y="50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95" name="Freeform 1399"/>
            <p:cNvSpPr>
              <a:spLocks/>
            </p:cNvSpPr>
            <p:nvPr/>
          </p:nvSpPr>
          <p:spPr bwMode="auto">
            <a:xfrm>
              <a:off x="3418" y="628"/>
              <a:ext cx="50" cy="5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0" y="57"/>
                </a:cxn>
                <a:cxn ang="0">
                  <a:pos x="0" y="29"/>
                </a:cxn>
              </a:cxnLst>
              <a:rect l="0" t="0" r="r" b="b"/>
              <a:pathLst>
                <a:path w="50" h="57">
                  <a:moveTo>
                    <a:pt x="21" y="0"/>
                  </a:moveTo>
                  <a:lnTo>
                    <a:pt x="50" y="57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96" name="Freeform 1400"/>
            <p:cNvSpPr>
              <a:spLocks/>
            </p:cNvSpPr>
            <p:nvPr/>
          </p:nvSpPr>
          <p:spPr bwMode="auto">
            <a:xfrm>
              <a:off x="3446" y="3597"/>
              <a:ext cx="15" cy="22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15" y="7"/>
                </a:cxn>
              </a:cxnLst>
              <a:rect l="0" t="0" r="r" b="b"/>
              <a:pathLst>
                <a:path w="15" h="22">
                  <a:moveTo>
                    <a:pt x="8" y="22"/>
                  </a:moveTo>
                  <a:lnTo>
                    <a:pt x="0" y="0"/>
                  </a:lnTo>
                  <a:lnTo>
                    <a:pt x="15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97" name="Freeform 1401"/>
            <p:cNvSpPr>
              <a:spLocks/>
            </p:cNvSpPr>
            <p:nvPr/>
          </p:nvSpPr>
          <p:spPr bwMode="auto">
            <a:xfrm>
              <a:off x="3461" y="3307"/>
              <a:ext cx="7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98" name="Oval 1402"/>
            <p:cNvSpPr>
              <a:spLocks noChangeArrowheads="1"/>
            </p:cNvSpPr>
            <p:nvPr/>
          </p:nvSpPr>
          <p:spPr bwMode="auto">
            <a:xfrm>
              <a:off x="3468" y="3009"/>
              <a:ext cx="21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99" name="Line 1403"/>
            <p:cNvSpPr>
              <a:spLocks noChangeShapeType="1"/>
            </p:cNvSpPr>
            <p:nvPr/>
          </p:nvSpPr>
          <p:spPr bwMode="auto">
            <a:xfrm>
              <a:off x="3489" y="2719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00" name="Freeform 1404"/>
            <p:cNvSpPr>
              <a:spLocks/>
            </p:cNvSpPr>
            <p:nvPr/>
          </p:nvSpPr>
          <p:spPr bwMode="auto">
            <a:xfrm>
              <a:off x="3496" y="2421"/>
              <a:ext cx="14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4"/>
                </a:cxn>
                <a:cxn ang="0">
                  <a:pos x="0" y="7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4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01" name="Freeform 1405"/>
            <p:cNvSpPr>
              <a:spLocks/>
            </p:cNvSpPr>
            <p:nvPr/>
          </p:nvSpPr>
          <p:spPr bwMode="auto">
            <a:xfrm>
              <a:off x="3503" y="2124"/>
              <a:ext cx="21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1"/>
                </a:cxn>
                <a:cxn ang="0">
                  <a:pos x="0" y="7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21" y="21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02" name="Freeform 1406"/>
            <p:cNvSpPr>
              <a:spLocks/>
            </p:cNvSpPr>
            <p:nvPr/>
          </p:nvSpPr>
          <p:spPr bwMode="auto">
            <a:xfrm>
              <a:off x="3510" y="1826"/>
              <a:ext cx="29" cy="2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28"/>
                </a:cxn>
                <a:cxn ang="0">
                  <a:pos x="0" y="14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29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03" name="Freeform 1407"/>
            <p:cNvSpPr>
              <a:spLocks/>
            </p:cNvSpPr>
            <p:nvPr/>
          </p:nvSpPr>
          <p:spPr bwMode="auto">
            <a:xfrm>
              <a:off x="3517" y="1521"/>
              <a:ext cx="36" cy="4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6" y="43"/>
                </a:cxn>
                <a:cxn ang="0">
                  <a:pos x="0" y="21"/>
                </a:cxn>
              </a:cxnLst>
              <a:rect l="0" t="0" r="r" b="b"/>
              <a:pathLst>
                <a:path w="36" h="43">
                  <a:moveTo>
                    <a:pt x="22" y="0"/>
                  </a:moveTo>
                  <a:lnTo>
                    <a:pt x="36" y="43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04" name="Freeform 1408"/>
            <p:cNvSpPr>
              <a:spLocks/>
            </p:cNvSpPr>
            <p:nvPr/>
          </p:nvSpPr>
          <p:spPr bwMode="auto">
            <a:xfrm>
              <a:off x="3531" y="1224"/>
              <a:ext cx="36" cy="4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6" y="49"/>
                </a:cxn>
                <a:cxn ang="0">
                  <a:pos x="0" y="28"/>
                </a:cxn>
              </a:cxnLst>
              <a:rect l="0" t="0" r="r" b="b"/>
              <a:pathLst>
                <a:path w="36" h="49">
                  <a:moveTo>
                    <a:pt x="15" y="0"/>
                  </a:moveTo>
                  <a:lnTo>
                    <a:pt x="36" y="49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05" name="Freeform 1409"/>
            <p:cNvSpPr>
              <a:spLocks/>
            </p:cNvSpPr>
            <p:nvPr/>
          </p:nvSpPr>
          <p:spPr bwMode="auto">
            <a:xfrm>
              <a:off x="3539" y="926"/>
              <a:ext cx="42" cy="5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57"/>
                </a:cxn>
                <a:cxn ang="0">
                  <a:pos x="0" y="28"/>
                </a:cxn>
              </a:cxnLst>
              <a:rect l="0" t="0" r="r" b="b"/>
              <a:pathLst>
                <a:path w="42" h="57">
                  <a:moveTo>
                    <a:pt x="21" y="0"/>
                  </a:moveTo>
                  <a:lnTo>
                    <a:pt x="42" y="57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06" name="Freeform 1410"/>
            <p:cNvSpPr>
              <a:spLocks/>
            </p:cNvSpPr>
            <p:nvPr/>
          </p:nvSpPr>
          <p:spPr bwMode="auto">
            <a:xfrm>
              <a:off x="3546" y="628"/>
              <a:ext cx="49" cy="6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9" y="64"/>
                </a:cxn>
                <a:cxn ang="0">
                  <a:pos x="0" y="29"/>
                </a:cxn>
              </a:cxnLst>
              <a:rect l="0" t="0" r="r" b="b"/>
              <a:pathLst>
                <a:path w="49" h="64">
                  <a:moveTo>
                    <a:pt x="28" y="0"/>
                  </a:moveTo>
                  <a:lnTo>
                    <a:pt x="49" y="64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07" name="Freeform 1411"/>
            <p:cNvSpPr>
              <a:spLocks/>
            </p:cNvSpPr>
            <p:nvPr/>
          </p:nvSpPr>
          <p:spPr bwMode="auto">
            <a:xfrm>
              <a:off x="3574" y="3597"/>
              <a:ext cx="14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14" y="7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lnTo>
                    <a:pt x="0" y="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08" name="Freeform 1412"/>
            <p:cNvSpPr>
              <a:spLocks/>
            </p:cNvSpPr>
            <p:nvPr/>
          </p:nvSpPr>
          <p:spPr bwMode="auto">
            <a:xfrm>
              <a:off x="3588" y="3307"/>
              <a:ext cx="7" cy="14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0" y="0"/>
                </a:cxn>
                <a:cxn ang="0">
                  <a:pos x="7" y="7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0" y="0"/>
                  </a:lnTo>
                  <a:lnTo>
                    <a:pt x="7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09" name="Oval 1413"/>
            <p:cNvSpPr>
              <a:spLocks noChangeArrowheads="1"/>
            </p:cNvSpPr>
            <p:nvPr/>
          </p:nvSpPr>
          <p:spPr bwMode="auto">
            <a:xfrm>
              <a:off x="3602" y="3009"/>
              <a:ext cx="22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10" name="Freeform 1414"/>
            <p:cNvSpPr>
              <a:spLocks/>
            </p:cNvSpPr>
            <p:nvPr/>
          </p:nvSpPr>
          <p:spPr bwMode="auto">
            <a:xfrm>
              <a:off x="3617" y="2719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11" name="Freeform 1415"/>
            <p:cNvSpPr>
              <a:spLocks/>
            </p:cNvSpPr>
            <p:nvPr/>
          </p:nvSpPr>
          <p:spPr bwMode="auto">
            <a:xfrm>
              <a:off x="3624" y="2421"/>
              <a:ext cx="14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4"/>
                </a:cxn>
                <a:cxn ang="0">
                  <a:pos x="0" y="7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4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12" name="Freeform 1416"/>
            <p:cNvSpPr>
              <a:spLocks/>
            </p:cNvSpPr>
            <p:nvPr/>
          </p:nvSpPr>
          <p:spPr bwMode="auto">
            <a:xfrm>
              <a:off x="3631" y="2124"/>
              <a:ext cx="21" cy="2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28"/>
                </a:cxn>
                <a:cxn ang="0">
                  <a:pos x="0" y="14"/>
                </a:cxn>
              </a:cxnLst>
              <a:rect l="0" t="0" r="r" b="b"/>
              <a:pathLst>
                <a:path w="21" h="28">
                  <a:moveTo>
                    <a:pt x="14" y="0"/>
                  </a:moveTo>
                  <a:lnTo>
                    <a:pt x="21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13" name="Freeform 1417"/>
            <p:cNvSpPr>
              <a:spLocks/>
            </p:cNvSpPr>
            <p:nvPr/>
          </p:nvSpPr>
          <p:spPr bwMode="auto">
            <a:xfrm>
              <a:off x="3645" y="1826"/>
              <a:ext cx="21" cy="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35"/>
                </a:cxn>
                <a:cxn ang="0">
                  <a:pos x="0" y="14"/>
                </a:cxn>
              </a:cxnLst>
              <a:rect l="0" t="0" r="r" b="b"/>
              <a:pathLst>
                <a:path w="21" h="35">
                  <a:moveTo>
                    <a:pt x="7" y="0"/>
                  </a:moveTo>
                  <a:lnTo>
                    <a:pt x="21" y="35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14" name="Freeform 1418"/>
            <p:cNvSpPr>
              <a:spLocks/>
            </p:cNvSpPr>
            <p:nvPr/>
          </p:nvSpPr>
          <p:spPr bwMode="auto">
            <a:xfrm>
              <a:off x="3652" y="1528"/>
              <a:ext cx="28" cy="4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43"/>
                </a:cxn>
                <a:cxn ang="0">
                  <a:pos x="0" y="22"/>
                </a:cxn>
              </a:cxnLst>
              <a:rect l="0" t="0" r="r" b="b"/>
              <a:pathLst>
                <a:path w="28" h="43">
                  <a:moveTo>
                    <a:pt x="14" y="0"/>
                  </a:moveTo>
                  <a:lnTo>
                    <a:pt x="28" y="43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15" name="Freeform 1419"/>
            <p:cNvSpPr>
              <a:spLocks/>
            </p:cNvSpPr>
            <p:nvPr/>
          </p:nvSpPr>
          <p:spPr bwMode="auto">
            <a:xfrm>
              <a:off x="3659" y="1231"/>
              <a:ext cx="43" cy="4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49"/>
                </a:cxn>
                <a:cxn ang="0">
                  <a:pos x="0" y="21"/>
                </a:cxn>
              </a:cxnLst>
              <a:rect l="0" t="0" r="r" b="b"/>
              <a:pathLst>
                <a:path w="43" h="49">
                  <a:moveTo>
                    <a:pt x="21" y="0"/>
                  </a:moveTo>
                  <a:lnTo>
                    <a:pt x="43" y="49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16" name="Freeform 1420"/>
            <p:cNvSpPr>
              <a:spLocks/>
            </p:cNvSpPr>
            <p:nvPr/>
          </p:nvSpPr>
          <p:spPr bwMode="auto">
            <a:xfrm>
              <a:off x="3666" y="933"/>
              <a:ext cx="50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0" y="57"/>
                </a:cxn>
                <a:cxn ang="0">
                  <a:pos x="0" y="21"/>
                </a:cxn>
              </a:cxnLst>
              <a:rect l="0" t="0" r="r" b="b"/>
              <a:pathLst>
                <a:path w="50" h="57">
                  <a:moveTo>
                    <a:pt x="28" y="0"/>
                  </a:moveTo>
                  <a:lnTo>
                    <a:pt x="50" y="57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17" name="Freeform 1421"/>
            <p:cNvSpPr>
              <a:spLocks/>
            </p:cNvSpPr>
            <p:nvPr/>
          </p:nvSpPr>
          <p:spPr bwMode="auto">
            <a:xfrm>
              <a:off x="3673" y="628"/>
              <a:ext cx="57" cy="7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7" y="71"/>
                </a:cxn>
                <a:cxn ang="0">
                  <a:pos x="0" y="36"/>
                </a:cxn>
              </a:cxnLst>
              <a:rect l="0" t="0" r="r" b="b"/>
              <a:pathLst>
                <a:path w="57" h="71">
                  <a:moveTo>
                    <a:pt x="29" y="0"/>
                  </a:moveTo>
                  <a:lnTo>
                    <a:pt x="57" y="71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18" name="Freeform 1422"/>
            <p:cNvSpPr>
              <a:spLocks/>
            </p:cNvSpPr>
            <p:nvPr/>
          </p:nvSpPr>
          <p:spPr bwMode="auto">
            <a:xfrm>
              <a:off x="3702" y="3597"/>
              <a:ext cx="14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14" y="7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lnTo>
                    <a:pt x="0" y="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19" name="Freeform 1423"/>
            <p:cNvSpPr>
              <a:spLocks/>
            </p:cNvSpPr>
            <p:nvPr/>
          </p:nvSpPr>
          <p:spPr bwMode="auto">
            <a:xfrm>
              <a:off x="3716" y="3307"/>
              <a:ext cx="14" cy="14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0" y="0"/>
                </a:cxn>
                <a:cxn ang="0">
                  <a:pos x="14" y="7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lnTo>
                    <a:pt x="0" y="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20" name="Line 1424"/>
            <p:cNvSpPr>
              <a:spLocks noChangeShapeType="1"/>
            </p:cNvSpPr>
            <p:nvPr/>
          </p:nvSpPr>
          <p:spPr bwMode="auto">
            <a:xfrm flipV="1">
              <a:off x="3737" y="3016"/>
              <a:ext cx="1" cy="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21" name="Freeform 1425"/>
            <p:cNvSpPr>
              <a:spLocks/>
            </p:cNvSpPr>
            <p:nvPr/>
          </p:nvSpPr>
          <p:spPr bwMode="auto">
            <a:xfrm>
              <a:off x="3744" y="2719"/>
              <a:ext cx="7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4"/>
                </a:cxn>
                <a:cxn ang="0">
                  <a:pos x="0" y="7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7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22" name="Freeform 1426"/>
            <p:cNvSpPr>
              <a:spLocks/>
            </p:cNvSpPr>
            <p:nvPr/>
          </p:nvSpPr>
          <p:spPr bwMode="auto">
            <a:xfrm>
              <a:off x="3751" y="2421"/>
              <a:ext cx="14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21"/>
                </a:cxn>
                <a:cxn ang="0">
                  <a:pos x="0" y="7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21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23" name="Freeform 1427"/>
            <p:cNvSpPr>
              <a:spLocks/>
            </p:cNvSpPr>
            <p:nvPr/>
          </p:nvSpPr>
          <p:spPr bwMode="auto">
            <a:xfrm>
              <a:off x="3765" y="2124"/>
              <a:ext cx="15" cy="2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" y="28"/>
                </a:cxn>
                <a:cxn ang="0">
                  <a:pos x="0" y="14"/>
                </a:cxn>
              </a:cxnLst>
              <a:rect l="0" t="0" r="r" b="b"/>
              <a:pathLst>
                <a:path w="15" h="28">
                  <a:moveTo>
                    <a:pt x="7" y="0"/>
                  </a:moveTo>
                  <a:lnTo>
                    <a:pt x="15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24" name="Freeform 1428"/>
            <p:cNvSpPr>
              <a:spLocks/>
            </p:cNvSpPr>
            <p:nvPr/>
          </p:nvSpPr>
          <p:spPr bwMode="auto">
            <a:xfrm>
              <a:off x="3772" y="1826"/>
              <a:ext cx="29" cy="3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35"/>
                </a:cxn>
                <a:cxn ang="0">
                  <a:pos x="0" y="21"/>
                </a:cxn>
              </a:cxnLst>
              <a:rect l="0" t="0" r="r" b="b"/>
              <a:pathLst>
                <a:path w="29" h="35">
                  <a:moveTo>
                    <a:pt x="15" y="0"/>
                  </a:moveTo>
                  <a:lnTo>
                    <a:pt x="29" y="35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25" name="Freeform 1429"/>
            <p:cNvSpPr>
              <a:spLocks/>
            </p:cNvSpPr>
            <p:nvPr/>
          </p:nvSpPr>
          <p:spPr bwMode="auto">
            <a:xfrm>
              <a:off x="3780" y="1528"/>
              <a:ext cx="35" cy="4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5" y="43"/>
                </a:cxn>
                <a:cxn ang="0">
                  <a:pos x="0" y="22"/>
                </a:cxn>
              </a:cxnLst>
              <a:rect l="0" t="0" r="r" b="b"/>
              <a:pathLst>
                <a:path w="35" h="43">
                  <a:moveTo>
                    <a:pt x="21" y="0"/>
                  </a:moveTo>
                  <a:lnTo>
                    <a:pt x="35" y="43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26" name="Freeform 1430"/>
            <p:cNvSpPr>
              <a:spLocks/>
            </p:cNvSpPr>
            <p:nvPr/>
          </p:nvSpPr>
          <p:spPr bwMode="auto">
            <a:xfrm>
              <a:off x="3787" y="1231"/>
              <a:ext cx="42" cy="4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49"/>
                </a:cxn>
                <a:cxn ang="0">
                  <a:pos x="0" y="28"/>
                </a:cxn>
              </a:cxnLst>
              <a:rect l="0" t="0" r="r" b="b"/>
              <a:pathLst>
                <a:path w="42" h="49">
                  <a:moveTo>
                    <a:pt x="21" y="0"/>
                  </a:moveTo>
                  <a:lnTo>
                    <a:pt x="42" y="49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27" name="Freeform 1431"/>
            <p:cNvSpPr>
              <a:spLocks/>
            </p:cNvSpPr>
            <p:nvPr/>
          </p:nvSpPr>
          <p:spPr bwMode="auto">
            <a:xfrm>
              <a:off x="3801" y="933"/>
              <a:ext cx="49" cy="5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9" y="57"/>
                </a:cxn>
                <a:cxn ang="0">
                  <a:pos x="0" y="28"/>
                </a:cxn>
              </a:cxnLst>
              <a:rect l="0" t="0" r="r" b="b"/>
              <a:pathLst>
                <a:path w="49" h="57">
                  <a:moveTo>
                    <a:pt x="21" y="0"/>
                  </a:moveTo>
                  <a:lnTo>
                    <a:pt x="49" y="57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28" name="Freeform 1432"/>
            <p:cNvSpPr>
              <a:spLocks/>
            </p:cNvSpPr>
            <p:nvPr/>
          </p:nvSpPr>
          <p:spPr bwMode="auto">
            <a:xfrm>
              <a:off x="3808" y="635"/>
              <a:ext cx="57" cy="7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7" y="71"/>
                </a:cxn>
                <a:cxn ang="0">
                  <a:pos x="0" y="36"/>
                </a:cxn>
              </a:cxnLst>
              <a:rect l="0" t="0" r="r" b="b"/>
              <a:pathLst>
                <a:path w="57" h="71">
                  <a:moveTo>
                    <a:pt x="28" y="0"/>
                  </a:moveTo>
                  <a:lnTo>
                    <a:pt x="57" y="71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29" name="Freeform 1433"/>
            <p:cNvSpPr>
              <a:spLocks/>
            </p:cNvSpPr>
            <p:nvPr/>
          </p:nvSpPr>
          <p:spPr bwMode="auto">
            <a:xfrm>
              <a:off x="3829" y="3597"/>
              <a:ext cx="14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14" y="7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lnTo>
                    <a:pt x="0" y="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30" name="Line 1434"/>
            <p:cNvSpPr>
              <a:spLocks noChangeShapeType="1"/>
            </p:cNvSpPr>
            <p:nvPr/>
          </p:nvSpPr>
          <p:spPr bwMode="auto">
            <a:xfrm flipH="1">
              <a:off x="3850" y="3314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31" name="Oval 1435"/>
            <p:cNvSpPr>
              <a:spLocks noChangeArrowheads="1"/>
            </p:cNvSpPr>
            <p:nvPr/>
          </p:nvSpPr>
          <p:spPr bwMode="auto">
            <a:xfrm>
              <a:off x="3857" y="3016"/>
              <a:ext cx="22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32" name="Freeform 1436"/>
            <p:cNvSpPr>
              <a:spLocks/>
            </p:cNvSpPr>
            <p:nvPr/>
          </p:nvSpPr>
          <p:spPr bwMode="auto">
            <a:xfrm>
              <a:off x="3872" y="2726"/>
              <a:ext cx="7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33" name="Freeform 1437"/>
            <p:cNvSpPr>
              <a:spLocks/>
            </p:cNvSpPr>
            <p:nvPr/>
          </p:nvSpPr>
          <p:spPr bwMode="auto">
            <a:xfrm>
              <a:off x="3886" y="2428"/>
              <a:ext cx="14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4"/>
                </a:cxn>
                <a:cxn ang="0">
                  <a:pos x="0" y="7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4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34" name="Freeform 1438"/>
            <p:cNvSpPr>
              <a:spLocks/>
            </p:cNvSpPr>
            <p:nvPr/>
          </p:nvSpPr>
          <p:spPr bwMode="auto">
            <a:xfrm>
              <a:off x="3893" y="2131"/>
              <a:ext cx="21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21"/>
                </a:cxn>
                <a:cxn ang="0">
                  <a:pos x="0" y="7"/>
                </a:cxn>
              </a:cxnLst>
              <a:rect l="0" t="0" r="r" b="b"/>
              <a:pathLst>
                <a:path w="21" h="21">
                  <a:moveTo>
                    <a:pt x="7" y="0"/>
                  </a:moveTo>
                  <a:lnTo>
                    <a:pt x="21" y="21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35" name="Freeform 1439"/>
            <p:cNvSpPr>
              <a:spLocks/>
            </p:cNvSpPr>
            <p:nvPr/>
          </p:nvSpPr>
          <p:spPr bwMode="auto">
            <a:xfrm>
              <a:off x="3900" y="1833"/>
              <a:ext cx="28" cy="3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35"/>
                </a:cxn>
                <a:cxn ang="0">
                  <a:pos x="0" y="14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lnTo>
                    <a:pt x="28" y="35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36" name="Freeform 1440"/>
            <p:cNvSpPr>
              <a:spLocks/>
            </p:cNvSpPr>
            <p:nvPr/>
          </p:nvSpPr>
          <p:spPr bwMode="auto">
            <a:xfrm>
              <a:off x="3907" y="1528"/>
              <a:ext cx="43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50"/>
                </a:cxn>
                <a:cxn ang="0">
                  <a:pos x="0" y="22"/>
                </a:cxn>
              </a:cxnLst>
              <a:rect l="0" t="0" r="r" b="b"/>
              <a:pathLst>
                <a:path w="43" h="50">
                  <a:moveTo>
                    <a:pt x="21" y="0"/>
                  </a:moveTo>
                  <a:lnTo>
                    <a:pt x="43" y="50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37" name="Freeform 1441"/>
            <p:cNvSpPr>
              <a:spLocks/>
            </p:cNvSpPr>
            <p:nvPr/>
          </p:nvSpPr>
          <p:spPr bwMode="auto">
            <a:xfrm>
              <a:off x="3921" y="1231"/>
              <a:ext cx="43" cy="5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3" y="56"/>
                </a:cxn>
                <a:cxn ang="0">
                  <a:pos x="0" y="28"/>
                </a:cxn>
              </a:cxnLst>
              <a:rect l="0" t="0" r="r" b="b"/>
              <a:pathLst>
                <a:path w="43" h="56">
                  <a:moveTo>
                    <a:pt x="21" y="0"/>
                  </a:moveTo>
                  <a:lnTo>
                    <a:pt x="43" y="56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38" name="Freeform 1442"/>
            <p:cNvSpPr>
              <a:spLocks/>
            </p:cNvSpPr>
            <p:nvPr/>
          </p:nvSpPr>
          <p:spPr bwMode="auto">
            <a:xfrm>
              <a:off x="3928" y="933"/>
              <a:ext cx="50" cy="6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0" y="64"/>
                </a:cxn>
                <a:cxn ang="0">
                  <a:pos x="0" y="36"/>
                </a:cxn>
              </a:cxnLst>
              <a:rect l="0" t="0" r="r" b="b"/>
              <a:pathLst>
                <a:path w="50" h="64">
                  <a:moveTo>
                    <a:pt x="29" y="0"/>
                  </a:moveTo>
                  <a:lnTo>
                    <a:pt x="50" y="64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39" name="Freeform 1443"/>
            <p:cNvSpPr>
              <a:spLocks/>
            </p:cNvSpPr>
            <p:nvPr/>
          </p:nvSpPr>
          <p:spPr bwMode="auto">
            <a:xfrm>
              <a:off x="3935" y="635"/>
              <a:ext cx="64" cy="7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64" y="71"/>
                </a:cxn>
                <a:cxn ang="0">
                  <a:pos x="0" y="36"/>
                </a:cxn>
              </a:cxnLst>
              <a:rect l="0" t="0" r="r" b="b"/>
              <a:pathLst>
                <a:path w="64" h="71">
                  <a:moveTo>
                    <a:pt x="36" y="0"/>
                  </a:moveTo>
                  <a:lnTo>
                    <a:pt x="64" y="71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40" name="Freeform 1444"/>
            <p:cNvSpPr>
              <a:spLocks/>
            </p:cNvSpPr>
            <p:nvPr/>
          </p:nvSpPr>
          <p:spPr bwMode="auto">
            <a:xfrm>
              <a:off x="3957" y="3597"/>
              <a:ext cx="14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14" y="7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lnTo>
                    <a:pt x="0" y="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41" name="Line 1445"/>
            <p:cNvSpPr>
              <a:spLocks noChangeShapeType="1"/>
            </p:cNvSpPr>
            <p:nvPr/>
          </p:nvSpPr>
          <p:spPr bwMode="auto">
            <a:xfrm flipH="1">
              <a:off x="3978" y="3314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42" name="Oval 1446"/>
            <p:cNvSpPr>
              <a:spLocks noChangeArrowheads="1"/>
            </p:cNvSpPr>
            <p:nvPr/>
          </p:nvSpPr>
          <p:spPr bwMode="auto">
            <a:xfrm>
              <a:off x="3985" y="3016"/>
              <a:ext cx="21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43" name="Freeform 1447"/>
            <p:cNvSpPr>
              <a:spLocks/>
            </p:cNvSpPr>
            <p:nvPr/>
          </p:nvSpPr>
          <p:spPr bwMode="auto">
            <a:xfrm>
              <a:off x="3999" y="2726"/>
              <a:ext cx="14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7"/>
                </a:cxn>
                <a:cxn ang="0">
                  <a:pos x="0" y="0"/>
                </a:cxn>
              </a:cxnLst>
              <a:rect l="0" t="0" r="r" b="b"/>
              <a:pathLst>
                <a:path w="14" h="7">
                  <a:moveTo>
                    <a:pt x="7" y="0"/>
                  </a:moveTo>
                  <a:lnTo>
                    <a:pt x="14" y="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44" name="Freeform 1448"/>
            <p:cNvSpPr>
              <a:spLocks/>
            </p:cNvSpPr>
            <p:nvPr/>
          </p:nvSpPr>
          <p:spPr bwMode="auto">
            <a:xfrm>
              <a:off x="4013" y="2428"/>
              <a:ext cx="15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" y="14"/>
                </a:cxn>
                <a:cxn ang="0">
                  <a:pos x="0" y="7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15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45" name="Freeform 1449"/>
            <p:cNvSpPr>
              <a:spLocks/>
            </p:cNvSpPr>
            <p:nvPr/>
          </p:nvSpPr>
          <p:spPr bwMode="auto">
            <a:xfrm>
              <a:off x="4020" y="2131"/>
              <a:ext cx="22" cy="2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8"/>
                </a:cxn>
                <a:cxn ang="0">
                  <a:pos x="0" y="14"/>
                </a:cxn>
              </a:cxnLst>
              <a:rect l="0" t="0" r="r" b="b"/>
              <a:pathLst>
                <a:path w="22" h="28">
                  <a:moveTo>
                    <a:pt x="15" y="0"/>
                  </a:moveTo>
                  <a:lnTo>
                    <a:pt x="22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46" name="Freeform 1450"/>
            <p:cNvSpPr>
              <a:spLocks/>
            </p:cNvSpPr>
            <p:nvPr/>
          </p:nvSpPr>
          <p:spPr bwMode="auto">
            <a:xfrm>
              <a:off x="4035" y="1833"/>
              <a:ext cx="28" cy="3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35"/>
                </a:cxn>
                <a:cxn ang="0">
                  <a:pos x="0" y="14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lnTo>
                    <a:pt x="28" y="35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47" name="Freeform 1451"/>
            <p:cNvSpPr>
              <a:spLocks/>
            </p:cNvSpPr>
            <p:nvPr/>
          </p:nvSpPr>
          <p:spPr bwMode="auto">
            <a:xfrm>
              <a:off x="4042" y="1535"/>
              <a:ext cx="35" cy="4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5" y="43"/>
                </a:cxn>
                <a:cxn ang="0">
                  <a:pos x="0" y="22"/>
                </a:cxn>
              </a:cxnLst>
              <a:rect l="0" t="0" r="r" b="b"/>
              <a:pathLst>
                <a:path w="35" h="43">
                  <a:moveTo>
                    <a:pt x="21" y="0"/>
                  </a:moveTo>
                  <a:lnTo>
                    <a:pt x="35" y="43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48" name="Freeform 1452"/>
            <p:cNvSpPr>
              <a:spLocks/>
            </p:cNvSpPr>
            <p:nvPr/>
          </p:nvSpPr>
          <p:spPr bwMode="auto">
            <a:xfrm>
              <a:off x="4049" y="1238"/>
              <a:ext cx="49" cy="5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9" y="56"/>
                </a:cxn>
                <a:cxn ang="0">
                  <a:pos x="0" y="28"/>
                </a:cxn>
              </a:cxnLst>
              <a:rect l="0" t="0" r="r" b="b"/>
              <a:pathLst>
                <a:path w="49" h="56">
                  <a:moveTo>
                    <a:pt x="21" y="0"/>
                  </a:moveTo>
                  <a:lnTo>
                    <a:pt x="49" y="56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49" name="Freeform 1453"/>
            <p:cNvSpPr>
              <a:spLocks/>
            </p:cNvSpPr>
            <p:nvPr/>
          </p:nvSpPr>
          <p:spPr bwMode="auto">
            <a:xfrm>
              <a:off x="4063" y="940"/>
              <a:ext cx="50" cy="6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0" y="64"/>
                </a:cxn>
                <a:cxn ang="0">
                  <a:pos x="0" y="29"/>
                </a:cxn>
              </a:cxnLst>
              <a:rect l="0" t="0" r="r" b="b"/>
              <a:pathLst>
                <a:path w="50" h="64">
                  <a:moveTo>
                    <a:pt x="21" y="0"/>
                  </a:moveTo>
                  <a:lnTo>
                    <a:pt x="50" y="64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50" name="Freeform 1454"/>
            <p:cNvSpPr>
              <a:spLocks/>
            </p:cNvSpPr>
            <p:nvPr/>
          </p:nvSpPr>
          <p:spPr bwMode="auto">
            <a:xfrm>
              <a:off x="4070" y="643"/>
              <a:ext cx="57" cy="7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7" y="70"/>
                </a:cxn>
                <a:cxn ang="0">
                  <a:pos x="0" y="35"/>
                </a:cxn>
              </a:cxnLst>
              <a:rect l="0" t="0" r="r" b="b"/>
              <a:pathLst>
                <a:path w="57" h="70">
                  <a:moveTo>
                    <a:pt x="28" y="0"/>
                  </a:moveTo>
                  <a:lnTo>
                    <a:pt x="57" y="70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51" name="Freeform 1455"/>
            <p:cNvSpPr>
              <a:spLocks/>
            </p:cNvSpPr>
            <p:nvPr/>
          </p:nvSpPr>
          <p:spPr bwMode="auto">
            <a:xfrm>
              <a:off x="4084" y="3597"/>
              <a:ext cx="21" cy="22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0" y="0"/>
                </a:cxn>
                <a:cxn ang="0">
                  <a:pos x="21" y="7"/>
                </a:cxn>
              </a:cxnLst>
              <a:rect l="0" t="0" r="r" b="b"/>
              <a:pathLst>
                <a:path w="21" h="22">
                  <a:moveTo>
                    <a:pt x="14" y="22"/>
                  </a:moveTo>
                  <a:lnTo>
                    <a:pt x="0" y="0"/>
                  </a:lnTo>
                  <a:lnTo>
                    <a:pt x="21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52" name="Freeform 1456"/>
            <p:cNvSpPr>
              <a:spLocks/>
            </p:cNvSpPr>
            <p:nvPr/>
          </p:nvSpPr>
          <p:spPr bwMode="auto">
            <a:xfrm>
              <a:off x="4105" y="3314"/>
              <a:ext cx="8" cy="7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53" name="Oval 1457"/>
            <p:cNvSpPr>
              <a:spLocks noChangeArrowheads="1"/>
            </p:cNvSpPr>
            <p:nvPr/>
          </p:nvSpPr>
          <p:spPr bwMode="auto">
            <a:xfrm>
              <a:off x="4113" y="3016"/>
              <a:ext cx="21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54" name="Freeform 1458"/>
            <p:cNvSpPr>
              <a:spLocks/>
            </p:cNvSpPr>
            <p:nvPr/>
          </p:nvSpPr>
          <p:spPr bwMode="auto">
            <a:xfrm>
              <a:off x="4134" y="2726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7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55" name="Freeform 1459"/>
            <p:cNvSpPr>
              <a:spLocks/>
            </p:cNvSpPr>
            <p:nvPr/>
          </p:nvSpPr>
          <p:spPr bwMode="auto">
            <a:xfrm>
              <a:off x="4141" y="2428"/>
              <a:ext cx="14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21"/>
                </a:cxn>
                <a:cxn ang="0">
                  <a:pos x="0" y="7"/>
                </a:cxn>
              </a:cxnLst>
              <a:rect l="0" t="0" r="r" b="b"/>
              <a:pathLst>
                <a:path w="14" h="21">
                  <a:moveTo>
                    <a:pt x="7" y="0"/>
                  </a:moveTo>
                  <a:lnTo>
                    <a:pt x="14" y="21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56" name="Freeform 1460"/>
            <p:cNvSpPr>
              <a:spLocks/>
            </p:cNvSpPr>
            <p:nvPr/>
          </p:nvSpPr>
          <p:spPr bwMode="auto">
            <a:xfrm>
              <a:off x="4148" y="2131"/>
              <a:ext cx="28" cy="2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28"/>
                </a:cxn>
                <a:cxn ang="0">
                  <a:pos x="0" y="14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28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57" name="Freeform 1461"/>
            <p:cNvSpPr>
              <a:spLocks/>
            </p:cNvSpPr>
            <p:nvPr/>
          </p:nvSpPr>
          <p:spPr bwMode="auto">
            <a:xfrm>
              <a:off x="4162" y="1833"/>
              <a:ext cx="29" cy="4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43"/>
                </a:cxn>
                <a:cxn ang="0">
                  <a:pos x="0" y="21"/>
                </a:cxn>
              </a:cxnLst>
              <a:rect l="0" t="0" r="r" b="b"/>
              <a:pathLst>
                <a:path w="29" h="43">
                  <a:moveTo>
                    <a:pt x="14" y="0"/>
                  </a:moveTo>
                  <a:lnTo>
                    <a:pt x="29" y="43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58" name="Freeform 1462"/>
            <p:cNvSpPr>
              <a:spLocks/>
            </p:cNvSpPr>
            <p:nvPr/>
          </p:nvSpPr>
          <p:spPr bwMode="auto">
            <a:xfrm>
              <a:off x="4169" y="1535"/>
              <a:ext cx="43" cy="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50"/>
                </a:cxn>
                <a:cxn ang="0">
                  <a:pos x="0" y="22"/>
                </a:cxn>
              </a:cxnLst>
              <a:rect l="0" t="0" r="r" b="b"/>
              <a:pathLst>
                <a:path w="43" h="50">
                  <a:moveTo>
                    <a:pt x="22" y="0"/>
                  </a:moveTo>
                  <a:lnTo>
                    <a:pt x="43" y="50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59" name="Freeform 1463"/>
            <p:cNvSpPr>
              <a:spLocks/>
            </p:cNvSpPr>
            <p:nvPr/>
          </p:nvSpPr>
          <p:spPr bwMode="auto">
            <a:xfrm>
              <a:off x="4183" y="1238"/>
              <a:ext cx="43" cy="5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56"/>
                </a:cxn>
                <a:cxn ang="0">
                  <a:pos x="0" y="28"/>
                </a:cxn>
              </a:cxnLst>
              <a:rect l="0" t="0" r="r" b="b"/>
              <a:pathLst>
                <a:path w="43" h="56">
                  <a:moveTo>
                    <a:pt x="22" y="0"/>
                  </a:moveTo>
                  <a:lnTo>
                    <a:pt x="43" y="56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60" name="Freeform 1464"/>
            <p:cNvSpPr>
              <a:spLocks/>
            </p:cNvSpPr>
            <p:nvPr/>
          </p:nvSpPr>
          <p:spPr bwMode="auto">
            <a:xfrm>
              <a:off x="4191" y="940"/>
              <a:ext cx="56" cy="7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6" y="71"/>
                </a:cxn>
                <a:cxn ang="0">
                  <a:pos x="0" y="36"/>
                </a:cxn>
              </a:cxnLst>
              <a:rect l="0" t="0" r="r" b="b"/>
              <a:pathLst>
                <a:path w="56" h="71">
                  <a:moveTo>
                    <a:pt x="28" y="0"/>
                  </a:moveTo>
                  <a:lnTo>
                    <a:pt x="56" y="71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61" name="Freeform 1465"/>
            <p:cNvSpPr>
              <a:spLocks/>
            </p:cNvSpPr>
            <p:nvPr/>
          </p:nvSpPr>
          <p:spPr bwMode="auto">
            <a:xfrm>
              <a:off x="4198" y="643"/>
              <a:ext cx="63" cy="7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3" y="78"/>
                </a:cxn>
                <a:cxn ang="0">
                  <a:pos x="0" y="42"/>
                </a:cxn>
              </a:cxnLst>
              <a:rect l="0" t="0" r="r" b="b"/>
              <a:pathLst>
                <a:path w="63" h="78">
                  <a:moveTo>
                    <a:pt x="35" y="0"/>
                  </a:moveTo>
                  <a:lnTo>
                    <a:pt x="63" y="78"/>
                  </a:lnTo>
                  <a:lnTo>
                    <a:pt x="0" y="4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62" name="Freeform 1466"/>
            <p:cNvSpPr>
              <a:spLocks/>
            </p:cNvSpPr>
            <p:nvPr/>
          </p:nvSpPr>
          <p:spPr bwMode="auto">
            <a:xfrm>
              <a:off x="4212" y="3597"/>
              <a:ext cx="21" cy="22"/>
            </a:xfrm>
            <a:custGeom>
              <a:avLst/>
              <a:gdLst/>
              <a:ahLst/>
              <a:cxnLst>
                <a:cxn ang="0">
                  <a:pos x="14" y="22"/>
                </a:cxn>
                <a:cxn ang="0">
                  <a:pos x="0" y="0"/>
                </a:cxn>
                <a:cxn ang="0">
                  <a:pos x="21" y="7"/>
                </a:cxn>
              </a:cxnLst>
              <a:rect l="0" t="0" r="r" b="b"/>
              <a:pathLst>
                <a:path w="21" h="22">
                  <a:moveTo>
                    <a:pt x="14" y="22"/>
                  </a:moveTo>
                  <a:lnTo>
                    <a:pt x="0" y="0"/>
                  </a:lnTo>
                  <a:lnTo>
                    <a:pt x="21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63" name="Freeform 1467"/>
            <p:cNvSpPr>
              <a:spLocks/>
            </p:cNvSpPr>
            <p:nvPr/>
          </p:nvSpPr>
          <p:spPr bwMode="auto">
            <a:xfrm>
              <a:off x="4233" y="3314"/>
              <a:ext cx="7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64" name="Line 1468"/>
            <p:cNvSpPr>
              <a:spLocks noChangeShapeType="1"/>
            </p:cNvSpPr>
            <p:nvPr/>
          </p:nvSpPr>
          <p:spPr bwMode="auto">
            <a:xfrm flipH="1">
              <a:off x="4247" y="3023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65" name="Freeform 1469"/>
            <p:cNvSpPr>
              <a:spLocks/>
            </p:cNvSpPr>
            <p:nvPr/>
          </p:nvSpPr>
          <p:spPr bwMode="auto">
            <a:xfrm>
              <a:off x="4261" y="2726"/>
              <a:ext cx="7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4"/>
                </a:cxn>
                <a:cxn ang="0">
                  <a:pos x="0" y="7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7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66" name="Freeform 1470"/>
            <p:cNvSpPr>
              <a:spLocks/>
            </p:cNvSpPr>
            <p:nvPr/>
          </p:nvSpPr>
          <p:spPr bwMode="auto">
            <a:xfrm>
              <a:off x="4268" y="2428"/>
              <a:ext cx="22" cy="2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1"/>
                </a:cxn>
                <a:cxn ang="0">
                  <a:pos x="0" y="14"/>
                </a:cxn>
              </a:cxnLst>
              <a:rect l="0" t="0" r="r" b="b"/>
              <a:pathLst>
                <a:path w="22" h="21">
                  <a:moveTo>
                    <a:pt x="15" y="0"/>
                  </a:moveTo>
                  <a:lnTo>
                    <a:pt x="22" y="21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67" name="Freeform 1471"/>
            <p:cNvSpPr>
              <a:spLocks/>
            </p:cNvSpPr>
            <p:nvPr/>
          </p:nvSpPr>
          <p:spPr bwMode="auto">
            <a:xfrm>
              <a:off x="4283" y="2131"/>
              <a:ext cx="21" cy="3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35"/>
                </a:cxn>
                <a:cxn ang="0">
                  <a:pos x="0" y="14"/>
                </a:cxn>
              </a:cxnLst>
              <a:rect l="0" t="0" r="r" b="b"/>
              <a:pathLst>
                <a:path w="21" h="35">
                  <a:moveTo>
                    <a:pt x="14" y="0"/>
                  </a:moveTo>
                  <a:lnTo>
                    <a:pt x="21" y="35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68" name="Freeform 1472"/>
            <p:cNvSpPr>
              <a:spLocks/>
            </p:cNvSpPr>
            <p:nvPr/>
          </p:nvSpPr>
          <p:spPr bwMode="auto">
            <a:xfrm>
              <a:off x="4290" y="1833"/>
              <a:ext cx="35" cy="4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5" y="43"/>
                </a:cxn>
                <a:cxn ang="0">
                  <a:pos x="0" y="21"/>
                </a:cxn>
              </a:cxnLst>
              <a:rect l="0" t="0" r="r" b="b"/>
              <a:pathLst>
                <a:path w="35" h="43">
                  <a:moveTo>
                    <a:pt x="21" y="0"/>
                  </a:moveTo>
                  <a:lnTo>
                    <a:pt x="35" y="43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69" name="Freeform 1473"/>
            <p:cNvSpPr>
              <a:spLocks/>
            </p:cNvSpPr>
            <p:nvPr/>
          </p:nvSpPr>
          <p:spPr bwMode="auto">
            <a:xfrm>
              <a:off x="4304" y="1542"/>
              <a:ext cx="35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5" y="50"/>
                </a:cxn>
                <a:cxn ang="0">
                  <a:pos x="0" y="22"/>
                </a:cxn>
              </a:cxnLst>
              <a:rect l="0" t="0" r="r" b="b"/>
              <a:pathLst>
                <a:path w="35" h="50">
                  <a:moveTo>
                    <a:pt x="21" y="0"/>
                  </a:moveTo>
                  <a:lnTo>
                    <a:pt x="35" y="50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70" name="Freeform 1474"/>
            <p:cNvSpPr>
              <a:spLocks/>
            </p:cNvSpPr>
            <p:nvPr/>
          </p:nvSpPr>
          <p:spPr bwMode="auto">
            <a:xfrm>
              <a:off x="4311" y="1245"/>
              <a:ext cx="50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0" y="57"/>
                </a:cxn>
                <a:cxn ang="0">
                  <a:pos x="0" y="28"/>
                </a:cxn>
              </a:cxnLst>
              <a:rect l="0" t="0" r="r" b="b"/>
              <a:pathLst>
                <a:path w="50" h="57">
                  <a:moveTo>
                    <a:pt x="28" y="0"/>
                  </a:moveTo>
                  <a:lnTo>
                    <a:pt x="50" y="57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71" name="Freeform 1475"/>
            <p:cNvSpPr>
              <a:spLocks/>
            </p:cNvSpPr>
            <p:nvPr/>
          </p:nvSpPr>
          <p:spPr bwMode="auto">
            <a:xfrm>
              <a:off x="4318" y="947"/>
              <a:ext cx="57" cy="7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7" y="71"/>
                </a:cxn>
                <a:cxn ang="0">
                  <a:pos x="0" y="29"/>
                </a:cxn>
              </a:cxnLst>
              <a:rect l="0" t="0" r="r" b="b"/>
              <a:pathLst>
                <a:path w="57" h="71">
                  <a:moveTo>
                    <a:pt x="36" y="0"/>
                  </a:moveTo>
                  <a:lnTo>
                    <a:pt x="57" y="71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72" name="Freeform 1476"/>
            <p:cNvSpPr>
              <a:spLocks/>
            </p:cNvSpPr>
            <p:nvPr/>
          </p:nvSpPr>
          <p:spPr bwMode="auto">
            <a:xfrm>
              <a:off x="4332" y="650"/>
              <a:ext cx="64" cy="7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64" y="78"/>
                </a:cxn>
                <a:cxn ang="0">
                  <a:pos x="0" y="35"/>
                </a:cxn>
              </a:cxnLst>
              <a:rect l="0" t="0" r="r" b="b"/>
              <a:pathLst>
                <a:path w="64" h="78">
                  <a:moveTo>
                    <a:pt x="36" y="0"/>
                  </a:moveTo>
                  <a:lnTo>
                    <a:pt x="64" y="78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73" name="Freeform 1477"/>
            <p:cNvSpPr>
              <a:spLocks/>
            </p:cNvSpPr>
            <p:nvPr/>
          </p:nvSpPr>
          <p:spPr bwMode="auto">
            <a:xfrm>
              <a:off x="4339" y="3597"/>
              <a:ext cx="22" cy="2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22" y="7"/>
                </a:cxn>
              </a:cxnLst>
              <a:rect l="0" t="0" r="r" b="b"/>
              <a:pathLst>
                <a:path w="22" h="22">
                  <a:moveTo>
                    <a:pt x="15" y="22"/>
                  </a:moveTo>
                  <a:lnTo>
                    <a:pt x="0" y="0"/>
                  </a:lnTo>
                  <a:lnTo>
                    <a:pt x="22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74" name="Freeform 1478"/>
            <p:cNvSpPr>
              <a:spLocks/>
            </p:cNvSpPr>
            <p:nvPr/>
          </p:nvSpPr>
          <p:spPr bwMode="auto">
            <a:xfrm>
              <a:off x="4361" y="3314"/>
              <a:ext cx="7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75" name="Oval 1479"/>
            <p:cNvSpPr>
              <a:spLocks noChangeArrowheads="1"/>
            </p:cNvSpPr>
            <p:nvPr/>
          </p:nvSpPr>
          <p:spPr bwMode="auto">
            <a:xfrm>
              <a:off x="4375" y="3016"/>
              <a:ext cx="21" cy="2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76" name="Freeform 1480"/>
            <p:cNvSpPr>
              <a:spLocks/>
            </p:cNvSpPr>
            <p:nvPr/>
          </p:nvSpPr>
          <p:spPr bwMode="auto">
            <a:xfrm>
              <a:off x="4389" y="2726"/>
              <a:ext cx="7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4"/>
                </a:cxn>
                <a:cxn ang="0">
                  <a:pos x="0" y="7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7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77" name="Freeform 1481"/>
            <p:cNvSpPr>
              <a:spLocks/>
            </p:cNvSpPr>
            <p:nvPr/>
          </p:nvSpPr>
          <p:spPr bwMode="auto">
            <a:xfrm>
              <a:off x="4403" y="2428"/>
              <a:ext cx="14" cy="2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29"/>
                </a:cxn>
                <a:cxn ang="0">
                  <a:pos x="0" y="14"/>
                </a:cxn>
              </a:cxnLst>
              <a:rect l="0" t="0" r="r" b="b"/>
              <a:pathLst>
                <a:path w="14" h="29">
                  <a:moveTo>
                    <a:pt x="7" y="0"/>
                  </a:moveTo>
                  <a:lnTo>
                    <a:pt x="14" y="29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78" name="Freeform 1482"/>
            <p:cNvSpPr>
              <a:spLocks/>
            </p:cNvSpPr>
            <p:nvPr/>
          </p:nvSpPr>
          <p:spPr bwMode="auto">
            <a:xfrm>
              <a:off x="4410" y="2138"/>
              <a:ext cx="29" cy="2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9" y="28"/>
                </a:cxn>
                <a:cxn ang="0">
                  <a:pos x="0" y="14"/>
                </a:cxn>
              </a:cxnLst>
              <a:rect l="0" t="0" r="r" b="b"/>
              <a:pathLst>
                <a:path w="29" h="28">
                  <a:moveTo>
                    <a:pt x="14" y="0"/>
                  </a:moveTo>
                  <a:lnTo>
                    <a:pt x="29" y="28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79" name="Freeform 1483"/>
            <p:cNvSpPr>
              <a:spLocks/>
            </p:cNvSpPr>
            <p:nvPr/>
          </p:nvSpPr>
          <p:spPr bwMode="auto">
            <a:xfrm>
              <a:off x="4424" y="1840"/>
              <a:ext cx="29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43"/>
                </a:cxn>
                <a:cxn ang="0">
                  <a:pos x="0" y="14"/>
                </a:cxn>
              </a:cxnLst>
              <a:rect l="0" t="0" r="r" b="b"/>
              <a:pathLst>
                <a:path w="29" h="43">
                  <a:moveTo>
                    <a:pt x="15" y="0"/>
                  </a:moveTo>
                  <a:lnTo>
                    <a:pt x="29" y="43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80" name="Freeform 1484"/>
            <p:cNvSpPr>
              <a:spLocks/>
            </p:cNvSpPr>
            <p:nvPr/>
          </p:nvSpPr>
          <p:spPr bwMode="auto">
            <a:xfrm>
              <a:off x="4431" y="1542"/>
              <a:ext cx="43" cy="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43" y="50"/>
                </a:cxn>
                <a:cxn ang="0">
                  <a:pos x="0" y="22"/>
                </a:cxn>
              </a:cxnLst>
              <a:rect l="0" t="0" r="r" b="b"/>
              <a:pathLst>
                <a:path w="43" h="50">
                  <a:moveTo>
                    <a:pt x="22" y="0"/>
                  </a:moveTo>
                  <a:lnTo>
                    <a:pt x="43" y="50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81" name="Freeform 1485"/>
            <p:cNvSpPr>
              <a:spLocks/>
            </p:cNvSpPr>
            <p:nvPr/>
          </p:nvSpPr>
          <p:spPr bwMode="auto">
            <a:xfrm>
              <a:off x="4439" y="1245"/>
              <a:ext cx="49" cy="6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9" y="64"/>
                </a:cxn>
                <a:cxn ang="0">
                  <a:pos x="0" y="28"/>
                </a:cxn>
              </a:cxnLst>
              <a:rect l="0" t="0" r="r" b="b"/>
              <a:pathLst>
                <a:path w="49" h="64">
                  <a:moveTo>
                    <a:pt x="28" y="0"/>
                  </a:moveTo>
                  <a:lnTo>
                    <a:pt x="49" y="64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82" name="Freeform 1486"/>
            <p:cNvSpPr>
              <a:spLocks/>
            </p:cNvSpPr>
            <p:nvPr/>
          </p:nvSpPr>
          <p:spPr bwMode="auto">
            <a:xfrm>
              <a:off x="4453" y="947"/>
              <a:ext cx="56" cy="7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6" y="71"/>
                </a:cxn>
                <a:cxn ang="0">
                  <a:pos x="0" y="36"/>
                </a:cxn>
              </a:cxnLst>
              <a:rect l="0" t="0" r="r" b="b"/>
              <a:pathLst>
                <a:path w="56" h="71">
                  <a:moveTo>
                    <a:pt x="28" y="0"/>
                  </a:moveTo>
                  <a:lnTo>
                    <a:pt x="56" y="71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83" name="Freeform 1487"/>
            <p:cNvSpPr>
              <a:spLocks/>
            </p:cNvSpPr>
            <p:nvPr/>
          </p:nvSpPr>
          <p:spPr bwMode="auto">
            <a:xfrm>
              <a:off x="4460" y="650"/>
              <a:ext cx="71" cy="8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71" y="85"/>
                </a:cxn>
                <a:cxn ang="0">
                  <a:pos x="0" y="42"/>
                </a:cxn>
              </a:cxnLst>
              <a:rect l="0" t="0" r="r" b="b"/>
              <a:pathLst>
                <a:path w="71" h="85">
                  <a:moveTo>
                    <a:pt x="35" y="0"/>
                  </a:moveTo>
                  <a:lnTo>
                    <a:pt x="71" y="85"/>
                  </a:lnTo>
                  <a:lnTo>
                    <a:pt x="0" y="4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84" name="Freeform 1488"/>
            <p:cNvSpPr>
              <a:spLocks/>
            </p:cNvSpPr>
            <p:nvPr/>
          </p:nvSpPr>
          <p:spPr bwMode="auto">
            <a:xfrm>
              <a:off x="4474" y="3597"/>
              <a:ext cx="14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14" y="7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lnTo>
                    <a:pt x="0" y="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85" name="Freeform 1489"/>
            <p:cNvSpPr>
              <a:spLocks/>
            </p:cNvSpPr>
            <p:nvPr/>
          </p:nvSpPr>
          <p:spPr bwMode="auto">
            <a:xfrm>
              <a:off x="4488" y="3314"/>
              <a:ext cx="7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86" name="Freeform 1490"/>
            <p:cNvSpPr>
              <a:spLocks/>
            </p:cNvSpPr>
            <p:nvPr/>
          </p:nvSpPr>
          <p:spPr bwMode="auto">
            <a:xfrm>
              <a:off x="4509" y="3023"/>
              <a:ext cx="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87" name="Freeform 1491"/>
            <p:cNvSpPr>
              <a:spLocks/>
            </p:cNvSpPr>
            <p:nvPr/>
          </p:nvSpPr>
          <p:spPr bwMode="auto">
            <a:xfrm>
              <a:off x="4517" y="2726"/>
              <a:ext cx="14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4"/>
                </a:cxn>
                <a:cxn ang="0">
                  <a:pos x="0" y="7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14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88" name="Freeform 1492"/>
            <p:cNvSpPr>
              <a:spLocks/>
            </p:cNvSpPr>
            <p:nvPr/>
          </p:nvSpPr>
          <p:spPr bwMode="auto">
            <a:xfrm>
              <a:off x="4531" y="2435"/>
              <a:ext cx="14" cy="2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22"/>
                </a:cxn>
                <a:cxn ang="0">
                  <a:pos x="0" y="7"/>
                </a:cxn>
              </a:cxnLst>
              <a:rect l="0" t="0" r="r" b="b"/>
              <a:pathLst>
                <a:path w="14" h="22">
                  <a:moveTo>
                    <a:pt x="7" y="0"/>
                  </a:moveTo>
                  <a:lnTo>
                    <a:pt x="14" y="22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89" name="Freeform 1493"/>
            <p:cNvSpPr>
              <a:spLocks/>
            </p:cNvSpPr>
            <p:nvPr/>
          </p:nvSpPr>
          <p:spPr bwMode="auto">
            <a:xfrm>
              <a:off x="4538" y="2138"/>
              <a:ext cx="28" cy="3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35"/>
                </a:cxn>
                <a:cxn ang="0">
                  <a:pos x="0" y="14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lnTo>
                    <a:pt x="28" y="35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90" name="Freeform 1494"/>
            <p:cNvSpPr>
              <a:spLocks/>
            </p:cNvSpPr>
            <p:nvPr/>
          </p:nvSpPr>
          <p:spPr bwMode="auto">
            <a:xfrm>
              <a:off x="4552" y="1840"/>
              <a:ext cx="35" cy="4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43"/>
                </a:cxn>
                <a:cxn ang="0">
                  <a:pos x="0" y="21"/>
                </a:cxn>
              </a:cxnLst>
              <a:rect l="0" t="0" r="r" b="b"/>
              <a:pathLst>
                <a:path w="35" h="43">
                  <a:moveTo>
                    <a:pt x="14" y="0"/>
                  </a:moveTo>
                  <a:lnTo>
                    <a:pt x="35" y="43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91" name="Freeform 1495"/>
            <p:cNvSpPr>
              <a:spLocks/>
            </p:cNvSpPr>
            <p:nvPr/>
          </p:nvSpPr>
          <p:spPr bwMode="auto">
            <a:xfrm>
              <a:off x="4559" y="1542"/>
              <a:ext cx="43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3" y="57"/>
                </a:cxn>
                <a:cxn ang="0">
                  <a:pos x="0" y="29"/>
                </a:cxn>
              </a:cxnLst>
              <a:rect l="0" t="0" r="r" b="b"/>
              <a:pathLst>
                <a:path w="43" h="57">
                  <a:moveTo>
                    <a:pt x="28" y="0"/>
                  </a:moveTo>
                  <a:lnTo>
                    <a:pt x="43" y="57"/>
                  </a:lnTo>
                  <a:lnTo>
                    <a:pt x="0" y="29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92" name="Freeform 1496"/>
            <p:cNvSpPr>
              <a:spLocks/>
            </p:cNvSpPr>
            <p:nvPr/>
          </p:nvSpPr>
          <p:spPr bwMode="auto">
            <a:xfrm>
              <a:off x="4573" y="1252"/>
              <a:ext cx="50" cy="5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0" y="57"/>
                </a:cxn>
                <a:cxn ang="0">
                  <a:pos x="0" y="28"/>
                </a:cxn>
              </a:cxnLst>
              <a:rect l="0" t="0" r="r" b="b"/>
              <a:pathLst>
                <a:path w="50" h="57">
                  <a:moveTo>
                    <a:pt x="29" y="0"/>
                  </a:moveTo>
                  <a:lnTo>
                    <a:pt x="50" y="57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93" name="Freeform 1497"/>
            <p:cNvSpPr>
              <a:spLocks/>
            </p:cNvSpPr>
            <p:nvPr/>
          </p:nvSpPr>
          <p:spPr bwMode="auto">
            <a:xfrm>
              <a:off x="4580" y="954"/>
              <a:ext cx="64" cy="71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64" y="71"/>
                </a:cxn>
                <a:cxn ang="0">
                  <a:pos x="0" y="36"/>
                </a:cxn>
              </a:cxnLst>
              <a:rect l="0" t="0" r="r" b="b"/>
              <a:pathLst>
                <a:path w="64" h="71">
                  <a:moveTo>
                    <a:pt x="36" y="0"/>
                  </a:moveTo>
                  <a:lnTo>
                    <a:pt x="64" y="71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94" name="Freeform 1498"/>
            <p:cNvSpPr>
              <a:spLocks/>
            </p:cNvSpPr>
            <p:nvPr/>
          </p:nvSpPr>
          <p:spPr bwMode="auto">
            <a:xfrm>
              <a:off x="4594" y="657"/>
              <a:ext cx="71" cy="8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71" y="85"/>
                </a:cxn>
                <a:cxn ang="0">
                  <a:pos x="0" y="42"/>
                </a:cxn>
              </a:cxnLst>
              <a:rect l="0" t="0" r="r" b="b"/>
              <a:pathLst>
                <a:path w="71" h="85">
                  <a:moveTo>
                    <a:pt x="36" y="0"/>
                  </a:moveTo>
                  <a:lnTo>
                    <a:pt x="71" y="85"/>
                  </a:lnTo>
                  <a:lnTo>
                    <a:pt x="0" y="4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95" name="Freeform 1499"/>
            <p:cNvSpPr>
              <a:spLocks/>
            </p:cNvSpPr>
            <p:nvPr/>
          </p:nvSpPr>
          <p:spPr bwMode="auto">
            <a:xfrm>
              <a:off x="4602" y="3597"/>
              <a:ext cx="14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14" y="7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lnTo>
                    <a:pt x="0" y="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96" name="Freeform 1500"/>
            <p:cNvSpPr>
              <a:spLocks/>
            </p:cNvSpPr>
            <p:nvPr/>
          </p:nvSpPr>
          <p:spPr bwMode="auto">
            <a:xfrm>
              <a:off x="4616" y="3314"/>
              <a:ext cx="7" cy="7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97" name="Freeform 1501"/>
            <p:cNvSpPr>
              <a:spLocks/>
            </p:cNvSpPr>
            <p:nvPr/>
          </p:nvSpPr>
          <p:spPr bwMode="auto">
            <a:xfrm>
              <a:off x="4637" y="3023"/>
              <a:ext cx="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98" name="Freeform 1502"/>
            <p:cNvSpPr>
              <a:spLocks/>
            </p:cNvSpPr>
            <p:nvPr/>
          </p:nvSpPr>
          <p:spPr bwMode="auto">
            <a:xfrm>
              <a:off x="4651" y="2733"/>
              <a:ext cx="7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4"/>
                </a:cxn>
                <a:cxn ang="0">
                  <a:pos x="0" y="0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lnTo>
                    <a:pt x="7" y="1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99" name="Freeform 1503"/>
            <p:cNvSpPr>
              <a:spLocks/>
            </p:cNvSpPr>
            <p:nvPr/>
          </p:nvSpPr>
          <p:spPr bwMode="auto">
            <a:xfrm>
              <a:off x="4658" y="2435"/>
              <a:ext cx="22" cy="2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2" y="22"/>
                </a:cxn>
                <a:cxn ang="0">
                  <a:pos x="0" y="7"/>
                </a:cxn>
              </a:cxnLst>
              <a:rect l="0" t="0" r="r" b="b"/>
              <a:pathLst>
                <a:path w="22" h="22">
                  <a:moveTo>
                    <a:pt x="14" y="0"/>
                  </a:moveTo>
                  <a:lnTo>
                    <a:pt x="22" y="22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00" name="Freeform 1504"/>
            <p:cNvSpPr>
              <a:spLocks/>
            </p:cNvSpPr>
            <p:nvPr/>
          </p:nvSpPr>
          <p:spPr bwMode="auto">
            <a:xfrm>
              <a:off x="4672" y="2138"/>
              <a:ext cx="22" cy="3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35"/>
                </a:cxn>
                <a:cxn ang="0">
                  <a:pos x="0" y="14"/>
                </a:cxn>
              </a:cxnLst>
              <a:rect l="0" t="0" r="r" b="b"/>
              <a:pathLst>
                <a:path w="22" h="35">
                  <a:moveTo>
                    <a:pt x="15" y="0"/>
                  </a:moveTo>
                  <a:lnTo>
                    <a:pt x="22" y="35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01" name="Freeform 1505"/>
            <p:cNvSpPr>
              <a:spLocks/>
            </p:cNvSpPr>
            <p:nvPr/>
          </p:nvSpPr>
          <p:spPr bwMode="auto">
            <a:xfrm>
              <a:off x="4680" y="1840"/>
              <a:ext cx="35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5" y="50"/>
                </a:cxn>
                <a:cxn ang="0">
                  <a:pos x="0" y="21"/>
                </a:cxn>
              </a:cxnLst>
              <a:rect l="0" t="0" r="r" b="b"/>
              <a:pathLst>
                <a:path w="35" h="50">
                  <a:moveTo>
                    <a:pt x="21" y="0"/>
                  </a:moveTo>
                  <a:lnTo>
                    <a:pt x="35" y="50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02" name="Freeform 1506"/>
            <p:cNvSpPr>
              <a:spLocks/>
            </p:cNvSpPr>
            <p:nvPr/>
          </p:nvSpPr>
          <p:spPr bwMode="auto">
            <a:xfrm>
              <a:off x="4694" y="1550"/>
              <a:ext cx="42" cy="4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42" y="49"/>
                </a:cxn>
                <a:cxn ang="0">
                  <a:pos x="0" y="21"/>
                </a:cxn>
              </a:cxnLst>
              <a:rect l="0" t="0" r="r" b="b"/>
              <a:pathLst>
                <a:path w="42" h="49">
                  <a:moveTo>
                    <a:pt x="21" y="0"/>
                  </a:moveTo>
                  <a:lnTo>
                    <a:pt x="42" y="49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03" name="Freeform 1507"/>
            <p:cNvSpPr>
              <a:spLocks/>
            </p:cNvSpPr>
            <p:nvPr/>
          </p:nvSpPr>
          <p:spPr bwMode="auto">
            <a:xfrm>
              <a:off x="4701" y="1252"/>
              <a:ext cx="56" cy="6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56" y="64"/>
                </a:cxn>
                <a:cxn ang="0">
                  <a:pos x="0" y="28"/>
                </a:cxn>
              </a:cxnLst>
              <a:rect l="0" t="0" r="r" b="b"/>
              <a:pathLst>
                <a:path w="56" h="64">
                  <a:moveTo>
                    <a:pt x="28" y="0"/>
                  </a:moveTo>
                  <a:lnTo>
                    <a:pt x="56" y="64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04" name="Freeform 1508"/>
            <p:cNvSpPr>
              <a:spLocks/>
            </p:cNvSpPr>
            <p:nvPr/>
          </p:nvSpPr>
          <p:spPr bwMode="auto">
            <a:xfrm>
              <a:off x="4715" y="954"/>
              <a:ext cx="64" cy="7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64" y="78"/>
                </a:cxn>
                <a:cxn ang="0">
                  <a:pos x="0" y="36"/>
                </a:cxn>
              </a:cxnLst>
              <a:rect l="0" t="0" r="r" b="b"/>
              <a:pathLst>
                <a:path w="64" h="78">
                  <a:moveTo>
                    <a:pt x="28" y="0"/>
                  </a:moveTo>
                  <a:lnTo>
                    <a:pt x="64" y="78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05" name="Freeform 1509"/>
            <p:cNvSpPr>
              <a:spLocks/>
            </p:cNvSpPr>
            <p:nvPr/>
          </p:nvSpPr>
          <p:spPr bwMode="auto">
            <a:xfrm>
              <a:off x="4722" y="657"/>
              <a:ext cx="71" cy="92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71" y="92"/>
                </a:cxn>
                <a:cxn ang="0">
                  <a:pos x="0" y="42"/>
                </a:cxn>
              </a:cxnLst>
              <a:rect l="0" t="0" r="r" b="b"/>
              <a:pathLst>
                <a:path w="71" h="92">
                  <a:moveTo>
                    <a:pt x="43" y="0"/>
                  </a:moveTo>
                  <a:lnTo>
                    <a:pt x="71" y="92"/>
                  </a:lnTo>
                  <a:lnTo>
                    <a:pt x="0" y="42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06" name="Freeform 1510"/>
            <p:cNvSpPr>
              <a:spLocks/>
            </p:cNvSpPr>
            <p:nvPr/>
          </p:nvSpPr>
          <p:spPr bwMode="auto">
            <a:xfrm>
              <a:off x="4729" y="3597"/>
              <a:ext cx="14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14" y="7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lnTo>
                    <a:pt x="0" y="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07" name="Line 1511"/>
            <p:cNvSpPr>
              <a:spLocks noChangeShapeType="1"/>
            </p:cNvSpPr>
            <p:nvPr/>
          </p:nvSpPr>
          <p:spPr bwMode="auto">
            <a:xfrm flipH="1">
              <a:off x="4750" y="3314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08" name="Freeform 1512"/>
            <p:cNvSpPr>
              <a:spLocks/>
            </p:cNvSpPr>
            <p:nvPr/>
          </p:nvSpPr>
          <p:spPr bwMode="auto">
            <a:xfrm>
              <a:off x="4765" y="3023"/>
              <a:ext cx="7" cy="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09" name="Freeform 1513"/>
            <p:cNvSpPr>
              <a:spLocks/>
            </p:cNvSpPr>
            <p:nvPr/>
          </p:nvSpPr>
          <p:spPr bwMode="auto">
            <a:xfrm>
              <a:off x="4779" y="2733"/>
              <a:ext cx="7" cy="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4"/>
                </a:cxn>
                <a:cxn ang="0">
                  <a:pos x="0" y="7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7" y="14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10" name="Freeform 1514"/>
            <p:cNvSpPr>
              <a:spLocks/>
            </p:cNvSpPr>
            <p:nvPr/>
          </p:nvSpPr>
          <p:spPr bwMode="auto">
            <a:xfrm>
              <a:off x="4786" y="2435"/>
              <a:ext cx="21" cy="2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1" y="29"/>
                </a:cxn>
                <a:cxn ang="0">
                  <a:pos x="0" y="14"/>
                </a:cxn>
              </a:cxnLst>
              <a:rect l="0" t="0" r="r" b="b"/>
              <a:pathLst>
                <a:path w="21" h="29">
                  <a:moveTo>
                    <a:pt x="14" y="0"/>
                  </a:moveTo>
                  <a:lnTo>
                    <a:pt x="21" y="29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11" name="Freeform 1515"/>
            <p:cNvSpPr>
              <a:spLocks/>
            </p:cNvSpPr>
            <p:nvPr/>
          </p:nvSpPr>
          <p:spPr bwMode="auto">
            <a:xfrm>
              <a:off x="4800" y="2138"/>
              <a:ext cx="28" cy="3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8" y="35"/>
                </a:cxn>
                <a:cxn ang="0">
                  <a:pos x="0" y="21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lnTo>
                    <a:pt x="28" y="35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12" name="Freeform 1516"/>
            <p:cNvSpPr>
              <a:spLocks/>
            </p:cNvSpPr>
            <p:nvPr/>
          </p:nvSpPr>
          <p:spPr bwMode="auto">
            <a:xfrm>
              <a:off x="4814" y="1847"/>
              <a:ext cx="36" cy="4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6" y="43"/>
                </a:cxn>
                <a:cxn ang="0">
                  <a:pos x="0" y="21"/>
                </a:cxn>
              </a:cxnLst>
              <a:rect l="0" t="0" r="r" b="b"/>
              <a:pathLst>
                <a:path w="36" h="43">
                  <a:moveTo>
                    <a:pt x="14" y="0"/>
                  </a:moveTo>
                  <a:lnTo>
                    <a:pt x="36" y="43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13" name="Freeform 1517"/>
            <p:cNvSpPr>
              <a:spLocks/>
            </p:cNvSpPr>
            <p:nvPr/>
          </p:nvSpPr>
          <p:spPr bwMode="auto">
            <a:xfrm>
              <a:off x="4821" y="1550"/>
              <a:ext cx="50" cy="5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0" y="56"/>
                </a:cxn>
                <a:cxn ang="0">
                  <a:pos x="0" y="28"/>
                </a:cxn>
              </a:cxnLst>
              <a:rect l="0" t="0" r="r" b="b"/>
              <a:pathLst>
                <a:path w="50" h="56">
                  <a:moveTo>
                    <a:pt x="29" y="0"/>
                  </a:moveTo>
                  <a:lnTo>
                    <a:pt x="50" y="56"/>
                  </a:lnTo>
                  <a:lnTo>
                    <a:pt x="0" y="2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14" name="Freeform 1518"/>
            <p:cNvSpPr>
              <a:spLocks/>
            </p:cNvSpPr>
            <p:nvPr/>
          </p:nvSpPr>
          <p:spPr bwMode="auto">
            <a:xfrm>
              <a:off x="4835" y="1252"/>
              <a:ext cx="50" cy="7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0" y="71"/>
                </a:cxn>
                <a:cxn ang="0">
                  <a:pos x="0" y="35"/>
                </a:cxn>
              </a:cxnLst>
              <a:rect l="0" t="0" r="r" b="b"/>
              <a:pathLst>
                <a:path w="50" h="71">
                  <a:moveTo>
                    <a:pt x="29" y="0"/>
                  </a:moveTo>
                  <a:lnTo>
                    <a:pt x="50" y="71"/>
                  </a:lnTo>
                  <a:lnTo>
                    <a:pt x="0" y="35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15" name="Line 1519"/>
            <p:cNvSpPr>
              <a:spLocks noChangeShapeType="1"/>
            </p:cNvSpPr>
            <p:nvPr/>
          </p:nvSpPr>
          <p:spPr bwMode="auto">
            <a:xfrm>
              <a:off x="4878" y="961"/>
              <a:ext cx="28" cy="6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16" name="Line 1520"/>
            <p:cNvSpPr>
              <a:spLocks noChangeShapeType="1"/>
            </p:cNvSpPr>
            <p:nvPr/>
          </p:nvSpPr>
          <p:spPr bwMode="auto">
            <a:xfrm flipH="1" flipV="1">
              <a:off x="4843" y="997"/>
              <a:ext cx="63" cy="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17" name="Line 1521"/>
            <p:cNvSpPr>
              <a:spLocks noChangeShapeType="1"/>
            </p:cNvSpPr>
            <p:nvPr/>
          </p:nvSpPr>
          <p:spPr bwMode="auto">
            <a:xfrm>
              <a:off x="4892" y="664"/>
              <a:ext cx="14" cy="2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18" name="Line 1522"/>
            <p:cNvSpPr>
              <a:spLocks noChangeShapeType="1"/>
            </p:cNvSpPr>
            <p:nvPr/>
          </p:nvSpPr>
          <p:spPr bwMode="auto">
            <a:xfrm flipH="1" flipV="1">
              <a:off x="4857" y="706"/>
              <a:ext cx="49" cy="2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19" name="Freeform 1523"/>
            <p:cNvSpPr>
              <a:spLocks/>
            </p:cNvSpPr>
            <p:nvPr/>
          </p:nvSpPr>
          <p:spPr bwMode="auto">
            <a:xfrm>
              <a:off x="4857" y="3597"/>
              <a:ext cx="14" cy="22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0" y="0"/>
                </a:cxn>
                <a:cxn ang="0">
                  <a:pos x="14" y="7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lnTo>
                    <a:pt x="0" y="0"/>
                  </a:lnTo>
                  <a:lnTo>
                    <a:pt x="14" y="7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20" name="Line 1524"/>
            <p:cNvSpPr>
              <a:spLocks noChangeShapeType="1"/>
            </p:cNvSpPr>
            <p:nvPr/>
          </p:nvSpPr>
          <p:spPr bwMode="auto">
            <a:xfrm flipH="1">
              <a:off x="4878" y="3314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21" name="Line 1525"/>
            <p:cNvSpPr>
              <a:spLocks noChangeShapeType="1"/>
            </p:cNvSpPr>
            <p:nvPr/>
          </p:nvSpPr>
          <p:spPr bwMode="auto">
            <a:xfrm flipH="1">
              <a:off x="4892" y="3031"/>
              <a:ext cx="7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22" name="Oval 1526"/>
            <p:cNvSpPr>
              <a:spLocks noChangeArrowheads="1"/>
            </p:cNvSpPr>
            <p:nvPr/>
          </p:nvSpPr>
          <p:spPr bwMode="auto">
            <a:xfrm>
              <a:off x="3085" y="2946"/>
              <a:ext cx="21" cy="21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23" name="Freeform 1527"/>
            <p:cNvSpPr>
              <a:spLocks/>
            </p:cNvSpPr>
            <p:nvPr/>
          </p:nvSpPr>
          <p:spPr bwMode="auto">
            <a:xfrm>
              <a:off x="4013" y="3364"/>
              <a:ext cx="100" cy="283"/>
            </a:xfrm>
            <a:custGeom>
              <a:avLst/>
              <a:gdLst/>
              <a:ahLst/>
              <a:cxnLst>
                <a:cxn ang="0">
                  <a:pos x="100" y="283"/>
                </a:cxn>
                <a:cxn ang="0">
                  <a:pos x="78" y="191"/>
                </a:cxn>
                <a:cxn ang="0">
                  <a:pos x="15" y="35"/>
                </a:cxn>
                <a:cxn ang="0">
                  <a:pos x="0" y="0"/>
                </a:cxn>
              </a:cxnLst>
              <a:rect l="0" t="0" r="r" b="b"/>
              <a:pathLst>
                <a:path w="100" h="283">
                  <a:moveTo>
                    <a:pt x="100" y="283"/>
                  </a:moveTo>
                  <a:lnTo>
                    <a:pt x="78" y="191"/>
                  </a:lnTo>
                  <a:lnTo>
                    <a:pt x="15" y="3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00024" name="Rectangle 1528"/>
          <p:cNvSpPr>
            <a:spLocks noChangeArrowheads="1"/>
          </p:cNvSpPr>
          <p:nvPr/>
        </p:nvSpPr>
        <p:spPr bwMode="auto">
          <a:xfrm>
            <a:off x="6426200" y="228600"/>
            <a:ext cx="1879600" cy="4873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 i="1">
                <a:solidFill>
                  <a:schemeClr val="bg1"/>
                </a:solidFill>
              </a:rPr>
              <a:t>a</a:t>
            </a:r>
            <a:r>
              <a:rPr lang="en-US" sz="3200">
                <a:solidFill>
                  <a:schemeClr val="bg1"/>
                </a:solidFill>
              </a:rPr>
              <a:t> = 1, </a:t>
            </a:r>
            <a:r>
              <a:rPr lang="en-US" sz="3200" i="1">
                <a:solidFill>
                  <a:schemeClr val="bg1"/>
                </a:solidFill>
              </a:rPr>
              <a:t>b</a:t>
            </a:r>
            <a:r>
              <a:rPr lang="en-US" sz="3200">
                <a:solidFill>
                  <a:schemeClr val="bg1"/>
                </a:solidFill>
              </a:rPr>
              <a:t> = 2</a:t>
            </a:r>
          </a:p>
        </p:txBody>
      </p:sp>
      <p:grpSp>
        <p:nvGrpSpPr>
          <p:cNvPr id="8300025" name="Group 1529"/>
          <p:cNvGrpSpPr>
            <a:grpSpLocks/>
          </p:cNvGrpSpPr>
          <p:nvPr/>
        </p:nvGrpSpPr>
        <p:grpSpPr bwMode="auto">
          <a:xfrm>
            <a:off x="279400" y="3783013"/>
            <a:ext cx="4368800" cy="3213100"/>
            <a:chOff x="0" y="1733"/>
            <a:chExt cx="3753" cy="2701"/>
          </a:xfrm>
        </p:grpSpPr>
        <p:sp>
          <p:nvSpPr>
            <p:cNvPr id="8300026" name="Line 1530"/>
            <p:cNvSpPr>
              <a:spLocks noChangeShapeType="1"/>
            </p:cNvSpPr>
            <p:nvPr/>
          </p:nvSpPr>
          <p:spPr bwMode="auto">
            <a:xfrm>
              <a:off x="565" y="3759"/>
              <a:ext cx="30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27" name="Line 1531"/>
            <p:cNvSpPr>
              <a:spLocks noChangeShapeType="1"/>
            </p:cNvSpPr>
            <p:nvPr/>
          </p:nvSpPr>
          <p:spPr bwMode="auto">
            <a:xfrm flipV="1">
              <a:off x="555" y="3732"/>
              <a:ext cx="2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28" name="Rectangle 1532"/>
            <p:cNvSpPr>
              <a:spLocks noChangeArrowheads="1"/>
            </p:cNvSpPr>
            <p:nvPr/>
          </p:nvSpPr>
          <p:spPr bwMode="auto">
            <a:xfrm>
              <a:off x="629" y="3815"/>
              <a:ext cx="12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</a:t>
              </a:r>
              <a:endParaRPr lang="en-US" sz="4400"/>
            </a:p>
          </p:txBody>
        </p:sp>
        <p:sp>
          <p:nvSpPr>
            <p:cNvPr id="8300029" name="Line 1533"/>
            <p:cNvSpPr>
              <a:spLocks noChangeShapeType="1"/>
            </p:cNvSpPr>
            <p:nvPr/>
          </p:nvSpPr>
          <p:spPr bwMode="auto">
            <a:xfrm flipV="1">
              <a:off x="1066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30" name="Rectangle 1534"/>
            <p:cNvSpPr>
              <a:spLocks noChangeArrowheads="1"/>
            </p:cNvSpPr>
            <p:nvPr/>
          </p:nvSpPr>
          <p:spPr bwMode="auto">
            <a:xfrm>
              <a:off x="981" y="3815"/>
              <a:ext cx="30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0.2</a:t>
              </a:r>
              <a:endParaRPr lang="en-US" sz="4400"/>
            </a:p>
          </p:txBody>
        </p:sp>
        <p:sp>
          <p:nvSpPr>
            <p:cNvPr id="8300031" name="Line 1535"/>
            <p:cNvSpPr>
              <a:spLocks noChangeShapeType="1"/>
            </p:cNvSpPr>
            <p:nvPr/>
          </p:nvSpPr>
          <p:spPr bwMode="auto">
            <a:xfrm flipV="1">
              <a:off x="1475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32" name="Rectangle 1536"/>
            <p:cNvSpPr>
              <a:spLocks noChangeArrowheads="1"/>
            </p:cNvSpPr>
            <p:nvPr/>
          </p:nvSpPr>
          <p:spPr bwMode="auto">
            <a:xfrm>
              <a:off x="1390" y="3815"/>
              <a:ext cx="30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0.4</a:t>
              </a:r>
              <a:endParaRPr lang="en-US" sz="4400"/>
            </a:p>
          </p:txBody>
        </p:sp>
        <p:sp>
          <p:nvSpPr>
            <p:cNvPr id="8300033" name="Line 1537"/>
            <p:cNvSpPr>
              <a:spLocks noChangeShapeType="1"/>
            </p:cNvSpPr>
            <p:nvPr/>
          </p:nvSpPr>
          <p:spPr bwMode="auto">
            <a:xfrm flipV="1">
              <a:off x="1893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34" name="Rectangle 1538"/>
            <p:cNvSpPr>
              <a:spLocks noChangeArrowheads="1"/>
            </p:cNvSpPr>
            <p:nvPr/>
          </p:nvSpPr>
          <p:spPr bwMode="auto">
            <a:xfrm>
              <a:off x="1807" y="3815"/>
              <a:ext cx="30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0.6</a:t>
              </a:r>
              <a:endParaRPr lang="en-US" sz="4400"/>
            </a:p>
          </p:txBody>
        </p:sp>
        <p:sp>
          <p:nvSpPr>
            <p:cNvPr id="8300035" name="Line 1539"/>
            <p:cNvSpPr>
              <a:spLocks noChangeShapeType="1"/>
            </p:cNvSpPr>
            <p:nvPr/>
          </p:nvSpPr>
          <p:spPr bwMode="auto">
            <a:xfrm flipV="1">
              <a:off x="2302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36" name="Rectangle 1540"/>
            <p:cNvSpPr>
              <a:spLocks noChangeArrowheads="1"/>
            </p:cNvSpPr>
            <p:nvPr/>
          </p:nvSpPr>
          <p:spPr bwMode="auto">
            <a:xfrm>
              <a:off x="2216" y="3815"/>
              <a:ext cx="30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0.8</a:t>
              </a:r>
              <a:endParaRPr lang="en-US" sz="4400"/>
            </a:p>
          </p:txBody>
        </p:sp>
        <p:sp>
          <p:nvSpPr>
            <p:cNvPr id="8300037" name="Line 1541"/>
            <p:cNvSpPr>
              <a:spLocks noChangeShapeType="1"/>
            </p:cNvSpPr>
            <p:nvPr/>
          </p:nvSpPr>
          <p:spPr bwMode="auto">
            <a:xfrm flipV="1">
              <a:off x="2719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38" name="Rectangle 1542"/>
            <p:cNvSpPr>
              <a:spLocks noChangeArrowheads="1"/>
            </p:cNvSpPr>
            <p:nvPr/>
          </p:nvSpPr>
          <p:spPr bwMode="auto">
            <a:xfrm>
              <a:off x="2691" y="3815"/>
              <a:ext cx="121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</a:t>
              </a:r>
              <a:endParaRPr lang="en-US" sz="4400"/>
            </a:p>
          </p:txBody>
        </p:sp>
        <p:sp>
          <p:nvSpPr>
            <p:cNvPr id="8300039" name="Line 1543"/>
            <p:cNvSpPr>
              <a:spLocks noChangeShapeType="1"/>
            </p:cNvSpPr>
            <p:nvPr/>
          </p:nvSpPr>
          <p:spPr bwMode="auto">
            <a:xfrm flipV="1">
              <a:off x="3128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40" name="Rectangle 1544"/>
            <p:cNvSpPr>
              <a:spLocks noChangeArrowheads="1"/>
            </p:cNvSpPr>
            <p:nvPr/>
          </p:nvSpPr>
          <p:spPr bwMode="auto">
            <a:xfrm>
              <a:off x="3042" y="3815"/>
              <a:ext cx="30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1.2</a:t>
              </a:r>
              <a:endParaRPr lang="en-US" sz="4400"/>
            </a:p>
          </p:txBody>
        </p:sp>
        <p:sp>
          <p:nvSpPr>
            <p:cNvPr id="8300041" name="Line 1545"/>
            <p:cNvSpPr>
              <a:spLocks noChangeShapeType="1"/>
            </p:cNvSpPr>
            <p:nvPr/>
          </p:nvSpPr>
          <p:spPr bwMode="auto">
            <a:xfrm flipV="1">
              <a:off x="3536" y="3732"/>
              <a:ext cx="2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42" name="Rectangle 1546"/>
            <p:cNvSpPr>
              <a:spLocks noChangeArrowheads="1"/>
            </p:cNvSpPr>
            <p:nvPr/>
          </p:nvSpPr>
          <p:spPr bwMode="auto">
            <a:xfrm>
              <a:off x="3451" y="3815"/>
              <a:ext cx="30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1.4</a:t>
              </a:r>
              <a:endParaRPr lang="en-US" sz="4400"/>
            </a:p>
          </p:txBody>
        </p:sp>
        <p:sp>
          <p:nvSpPr>
            <p:cNvPr id="8300043" name="Line 1547"/>
            <p:cNvSpPr>
              <a:spLocks noChangeShapeType="1"/>
            </p:cNvSpPr>
            <p:nvPr/>
          </p:nvSpPr>
          <p:spPr bwMode="auto">
            <a:xfrm>
              <a:off x="555" y="3785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44" name="Rectangle 1548"/>
            <p:cNvSpPr>
              <a:spLocks noChangeArrowheads="1"/>
            </p:cNvSpPr>
            <p:nvPr/>
          </p:nvSpPr>
          <p:spPr bwMode="auto">
            <a:xfrm>
              <a:off x="451" y="3697"/>
              <a:ext cx="122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</a:t>
              </a:r>
              <a:endParaRPr lang="en-US" sz="4400"/>
            </a:p>
          </p:txBody>
        </p:sp>
        <p:sp>
          <p:nvSpPr>
            <p:cNvPr id="8300045" name="Line 1549"/>
            <p:cNvSpPr>
              <a:spLocks noChangeShapeType="1"/>
            </p:cNvSpPr>
            <p:nvPr/>
          </p:nvSpPr>
          <p:spPr bwMode="auto">
            <a:xfrm>
              <a:off x="555" y="3412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46" name="Rectangle 1550"/>
            <p:cNvSpPr>
              <a:spLocks noChangeArrowheads="1"/>
            </p:cNvSpPr>
            <p:nvPr/>
          </p:nvSpPr>
          <p:spPr bwMode="auto">
            <a:xfrm>
              <a:off x="346" y="3324"/>
              <a:ext cx="30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0.2</a:t>
              </a:r>
              <a:endParaRPr lang="en-US" sz="4400"/>
            </a:p>
          </p:txBody>
        </p:sp>
        <p:sp>
          <p:nvSpPr>
            <p:cNvPr id="8300047" name="Line 1551"/>
            <p:cNvSpPr>
              <a:spLocks noChangeShapeType="1"/>
            </p:cNvSpPr>
            <p:nvPr/>
          </p:nvSpPr>
          <p:spPr bwMode="auto">
            <a:xfrm>
              <a:off x="555" y="3049"/>
              <a:ext cx="3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48" name="Rectangle 1552"/>
            <p:cNvSpPr>
              <a:spLocks noChangeArrowheads="1"/>
            </p:cNvSpPr>
            <p:nvPr/>
          </p:nvSpPr>
          <p:spPr bwMode="auto">
            <a:xfrm>
              <a:off x="346" y="2963"/>
              <a:ext cx="303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0.4</a:t>
              </a:r>
              <a:endParaRPr lang="en-US" sz="4400"/>
            </a:p>
          </p:txBody>
        </p:sp>
        <p:sp>
          <p:nvSpPr>
            <p:cNvPr id="8300049" name="Line 1553"/>
            <p:cNvSpPr>
              <a:spLocks noChangeShapeType="1"/>
            </p:cNvSpPr>
            <p:nvPr/>
          </p:nvSpPr>
          <p:spPr bwMode="auto">
            <a:xfrm>
              <a:off x="555" y="2686"/>
              <a:ext cx="3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50" name="Rectangle 1554"/>
            <p:cNvSpPr>
              <a:spLocks noChangeArrowheads="1"/>
            </p:cNvSpPr>
            <p:nvPr/>
          </p:nvSpPr>
          <p:spPr bwMode="auto">
            <a:xfrm>
              <a:off x="346" y="2602"/>
              <a:ext cx="30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0.6</a:t>
              </a:r>
              <a:endParaRPr lang="en-US" sz="4400"/>
            </a:p>
          </p:txBody>
        </p:sp>
        <p:sp>
          <p:nvSpPr>
            <p:cNvPr id="8300051" name="Line 1555"/>
            <p:cNvSpPr>
              <a:spLocks noChangeShapeType="1"/>
            </p:cNvSpPr>
            <p:nvPr/>
          </p:nvSpPr>
          <p:spPr bwMode="auto">
            <a:xfrm>
              <a:off x="555" y="2324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52" name="Rectangle 1556"/>
            <p:cNvSpPr>
              <a:spLocks noChangeArrowheads="1"/>
            </p:cNvSpPr>
            <p:nvPr/>
          </p:nvSpPr>
          <p:spPr bwMode="auto">
            <a:xfrm>
              <a:off x="346" y="2240"/>
              <a:ext cx="303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0.8</a:t>
              </a:r>
              <a:endParaRPr lang="en-US" sz="4400"/>
            </a:p>
          </p:txBody>
        </p:sp>
        <p:sp>
          <p:nvSpPr>
            <p:cNvPr id="8300053" name="Line 1557"/>
            <p:cNvSpPr>
              <a:spLocks noChangeShapeType="1"/>
            </p:cNvSpPr>
            <p:nvPr/>
          </p:nvSpPr>
          <p:spPr bwMode="auto">
            <a:xfrm>
              <a:off x="555" y="1961"/>
              <a:ext cx="3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54" name="Rectangle 1558"/>
            <p:cNvSpPr>
              <a:spLocks noChangeArrowheads="1"/>
            </p:cNvSpPr>
            <p:nvPr/>
          </p:nvSpPr>
          <p:spPr bwMode="auto">
            <a:xfrm>
              <a:off x="451" y="1877"/>
              <a:ext cx="12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</a:t>
              </a:r>
              <a:endParaRPr lang="en-US" sz="4400"/>
            </a:p>
          </p:txBody>
        </p:sp>
        <p:sp>
          <p:nvSpPr>
            <p:cNvPr id="8300055" name="Freeform 1559"/>
            <p:cNvSpPr>
              <a:spLocks/>
            </p:cNvSpPr>
            <p:nvPr/>
          </p:nvSpPr>
          <p:spPr bwMode="auto">
            <a:xfrm>
              <a:off x="657" y="3433"/>
              <a:ext cx="2082" cy="36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36" y="199"/>
                </a:cxn>
                <a:cxn ang="0">
                  <a:pos x="114" y="142"/>
                </a:cxn>
                <a:cxn ang="0">
                  <a:pos x="121" y="142"/>
                </a:cxn>
                <a:cxn ang="0">
                  <a:pos x="192" y="92"/>
                </a:cxn>
                <a:cxn ang="0">
                  <a:pos x="220" y="78"/>
                </a:cxn>
                <a:cxn ang="0">
                  <a:pos x="270" y="57"/>
                </a:cxn>
                <a:cxn ang="0">
                  <a:pos x="348" y="29"/>
                </a:cxn>
                <a:cxn ang="0">
                  <a:pos x="397" y="14"/>
                </a:cxn>
                <a:cxn ang="0">
                  <a:pos x="426" y="14"/>
                </a:cxn>
                <a:cxn ang="0">
                  <a:pos x="504" y="0"/>
                </a:cxn>
                <a:cxn ang="0">
                  <a:pos x="582" y="0"/>
                </a:cxn>
                <a:cxn ang="0">
                  <a:pos x="660" y="0"/>
                </a:cxn>
                <a:cxn ang="0">
                  <a:pos x="737" y="7"/>
                </a:cxn>
                <a:cxn ang="0">
                  <a:pos x="808" y="14"/>
                </a:cxn>
                <a:cxn ang="0">
                  <a:pos x="815" y="14"/>
                </a:cxn>
                <a:cxn ang="0">
                  <a:pos x="886" y="29"/>
                </a:cxn>
                <a:cxn ang="0">
                  <a:pos x="964" y="50"/>
                </a:cxn>
                <a:cxn ang="0">
                  <a:pos x="1042" y="64"/>
                </a:cxn>
                <a:cxn ang="0">
                  <a:pos x="1085" y="78"/>
                </a:cxn>
                <a:cxn ang="0">
                  <a:pos x="1120" y="85"/>
                </a:cxn>
                <a:cxn ang="0">
                  <a:pos x="1198" y="114"/>
                </a:cxn>
                <a:cxn ang="0">
                  <a:pos x="1276" y="135"/>
                </a:cxn>
                <a:cxn ang="0">
                  <a:pos x="1283" y="142"/>
                </a:cxn>
                <a:cxn ang="0">
                  <a:pos x="1354" y="163"/>
                </a:cxn>
                <a:cxn ang="0">
                  <a:pos x="1432" y="192"/>
                </a:cxn>
                <a:cxn ang="0">
                  <a:pos x="1453" y="199"/>
                </a:cxn>
                <a:cxn ang="0">
                  <a:pos x="1510" y="220"/>
                </a:cxn>
                <a:cxn ang="0">
                  <a:pos x="1553" y="241"/>
                </a:cxn>
              </a:cxnLst>
              <a:rect l="0" t="0" r="r" b="b"/>
              <a:pathLst>
                <a:path w="1553" h="241">
                  <a:moveTo>
                    <a:pt x="0" y="227"/>
                  </a:moveTo>
                  <a:lnTo>
                    <a:pt x="36" y="199"/>
                  </a:lnTo>
                  <a:lnTo>
                    <a:pt x="114" y="142"/>
                  </a:lnTo>
                  <a:lnTo>
                    <a:pt x="121" y="142"/>
                  </a:lnTo>
                  <a:lnTo>
                    <a:pt x="192" y="92"/>
                  </a:lnTo>
                  <a:lnTo>
                    <a:pt x="220" y="78"/>
                  </a:lnTo>
                  <a:lnTo>
                    <a:pt x="270" y="57"/>
                  </a:lnTo>
                  <a:lnTo>
                    <a:pt x="348" y="29"/>
                  </a:lnTo>
                  <a:lnTo>
                    <a:pt x="397" y="14"/>
                  </a:lnTo>
                  <a:lnTo>
                    <a:pt x="426" y="14"/>
                  </a:lnTo>
                  <a:lnTo>
                    <a:pt x="504" y="0"/>
                  </a:lnTo>
                  <a:lnTo>
                    <a:pt x="582" y="0"/>
                  </a:lnTo>
                  <a:lnTo>
                    <a:pt x="660" y="0"/>
                  </a:lnTo>
                  <a:lnTo>
                    <a:pt x="737" y="7"/>
                  </a:lnTo>
                  <a:lnTo>
                    <a:pt x="808" y="14"/>
                  </a:lnTo>
                  <a:lnTo>
                    <a:pt x="815" y="14"/>
                  </a:lnTo>
                  <a:lnTo>
                    <a:pt x="886" y="29"/>
                  </a:lnTo>
                  <a:lnTo>
                    <a:pt x="964" y="50"/>
                  </a:lnTo>
                  <a:lnTo>
                    <a:pt x="1042" y="64"/>
                  </a:lnTo>
                  <a:lnTo>
                    <a:pt x="1085" y="78"/>
                  </a:lnTo>
                  <a:lnTo>
                    <a:pt x="1120" y="85"/>
                  </a:lnTo>
                  <a:lnTo>
                    <a:pt x="1198" y="114"/>
                  </a:lnTo>
                  <a:lnTo>
                    <a:pt x="1276" y="135"/>
                  </a:lnTo>
                  <a:lnTo>
                    <a:pt x="1283" y="142"/>
                  </a:lnTo>
                  <a:lnTo>
                    <a:pt x="1354" y="163"/>
                  </a:lnTo>
                  <a:lnTo>
                    <a:pt x="1432" y="192"/>
                  </a:lnTo>
                  <a:lnTo>
                    <a:pt x="1453" y="199"/>
                  </a:lnTo>
                  <a:lnTo>
                    <a:pt x="1510" y="220"/>
                  </a:lnTo>
                  <a:lnTo>
                    <a:pt x="1553" y="24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56" name="Freeform 1560"/>
            <p:cNvSpPr>
              <a:spLocks/>
            </p:cNvSpPr>
            <p:nvPr/>
          </p:nvSpPr>
          <p:spPr bwMode="auto">
            <a:xfrm>
              <a:off x="657" y="3433"/>
              <a:ext cx="2062" cy="352"/>
            </a:xfrm>
            <a:custGeom>
              <a:avLst/>
              <a:gdLst/>
              <a:ahLst/>
              <a:cxnLst>
                <a:cxn ang="0">
                  <a:pos x="15" y="220"/>
                </a:cxn>
                <a:cxn ang="0">
                  <a:pos x="43" y="192"/>
                </a:cxn>
                <a:cxn ang="0">
                  <a:pos x="71" y="170"/>
                </a:cxn>
                <a:cxn ang="0">
                  <a:pos x="107" y="149"/>
                </a:cxn>
                <a:cxn ang="0">
                  <a:pos x="135" y="128"/>
                </a:cxn>
                <a:cxn ang="0">
                  <a:pos x="163" y="107"/>
                </a:cxn>
                <a:cxn ang="0">
                  <a:pos x="199" y="92"/>
                </a:cxn>
                <a:cxn ang="0">
                  <a:pos x="227" y="78"/>
                </a:cxn>
                <a:cxn ang="0">
                  <a:pos x="256" y="64"/>
                </a:cxn>
                <a:cxn ang="0">
                  <a:pos x="291" y="50"/>
                </a:cxn>
                <a:cxn ang="0">
                  <a:pos x="319" y="36"/>
                </a:cxn>
                <a:cxn ang="0">
                  <a:pos x="348" y="29"/>
                </a:cxn>
                <a:cxn ang="0">
                  <a:pos x="383" y="21"/>
                </a:cxn>
                <a:cxn ang="0">
                  <a:pos x="411" y="14"/>
                </a:cxn>
                <a:cxn ang="0">
                  <a:pos x="440" y="7"/>
                </a:cxn>
                <a:cxn ang="0">
                  <a:pos x="475" y="0"/>
                </a:cxn>
                <a:cxn ang="0">
                  <a:pos x="504" y="0"/>
                </a:cxn>
                <a:cxn ang="0">
                  <a:pos x="532" y="0"/>
                </a:cxn>
                <a:cxn ang="0">
                  <a:pos x="567" y="0"/>
                </a:cxn>
                <a:cxn ang="0">
                  <a:pos x="596" y="0"/>
                </a:cxn>
                <a:cxn ang="0">
                  <a:pos x="624" y="0"/>
                </a:cxn>
                <a:cxn ang="0">
                  <a:pos x="660" y="0"/>
                </a:cxn>
                <a:cxn ang="0">
                  <a:pos x="688" y="0"/>
                </a:cxn>
                <a:cxn ang="0">
                  <a:pos x="716" y="7"/>
                </a:cxn>
                <a:cxn ang="0">
                  <a:pos x="752" y="7"/>
                </a:cxn>
                <a:cxn ang="0">
                  <a:pos x="780" y="14"/>
                </a:cxn>
                <a:cxn ang="0">
                  <a:pos x="815" y="14"/>
                </a:cxn>
                <a:cxn ang="0">
                  <a:pos x="844" y="21"/>
                </a:cxn>
                <a:cxn ang="0">
                  <a:pos x="872" y="29"/>
                </a:cxn>
                <a:cxn ang="0">
                  <a:pos x="908" y="36"/>
                </a:cxn>
                <a:cxn ang="0">
                  <a:pos x="936" y="43"/>
                </a:cxn>
                <a:cxn ang="0">
                  <a:pos x="964" y="50"/>
                </a:cxn>
                <a:cxn ang="0">
                  <a:pos x="1000" y="57"/>
                </a:cxn>
                <a:cxn ang="0">
                  <a:pos x="1028" y="64"/>
                </a:cxn>
                <a:cxn ang="0">
                  <a:pos x="1056" y="71"/>
                </a:cxn>
                <a:cxn ang="0">
                  <a:pos x="1092" y="78"/>
                </a:cxn>
                <a:cxn ang="0">
                  <a:pos x="1120" y="85"/>
                </a:cxn>
                <a:cxn ang="0">
                  <a:pos x="1149" y="92"/>
                </a:cxn>
                <a:cxn ang="0">
                  <a:pos x="1184" y="107"/>
                </a:cxn>
                <a:cxn ang="0">
                  <a:pos x="1212" y="114"/>
                </a:cxn>
                <a:cxn ang="0">
                  <a:pos x="1241" y="128"/>
                </a:cxn>
                <a:cxn ang="0">
                  <a:pos x="1276" y="135"/>
                </a:cxn>
                <a:cxn ang="0">
                  <a:pos x="1304" y="142"/>
                </a:cxn>
                <a:cxn ang="0">
                  <a:pos x="1333" y="156"/>
                </a:cxn>
                <a:cxn ang="0">
                  <a:pos x="1368" y="170"/>
                </a:cxn>
                <a:cxn ang="0">
                  <a:pos x="1397" y="177"/>
                </a:cxn>
                <a:cxn ang="0">
                  <a:pos x="1425" y="192"/>
                </a:cxn>
                <a:cxn ang="0">
                  <a:pos x="1460" y="199"/>
                </a:cxn>
                <a:cxn ang="0">
                  <a:pos x="1489" y="213"/>
                </a:cxn>
                <a:cxn ang="0">
                  <a:pos x="1517" y="227"/>
                </a:cxn>
                <a:cxn ang="0">
                  <a:pos x="0" y="234"/>
                </a:cxn>
              </a:cxnLst>
              <a:rect l="0" t="0" r="r" b="b"/>
              <a:pathLst>
                <a:path w="1538" h="234">
                  <a:moveTo>
                    <a:pt x="0" y="234"/>
                  </a:moveTo>
                  <a:lnTo>
                    <a:pt x="15" y="220"/>
                  </a:lnTo>
                  <a:lnTo>
                    <a:pt x="29" y="206"/>
                  </a:lnTo>
                  <a:lnTo>
                    <a:pt x="43" y="192"/>
                  </a:lnTo>
                  <a:lnTo>
                    <a:pt x="57" y="184"/>
                  </a:lnTo>
                  <a:lnTo>
                    <a:pt x="71" y="170"/>
                  </a:lnTo>
                  <a:lnTo>
                    <a:pt x="93" y="163"/>
                  </a:lnTo>
                  <a:lnTo>
                    <a:pt x="107" y="149"/>
                  </a:lnTo>
                  <a:lnTo>
                    <a:pt x="121" y="135"/>
                  </a:lnTo>
                  <a:lnTo>
                    <a:pt x="135" y="128"/>
                  </a:lnTo>
                  <a:lnTo>
                    <a:pt x="149" y="121"/>
                  </a:lnTo>
                  <a:lnTo>
                    <a:pt x="163" y="107"/>
                  </a:lnTo>
                  <a:lnTo>
                    <a:pt x="185" y="99"/>
                  </a:lnTo>
                  <a:lnTo>
                    <a:pt x="199" y="92"/>
                  </a:lnTo>
                  <a:lnTo>
                    <a:pt x="213" y="85"/>
                  </a:lnTo>
                  <a:lnTo>
                    <a:pt x="227" y="78"/>
                  </a:lnTo>
                  <a:lnTo>
                    <a:pt x="241" y="71"/>
                  </a:lnTo>
                  <a:lnTo>
                    <a:pt x="256" y="64"/>
                  </a:lnTo>
                  <a:lnTo>
                    <a:pt x="277" y="57"/>
                  </a:lnTo>
                  <a:lnTo>
                    <a:pt x="291" y="50"/>
                  </a:lnTo>
                  <a:lnTo>
                    <a:pt x="305" y="43"/>
                  </a:lnTo>
                  <a:lnTo>
                    <a:pt x="319" y="36"/>
                  </a:lnTo>
                  <a:lnTo>
                    <a:pt x="334" y="36"/>
                  </a:lnTo>
                  <a:lnTo>
                    <a:pt x="348" y="29"/>
                  </a:lnTo>
                  <a:lnTo>
                    <a:pt x="369" y="21"/>
                  </a:lnTo>
                  <a:lnTo>
                    <a:pt x="383" y="21"/>
                  </a:lnTo>
                  <a:lnTo>
                    <a:pt x="397" y="14"/>
                  </a:lnTo>
                  <a:lnTo>
                    <a:pt x="411" y="14"/>
                  </a:lnTo>
                  <a:lnTo>
                    <a:pt x="426" y="7"/>
                  </a:lnTo>
                  <a:lnTo>
                    <a:pt x="440" y="7"/>
                  </a:lnTo>
                  <a:lnTo>
                    <a:pt x="461" y="7"/>
                  </a:lnTo>
                  <a:lnTo>
                    <a:pt x="475" y="0"/>
                  </a:lnTo>
                  <a:lnTo>
                    <a:pt x="489" y="0"/>
                  </a:lnTo>
                  <a:lnTo>
                    <a:pt x="504" y="0"/>
                  </a:lnTo>
                  <a:lnTo>
                    <a:pt x="518" y="0"/>
                  </a:lnTo>
                  <a:lnTo>
                    <a:pt x="532" y="0"/>
                  </a:lnTo>
                  <a:lnTo>
                    <a:pt x="553" y="0"/>
                  </a:lnTo>
                  <a:lnTo>
                    <a:pt x="567" y="0"/>
                  </a:lnTo>
                  <a:lnTo>
                    <a:pt x="582" y="0"/>
                  </a:lnTo>
                  <a:lnTo>
                    <a:pt x="596" y="0"/>
                  </a:lnTo>
                  <a:lnTo>
                    <a:pt x="610" y="0"/>
                  </a:lnTo>
                  <a:lnTo>
                    <a:pt x="624" y="0"/>
                  </a:lnTo>
                  <a:lnTo>
                    <a:pt x="645" y="0"/>
                  </a:lnTo>
                  <a:lnTo>
                    <a:pt x="660" y="0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702" y="0"/>
                  </a:lnTo>
                  <a:lnTo>
                    <a:pt x="716" y="7"/>
                  </a:lnTo>
                  <a:lnTo>
                    <a:pt x="737" y="7"/>
                  </a:lnTo>
                  <a:lnTo>
                    <a:pt x="752" y="7"/>
                  </a:lnTo>
                  <a:lnTo>
                    <a:pt x="766" y="7"/>
                  </a:lnTo>
                  <a:lnTo>
                    <a:pt x="780" y="14"/>
                  </a:lnTo>
                  <a:lnTo>
                    <a:pt x="794" y="14"/>
                  </a:lnTo>
                  <a:lnTo>
                    <a:pt x="815" y="14"/>
                  </a:lnTo>
                  <a:lnTo>
                    <a:pt x="830" y="21"/>
                  </a:lnTo>
                  <a:lnTo>
                    <a:pt x="844" y="21"/>
                  </a:lnTo>
                  <a:lnTo>
                    <a:pt x="858" y="21"/>
                  </a:lnTo>
                  <a:lnTo>
                    <a:pt x="872" y="29"/>
                  </a:lnTo>
                  <a:lnTo>
                    <a:pt x="886" y="29"/>
                  </a:lnTo>
                  <a:lnTo>
                    <a:pt x="908" y="36"/>
                  </a:lnTo>
                  <a:lnTo>
                    <a:pt x="922" y="36"/>
                  </a:lnTo>
                  <a:lnTo>
                    <a:pt x="936" y="43"/>
                  </a:lnTo>
                  <a:lnTo>
                    <a:pt x="950" y="43"/>
                  </a:lnTo>
                  <a:lnTo>
                    <a:pt x="964" y="50"/>
                  </a:lnTo>
                  <a:lnTo>
                    <a:pt x="978" y="50"/>
                  </a:lnTo>
                  <a:lnTo>
                    <a:pt x="1000" y="57"/>
                  </a:lnTo>
                  <a:lnTo>
                    <a:pt x="1014" y="57"/>
                  </a:lnTo>
                  <a:lnTo>
                    <a:pt x="1028" y="64"/>
                  </a:lnTo>
                  <a:lnTo>
                    <a:pt x="1042" y="64"/>
                  </a:lnTo>
                  <a:lnTo>
                    <a:pt x="1056" y="71"/>
                  </a:lnTo>
                  <a:lnTo>
                    <a:pt x="1071" y="71"/>
                  </a:lnTo>
                  <a:lnTo>
                    <a:pt x="1092" y="78"/>
                  </a:lnTo>
                  <a:lnTo>
                    <a:pt x="1106" y="85"/>
                  </a:lnTo>
                  <a:lnTo>
                    <a:pt x="1120" y="85"/>
                  </a:lnTo>
                  <a:lnTo>
                    <a:pt x="1134" y="92"/>
                  </a:lnTo>
                  <a:lnTo>
                    <a:pt x="1149" y="92"/>
                  </a:lnTo>
                  <a:lnTo>
                    <a:pt x="1163" y="99"/>
                  </a:lnTo>
                  <a:lnTo>
                    <a:pt x="1184" y="107"/>
                  </a:lnTo>
                  <a:lnTo>
                    <a:pt x="1198" y="107"/>
                  </a:lnTo>
                  <a:lnTo>
                    <a:pt x="1212" y="114"/>
                  </a:lnTo>
                  <a:lnTo>
                    <a:pt x="1227" y="121"/>
                  </a:lnTo>
                  <a:lnTo>
                    <a:pt x="1241" y="128"/>
                  </a:lnTo>
                  <a:lnTo>
                    <a:pt x="1255" y="128"/>
                  </a:lnTo>
                  <a:lnTo>
                    <a:pt x="1276" y="135"/>
                  </a:lnTo>
                  <a:lnTo>
                    <a:pt x="1290" y="142"/>
                  </a:lnTo>
                  <a:lnTo>
                    <a:pt x="1304" y="142"/>
                  </a:lnTo>
                  <a:lnTo>
                    <a:pt x="1319" y="149"/>
                  </a:lnTo>
                  <a:lnTo>
                    <a:pt x="1333" y="156"/>
                  </a:lnTo>
                  <a:lnTo>
                    <a:pt x="1347" y="163"/>
                  </a:lnTo>
                  <a:lnTo>
                    <a:pt x="1368" y="170"/>
                  </a:lnTo>
                  <a:lnTo>
                    <a:pt x="1382" y="170"/>
                  </a:lnTo>
                  <a:lnTo>
                    <a:pt x="1397" y="177"/>
                  </a:lnTo>
                  <a:lnTo>
                    <a:pt x="1411" y="184"/>
                  </a:lnTo>
                  <a:lnTo>
                    <a:pt x="1425" y="192"/>
                  </a:lnTo>
                  <a:lnTo>
                    <a:pt x="1439" y="192"/>
                  </a:lnTo>
                  <a:lnTo>
                    <a:pt x="1460" y="199"/>
                  </a:lnTo>
                  <a:lnTo>
                    <a:pt x="1475" y="206"/>
                  </a:lnTo>
                  <a:lnTo>
                    <a:pt x="1489" y="213"/>
                  </a:lnTo>
                  <a:lnTo>
                    <a:pt x="1503" y="220"/>
                  </a:lnTo>
                  <a:lnTo>
                    <a:pt x="1517" y="227"/>
                  </a:lnTo>
                  <a:lnTo>
                    <a:pt x="1538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57" name="Freeform 1561"/>
            <p:cNvSpPr>
              <a:spLocks/>
            </p:cNvSpPr>
            <p:nvPr/>
          </p:nvSpPr>
          <p:spPr bwMode="auto">
            <a:xfrm>
              <a:off x="657" y="3433"/>
              <a:ext cx="2062" cy="352"/>
            </a:xfrm>
            <a:custGeom>
              <a:avLst/>
              <a:gdLst/>
              <a:ahLst/>
              <a:cxnLst>
                <a:cxn ang="0">
                  <a:pos x="15" y="220"/>
                </a:cxn>
                <a:cxn ang="0">
                  <a:pos x="43" y="192"/>
                </a:cxn>
                <a:cxn ang="0">
                  <a:pos x="71" y="170"/>
                </a:cxn>
                <a:cxn ang="0">
                  <a:pos x="107" y="149"/>
                </a:cxn>
                <a:cxn ang="0">
                  <a:pos x="135" y="128"/>
                </a:cxn>
                <a:cxn ang="0">
                  <a:pos x="163" y="107"/>
                </a:cxn>
                <a:cxn ang="0">
                  <a:pos x="199" y="92"/>
                </a:cxn>
                <a:cxn ang="0">
                  <a:pos x="227" y="78"/>
                </a:cxn>
                <a:cxn ang="0">
                  <a:pos x="256" y="64"/>
                </a:cxn>
                <a:cxn ang="0">
                  <a:pos x="291" y="50"/>
                </a:cxn>
                <a:cxn ang="0">
                  <a:pos x="319" y="36"/>
                </a:cxn>
                <a:cxn ang="0">
                  <a:pos x="348" y="29"/>
                </a:cxn>
                <a:cxn ang="0">
                  <a:pos x="383" y="21"/>
                </a:cxn>
                <a:cxn ang="0">
                  <a:pos x="411" y="14"/>
                </a:cxn>
                <a:cxn ang="0">
                  <a:pos x="440" y="7"/>
                </a:cxn>
                <a:cxn ang="0">
                  <a:pos x="475" y="0"/>
                </a:cxn>
                <a:cxn ang="0">
                  <a:pos x="504" y="0"/>
                </a:cxn>
                <a:cxn ang="0">
                  <a:pos x="532" y="0"/>
                </a:cxn>
                <a:cxn ang="0">
                  <a:pos x="567" y="0"/>
                </a:cxn>
                <a:cxn ang="0">
                  <a:pos x="596" y="0"/>
                </a:cxn>
                <a:cxn ang="0">
                  <a:pos x="624" y="0"/>
                </a:cxn>
                <a:cxn ang="0">
                  <a:pos x="660" y="0"/>
                </a:cxn>
                <a:cxn ang="0">
                  <a:pos x="688" y="0"/>
                </a:cxn>
                <a:cxn ang="0">
                  <a:pos x="716" y="7"/>
                </a:cxn>
                <a:cxn ang="0">
                  <a:pos x="752" y="7"/>
                </a:cxn>
                <a:cxn ang="0">
                  <a:pos x="780" y="14"/>
                </a:cxn>
                <a:cxn ang="0">
                  <a:pos x="815" y="14"/>
                </a:cxn>
                <a:cxn ang="0">
                  <a:pos x="844" y="21"/>
                </a:cxn>
                <a:cxn ang="0">
                  <a:pos x="872" y="29"/>
                </a:cxn>
                <a:cxn ang="0">
                  <a:pos x="908" y="36"/>
                </a:cxn>
                <a:cxn ang="0">
                  <a:pos x="936" y="43"/>
                </a:cxn>
                <a:cxn ang="0">
                  <a:pos x="964" y="50"/>
                </a:cxn>
                <a:cxn ang="0">
                  <a:pos x="1000" y="57"/>
                </a:cxn>
                <a:cxn ang="0">
                  <a:pos x="1028" y="64"/>
                </a:cxn>
                <a:cxn ang="0">
                  <a:pos x="1056" y="71"/>
                </a:cxn>
                <a:cxn ang="0">
                  <a:pos x="1092" y="78"/>
                </a:cxn>
                <a:cxn ang="0">
                  <a:pos x="1120" y="85"/>
                </a:cxn>
                <a:cxn ang="0">
                  <a:pos x="1149" y="92"/>
                </a:cxn>
                <a:cxn ang="0">
                  <a:pos x="1184" y="107"/>
                </a:cxn>
                <a:cxn ang="0">
                  <a:pos x="1212" y="114"/>
                </a:cxn>
                <a:cxn ang="0">
                  <a:pos x="1241" y="128"/>
                </a:cxn>
                <a:cxn ang="0">
                  <a:pos x="1276" y="135"/>
                </a:cxn>
                <a:cxn ang="0">
                  <a:pos x="1304" y="142"/>
                </a:cxn>
                <a:cxn ang="0">
                  <a:pos x="1333" y="156"/>
                </a:cxn>
                <a:cxn ang="0">
                  <a:pos x="1368" y="170"/>
                </a:cxn>
                <a:cxn ang="0">
                  <a:pos x="1397" y="177"/>
                </a:cxn>
                <a:cxn ang="0">
                  <a:pos x="1425" y="192"/>
                </a:cxn>
                <a:cxn ang="0">
                  <a:pos x="1460" y="199"/>
                </a:cxn>
                <a:cxn ang="0">
                  <a:pos x="1489" y="213"/>
                </a:cxn>
                <a:cxn ang="0">
                  <a:pos x="1517" y="227"/>
                </a:cxn>
                <a:cxn ang="0">
                  <a:pos x="0" y="234"/>
                </a:cxn>
              </a:cxnLst>
              <a:rect l="0" t="0" r="r" b="b"/>
              <a:pathLst>
                <a:path w="1538" h="234">
                  <a:moveTo>
                    <a:pt x="0" y="234"/>
                  </a:moveTo>
                  <a:lnTo>
                    <a:pt x="15" y="220"/>
                  </a:lnTo>
                  <a:lnTo>
                    <a:pt x="29" y="206"/>
                  </a:lnTo>
                  <a:lnTo>
                    <a:pt x="43" y="192"/>
                  </a:lnTo>
                  <a:lnTo>
                    <a:pt x="57" y="184"/>
                  </a:lnTo>
                  <a:lnTo>
                    <a:pt x="71" y="170"/>
                  </a:lnTo>
                  <a:lnTo>
                    <a:pt x="93" y="163"/>
                  </a:lnTo>
                  <a:lnTo>
                    <a:pt x="107" y="149"/>
                  </a:lnTo>
                  <a:lnTo>
                    <a:pt x="121" y="135"/>
                  </a:lnTo>
                  <a:lnTo>
                    <a:pt x="135" y="128"/>
                  </a:lnTo>
                  <a:lnTo>
                    <a:pt x="149" y="121"/>
                  </a:lnTo>
                  <a:lnTo>
                    <a:pt x="163" y="107"/>
                  </a:lnTo>
                  <a:lnTo>
                    <a:pt x="185" y="99"/>
                  </a:lnTo>
                  <a:lnTo>
                    <a:pt x="199" y="92"/>
                  </a:lnTo>
                  <a:lnTo>
                    <a:pt x="213" y="85"/>
                  </a:lnTo>
                  <a:lnTo>
                    <a:pt x="227" y="78"/>
                  </a:lnTo>
                  <a:lnTo>
                    <a:pt x="241" y="71"/>
                  </a:lnTo>
                  <a:lnTo>
                    <a:pt x="256" y="64"/>
                  </a:lnTo>
                  <a:lnTo>
                    <a:pt x="277" y="57"/>
                  </a:lnTo>
                  <a:lnTo>
                    <a:pt x="291" y="50"/>
                  </a:lnTo>
                  <a:lnTo>
                    <a:pt x="305" y="43"/>
                  </a:lnTo>
                  <a:lnTo>
                    <a:pt x="319" y="36"/>
                  </a:lnTo>
                  <a:lnTo>
                    <a:pt x="334" y="36"/>
                  </a:lnTo>
                  <a:lnTo>
                    <a:pt x="348" y="29"/>
                  </a:lnTo>
                  <a:lnTo>
                    <a:pt x="369" y="21"/>
                  </a:lnTo>
                  <a:lnTo>
                    <a:pt x="383" y="21"/>
                  </a:lnTo>
                  <a:lnTo>
                    <a:pt x="397" y="14"/>
                  </a:lnTo>
                  <a:lnTo>
                    <a:pt x="411" y="14"/>
                  </a:lnTo>
                  <a:lnTo>
                    <a:pt x="426" y="7"/>
                  </a:lnTo>
                  <a:lnTo>
                    <a:pt x="440" y="7"/>
                  </a:lnTo>
                  <a:lnTo>
                    <a:pt x="461" y="7"/>
                  </a:lnTo>
                  <a:lnTo>
                    <a:pt x="475" y="0"/>
                  </a:lnTo>
                  <a:lnTo>
                    <a:pt x="489" y="0"/>
                  </a:lnTo>
                  <a:lnTo>
                    <a:pt x="504" y="0"/>
                  </a:lnTo>
                  <a:lnTo>
                    <a:pt x="518" y="0"/>
                  </a:lnTo>
                  <a:lnTo>
                    <a:pt x="532" y="0"/>
                  </a:lnTo>
                  <a:lnTo>
                    <a:pt x="553" y="0"/>
                  </a:lnTo>
                  <a:lnTo>
                    <a:pt x="567" y="0"/>
                  </a:lnTo>
                  <a:lnTo>
                    <a:pt x="582" y="0"/>
                  </a:lnTo>
                  <a:lnTo>
                    <a:pt x="596" y="0"/>
                  </a:lnTo>
                  <a:lnTo>
                    <a:pt x="610" y="0"/>
                  </a:lnTo>
                  <a:lnTo>
                    <a:pt x="624" y="0"/>
                  </a:lnTo>
                  <a:lnTo>
                    <a:pt x="645" y="0"/>
                  </a:lnTo>
                  <a:lnTo>
                    <a:pt x="660" y="0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702" y="0"/>
                  </a:lnTo>
                  <a:lnTo>
                    <a:pt x="716" y="7"/>
                  </a:lnTo>
                  <a:lnTo>
                    <a:pt x="737" y="7"/>
                  </a:lnTo>
                  <a:lnTo>
                    <a:pt x="752" y="7"/>
                  </a:lnTo>
                  <a:lnTo>
                    <a:pt x="766" y="7"/>
                  </a:lnTo>
                  <a:lnTo>
                    <a:pt x="780" y="14"/>
                  </a:lnTo>
                  <a:lnTo>
                    <a:pt x="794" y="14"/>
                  </a:lnTo>
                  <a:lnTo>
                    <a:pt x="815" y="14"/>
                  </a:lnTo>
                  <a:lnTo>
                    <a:pt x="830" y="21"/>
                  </a:lnTo>
                  <a:lnTo>
                    <a:pt x="844" y="21"/>
                  </a:lnTo>
                  <a:lnTo>
                    <a:pt x="858" y="21"/>
                  </a:lnTo>
                  <a:lnTo>
                    <a:pt x="872" y="29"/>
                  </a:lnTo>
                  <a:lnTo>
                    <a:pt x="886" y="29"/>
                  </a:lnTo>
                  <a:lnTo>
                    <a:pt x="908" y="36"/>
                  </a:lnTo>
                  <a:lnTo>
                    <a:pt x="922" y="36"/>
                  </a:lnTo>
                  <a:lnTo>
                    <a:pt x="936" y="43"/>
                  </a:lnTo>
                  <a:lnTo>
                    <a:pt x="950" y="43"/>
                  </a:lnTo>
                  <a:lnTo>
                    <a:pt x="964" y="50"/>
                  </a:lnTo>
                  <a:lnTo>
                    <a:pt x="978" y="50"/>
                  </a:lnTo>
                  <a:lnTo>
                    <a:pt x="1000" y="57"/>
                  </a:lnTo>
                  <a:lnTo>
                    <a:pt x="1014" y="57"/>
                  </a:lnTo>
                  <a:lnTo>
                    <a:pt x="1028" y="64"/>
                  </a:lnTo>
                  <a:lnTo>
                    <a:pt x="1042" y="64"/>
                  </a:lnTo>
                  <a:lnTo>
                    <a:pt x="1056" y="71"/>
                  </a:lnTo>
                  <a:lnTo>
                    <a:pt x="1071" y="71"/>
                  </a:lnTo>
                  <a:lnTo>
                    <a:pt x="1092" y="78"/>
                  </a:lnTo>
                  <a:lnTo>
                    <a:pt x="1106" y="85"/>
                  </a:lnTo>
                  <a:lnTo>
                    <a:pt x="1120" y="85"/>
                  </a:lnTo>
                  <a:lnTo>
                    <a:pt x="1134" y="92"/>
                  </a:lnTo>
                  <a:lnTo>
                    <a:pt x="1149" y="92"/>
                  </a:lnTo>
                  <a:lnTo>
                    <a:pt x="1163" y="99"/>
                  </a:lnTo>
                  <a:lnTo>
                    <a:pt x="1184" y="107"/>
                  </a:lnTo>
                  <a:lnTo>
                    <a:pt x="1198" y="107"/>
                  </a:lnTo>
                  <a:lnTo>
                    <a:pt x="1212" y="114"/>
                  </a:lnTo>
                  <a:lnTo>
                    <a:pt x="1227" y="121"/>
                  </a:lnTo>
                  <a:lnTo>
                    <a:pt x="1241" y="128"/>
                  </a:lnTo>
                  <a:lnTo>
                    <a:pt x="1255" y="128"/>
                  </a:lnTo>
                  <a:lnTo>
                    <a:pt x="1276" y="135"/>
                  </a:lnTo>
                  <a:lnTo>
                    <a:pt x="1290" y="142"/>
                  </a:lnTo>
                  <a:lnTo>
                    <a:pt x="1304" y="142"/>
                  </a:lnTo>
                  <a:lnTo>
                    <a:pt x="1319" y="149"/>
                  </a:lnTo>
                  <a:lnTo>
                    <a:pt x="1333" y="156"/>
                  </a:lnTo>
                  <a:lnTo>
                    <a:pt x="1347" y="163"/>
                  </a:lnTo>
                  <a:lnTo>
                    <a:pt x="1368" y="170"/>
                  </a:lnTo>
                  <a:lnTo>
                    <a:pt x="1382" y="170"/>
                  </a:lnTo>
                  <a:lnTo>
                    <a:pt x="1397" y="177"/>
                  </a:lnTo>
                  <a:lnTo>
                    <a:pt x="1411" y="184"/>
                  </a:lnTo>
                  <a:lnTo>
                    <a:pt x="1425" y="192"/>
                  </a:lnTo>
                  <a:lnTo>
                    <a:pt x="1439" y="192"/>
                  </a:lnTo>
                  <a:lnTo>
                    <a:pt x="1460" y="199"/>
                  </a:lnTo>
                  <a:lnTo>
                    <a:pt x="1475" y="206"/>
                  </a:lnTo>
                  <a:lnTo>
                    <a:pt x="1489" y="213"/>
                  </a:lnTo>
                  <a:lnTo>
                    <a:pt x="1503" y="220"/>
                  </a:lnTo>
                  <a:lnTo>
                    <a:pt x="1517" y="227"/>
                  </a:lnTo>
                  <a:lnTo>
                    <a:pt x="1538" y="234"/>
                  </a:lnTo>
                  <a:lnTo>
                    <a:pt x="0" y="2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58" name="Text Box 1562"/>
            <p:cNvSpPr txBox="1">
              <a:spLocks noChangeArrowheads="1"/>
            </p:cNvSpPr>
            <p:nvPr/>
          </p:nvSpPr>
          <p:spPr bwMode="auto">
            <a:xfrm>
              <a:off x="0" y="2646"/>
              <a:ext cx="311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i="1"/>
                <a:t>a</a:t>
              </a:r>
            </a:p>
          </p:txBody>
        </p:sp>
        <p:sp>
          <p:nvSpPr>
            <p:cNvPr id="8300059" name="Text Box 1563"/>
            <p:cNvSpPr txBox="1">
              <a:spLocks noChangeArrowheads="1"/>
            </p:cNvSpPr>
            <p:nvPr/>
          </p:nvSpPr>
          <p:spPr bwMode="auto">
            <a:xfrm>
              <a:off x="2016" y="3998"/>
              <a:ext cx="311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i="1"/>
                <a:t>b</a:t>
              </a:r>
            </a:p>
          </p:txBody>
        </p:sp>
        <p:sp>
          <p:nvSpPr>
            <p:cNvPr id="8300060" name="Line 1564"/>
            <p:cNvSpPr>
              <a:spLocks noChangeShapeType="1"/>
            </p:cNvSpPr>
            <p:nvPr/>
          </p:nvSpPr>
          <p:spPr bwMode="auto">
            <a:xfrm>
              <a:off x="654" y="3788"/>
              <a:ext cx="30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00061" name="Line 1565"/>
            <p:cNvSpPr>
              <a:spLocks noChangeShapeType="1"/>
            </p:cNvSpPr>
            <p:nvPr/>
          </p:nvSpPr>
          <p:spPr bwMode="auto">
            <a:xfrm flipV="1">
              <a:off x="663" y="1733"/>
              <a:ext cx="0" cy="20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00062" name="Rectangle 1566"/>
          <p:cNvSpPr>
            <a:spLocks noChangeArrowheads="1"/>
          </p:cNvSpPr>
          <p:nvPr/>
        </p:nvSpPr>
        <p:spPr bwMode="auto">
          <a:xfrm>
            <a:off x="1828800" y="304800"/>
            <a:ext cx="2489200" cy="4873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 i="1">
                <a:solidFill>
                  <a:schemeClr val="bg1"/>
                </a:solidFill>
              </a:rPr>
              <a:t>a</a:t>
            </a:r>
            <a:r>
              <a:rPr lang="en-US" sz="3200">
                <a:solidFill>
                  <a:schemeClr val="bg1"/>
                </a:solidFill>
              </a:rPr>
              <a:t> = 0.6, </a:t>
            </a:r>
            <a:r>
              <a:rPr lang="en-US" sz="3200" i="1">
                <a:solidFill>
                  <a:schemeClr val="bg1"/>
                </a:solidFill>
              </a:rPr>
              <a:t>b</a:t>
            </a:r>
            <a:r>
              <a:rPr lang="en-US" sz="3200">
                <a:solidFill>
                  <a:schemeClr val="bg1"/>
                </a:solidFill>
              </a:rPr>
              <a:t> = 1.1</a:t>
            </a:r>
          </a:p>
        </p:txBody>
      </p:sp>
      <p:sp>
        <p:nvSpPr>
          <p:cNvPr id="8300063" name="Text Box 1567"/>
          <p:cNvSpPr txBox="1">
            <a:spLocks noChangeArrowheads="1"/>
          </p:cNvSpPr>
          <p:nvPr/>
        </p:nvSpPr>
        <p:spPr bwMode="auto">
          <a:xfrm>
            <a:off x="2244725" y="4267200"/>
            <a:ext cx="148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(1.1, 0.6)</a:t>
            </a:r>
          </a:p>
        </p:txBody>
      </p:sp>
      <p:sp>
        <p:nvSpPr>
          <p:cNvPr id="8300064" name="Oval 1568"/>
          <p:cNvSpPr>
            <a:spLocks noChangeArrowheads="1"/>
          </p:cNvSpPr>
          <p:nvPr/>
        </p:nvSpPr>
        <p:spPr bwMode="auto">
          <a:xfrm>
            <a:off x="3581400" y="48006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0065" name="Text Box 1569"/>
          <p:cNvSpPr txBox="1">
            <a:spLocks noChangeArrowheads="1"/>
          </p:cNvSpPr>
          <p:nvPr/>
        </p:nvSpPr>
        <p:spPr bwMode="auto">
          <a:xfrm>
            <a:off x="5867400" y="4357688"/>
            <a:ext cx="95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(2, 1)</a:t>
            </a:r>
          </a:p>
        </p:txBody>
      </p:sp>
      <p:sp>
        <p:nvSpPr>
          <p:cNvPr id="8300066" name="Oval 1570"/>
          <p:cNvSpPr>
            <a:spLocks noChangeArrowheads="1"/>
          </p:cNvSpPr>
          <p:nvPr/>
        </p:nvSpPr>
        <p:spPr bwMode="auto">
          <a:xfrm>
            <a:off x="6061075" y="40386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00067" name="Object 1571"/>
          <p:cNvGraphicFramePr>
            <a:graphicFrameLocks noChangeAspect="1"/>
          </p:cNvGraphicFramePr>
          <p:nvPr/>
        </p:nvGraphicFramePr>
        <p:xfrm>
          <a:off x="6324600" y="5334000"/>
          <a:ext cx="26257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068" name="Equation" r:id="rId4" imgW="927000" imgH="482400" progId="Equation.DSMT4">
                  <p:embed/>
                </p:oleObj>
              </mc:Choice>
              <mc:Fallback>
                <p:oleObj name="Equation" r:id="rId4" imgW="927000" imgH="482400" progId="Equation.DSMT4">
                  <p:embed/>
                  <p:pic>
                    <p:nvPicPr>
                      <p:cNvPr id="0" name="Picture 1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0"/>
                        <a:ext cx="2625725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00068" name="Freeform 1572"/>
          <p:cNvSpPr>
            <a:spLocks/>
          </p:cNvSpPr>
          <p:nvPr/>
        </p:nvSpPr>
        <p:spPr bwMode="auto">
          <a:xfrm>
            <a:off x="3835400" y="3200400"/>
            <a:ext cx="376238" cy="1536700"/>
          </a:xfrm>
          <a:custGeom>
            <a:avLst/>
            <a:gdLst/>
            <a:ahLst/>
            <a:cxnLst>
              <a:cxn ang="0">
                <a:pos x="0" y="968"/>
              </a:cxn>
              <a:cxn ang="0">
                <a:pos x="224" y="576"/>
              </a:cxn>
              <a:cxn ang="0">
                <a:pos x="80" y="0"/>
              </a:cxn>
            </a:cxnLst>
            <a:rect l="0" t="0" r="r" b="b"/>
            <a:pathLst>
              <a:path w="237" h="968">
                <a:moveTo>
                  <a:pt x="0" y="968"/>
                </a:moveTo>
                <a:cubicBezTo>
                  <a:pt x="37" y="903"/>
                  <a:pt x="211" y="737"/>
                  <a:pt x="224" y="576"/>
                </a:cubicBezTo>
                <a:cubicBezTo>
                  <a:pt x="237" y="415"/>
                  <a:pt x="148" y="216"/>
                  <a:pt x="80" y="0"/>
                </a:cubicBezTo>
              </a:path>
            </a:pathLst>
          </a:custGeom>
          <a:noFill/>
          <a:ln w="76200" cmpd="sng">
            <a:solidFill>
              <a:srgbClr val="6699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0069" name="Freeform 1573"/>
          <p:cNvSpPr>
            <a:spLocks/>
          </p:cNvSpPr>
          <p:nvPr/>
        </p:nvSpPr>
        <p:spPr bwMode="auto">
          <a:xfrm>
            <a:off x="6375400" y="3276600"/>
            <a:ext cx="8382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360" y="416"/>
              </a:cxn>
              <a:cxn ang="0">
                <a:pos x="528" y="0"/>
              </a:cxn>
            </a:cxnLst>
            <a:rect l="0" t="0" r="r" b="b"/>
            <a:pathLst>
              <a:path w="528" h="528">
                <a:moveTo>
                  <a:pt x="0" y="528"/>
                </a:moveTo>
                <a:cubicBezTo>
                  <a:pt x="60" y="505"/>
                  <a:pt x="272" y="504"/>
                  <a:pt x="360" y="416"/>
                </a:cubicBezTo>
                <a:cubicBezTo>
                  <a:pt x="448" y="328"/>
                  <a:pt x="493" y="87"/>
                  <a:pt x="528" y="0"/>
                </a:cubicBezTo>
              </a:path>
            </a:pathLst>
          </a:custGeom>
          <a:noFill/>
          <a:ln w="76200" cmpd="sng">
            <a:solidFill>
              <a:srgbClr val="6699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0546" name="Rectangle 2"/>
          <p:cNvSpPr>
            <a:spLocks noChangeArrowheads="1"/>
          </p:cNvSpPr>
          <p:nvPr/>
        </p:nvSpPr>
        <p:spPr bwMode="auto">
          <a:xfrm>
            <a:off x="2895600" y="0"/>
            <a:ext cx="6248400" cy="4419600"/>
          </a:xfrm>
          <a:prstGeom prst="rect">
            <a:avLst/>
          </a:prstGeom>
          <a:solidFill>
            <a:srgbClr val="33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00547" name="Group 3"/>
          <p:cNvGrpSpPr>
            <a:grpSpLocks/>
          </p:cNvGrpSpPr>
          <p:nvPr/>
        </p:nvGrpSpPr>
        <p:grpSpPr bwMode="auto">
          <a:xfrm>
            <a:off x="0" y="2751138"/>
            <a:ext cx="5838825" cy="4114800"/>
            <a:chOff x="0" y="1733"/>
            <a:chExt cx="3678" cy="2592"/>
          </a:xfrm>
        </p:grpSpPr>
        <p:sp>
          <p:nvSpPr>
            <p:cNvPr id="8300548" name="Line 4"/>
            <p:cNvSpPr>
              <a:spLocks noChangeShapeType="1"/>
            </p:cNvSpPr>
            <p:nvPr/>
          </p:nvSpPr>
          <p:spPr bwMode="auto">
            <a:xfrm>
              <a:off x="565" y="3759"/>
              <a:ext cx="30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49" name="Line 5"/>
            <p:cNvSpPr>
              <a:spLocks noChangeShapeType="1"/>
            </p:cNvSpPr>
            <p:nvPr/>
          </p:nvSpPr>
          <p:spPr bwMode="auto">
            <a:xfrm flipV="1">
              <a:off x="555" y="3732"/>
              <a:ext cx="2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50" name="Rectangle 6"/>
            <p:cNvSpPr>
              <a:spLocks noChangeArrowheads="1"/>
            </p:cNvSpPr>
            <p:nvPr/>
          </p:nvSpPr>
          <p:spPr bwMode="auto">
            <a:xfrm>
              <a:off x="629" y="3815"/>
              <a:ext cx="89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</a:t>
              </a:r>
              <a:endParaRPr lang="en-US" sz="4400"/>
            </a:p>
          </p:txBody>
        </p:sp>
        <p:sp>
          <p:nvSpPr>
            <p:cNvPr id="8300551" name="Line 7"/>
            <p:cNvSpPr>
              <a:spLocks noChangeShapeType="1"/>
            </p:cNvSpPr>
            <p:nvPr/>
          </p:nvSpPr>
          <p:spPr bwMode="auto">
            <a:xfrm flipV="1">
              <a:off x="1066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52" name="Rectangle 8"/>
            <p:cNvSpPr>
              <a:spLocks noChangeArrowheads="1"/>
            </p:cNvSpPr>
            <p:nvPr/>
          </p:nvSpPr>
          <p:spPr bwMode="auto">
            <a:xfrm>
              <a:off x="980" y="3815"/>
              <a:ext cx="22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0.2</a:t>
              </a:r>
              <a:endParaRPr lang="en-US" sz="4400"/>
            </a:p>
          </p:txBody>
        </p:sp>
        <p:sp>
          <p:nvSpPr>
            <p:cNvPr id="8300553" name="Line 9"/>
            <p:cNvSpPr>
              <a:spLocks noChangeShapeType="1"/>
            </p:cNvSpPr>
            <p:nvPr/>
          </p:nvSpPr>
          <p:spPr bwMode="auto">
            <a:xfrm flipV="1">
              <a:off x="1475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54" name="Rectangle 10"/>
            <p:cNvSpPr>
              <a:spLocks noChangeArrowheads="1"/>
            </p:cNvSpPr>
            <p:nvPr/>
          </p:nvSpPr>
          <p:spPr bwMode="auto">
            <a:xfrm>
              <a:off x="1389" y="3815"/>
              <a:ext cx="22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0.4</a:t>
              </a:r>
              <a:endParaRPr lang="en-US" sz="4400"/>
            </a:p>
          </p:txBody>
        </p:sp>
        <p:sp>
          <p:nvSpPr>
            <p:cNvPr id="8300555" name="Line 11"/>
            <p:cNvSpPr>
              <a:spLocks noChangeShapeType="1"/>
            </p:cNvSpPr>
            <p:nvPr/>
          </p:nvSpPr>
          <p:spPr bwMode="auto">
            <a:xfrm flipV="1">
              <a:off x="1893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56" name="Rectangle 12"/>
            <p:cNvSpPr>
              <a:spLocks noChangeArrowheads="1"/>
            </p:cNvSpPr>
            <p:nvPr/>
          </p:nvSpPr>
          <p:spPr bwMode="auto">
            <a:xfrm>
              <a:off x="1807" y="3815"/>
              <a:ext cx="22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0.6</a:t>
              </a:r>
              <a:endParaRPr lang="en-US" sz="4400"/>
            </a:p>
          </p:txBody>
        </p:sp>
        <p:sp>
          <p:nvSpPr>
            <p:cNvPr id="8300557" name="Line 13"/>
            <p:cNvSpPr>
              <a:spLocks noChangeShapeType="1"/>
            </p:cNvSpPr>
            <p:nvPr/>
          </p:nvSpPr>
          <p:spPr bwMode="auto">
            <a:xfrm flipV="1">
              <a:off x="2302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58" name="Rectangle 14"/>
            <p:cNvSpPr>
              <a:spLocks noChangeArrowheads="1"/>
            </p:cNvSpPr>
            <p:nvPr/>
          </p:nvSpPr>
          <p:spPr bwMode="auto">
            <a:xfrm>
              <a:off x="2216" y="3815"/>
              <a:ext cx="22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0.8</a:t>
              </a:r>
              <a:endParaRPr lang="en-US" sz="4400"/>
            </a:p>
          </p:txBody>
        </p:sp>
        <p:sp>
          <p:nvSpPr>
            <p:cNvPr id="8300559" name="Line 15"/>
            <p:cNvSpPr>
              <a:spLocks noChangeShapeType="1"/>
            </p:cNvSpPr>
            <p:nvPr/>
          </p:nvSpPr>
          <p:spPr bwMode="auto">
            <a:xfrm flipV="1">
              <a:off x="2719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60" name="Rectangle 16"/>
            <p:cNvSpPr>
              <a:spLocks noChangeArrowheads="1"/>
            </p:cNvSpPr>
            <p:nvPr/>
          </p:nvSpPr>
          <p:spPr bwMode="auto">
            <a:xfrm>
              <a:off x="2691" y="3815"/>
              <a:ext cx="89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</a:t>
              </a:r>
              <a:endParaRPr lang="en-US" sz="4400"/>
            </a:p>
          </p:txBody>
        </p:sp>
        <p:sp>
          <p:nvSpPr>
            <p:cNvPr id="8300561" name="Line 17"/>
            <p:cNvSpPr>
              <a:spLocks noChangeShapeType="1"/>
            </p:cNvSpPr>
            <p:nvPr/>
          </p:nvSpPr>
          <p:spPr bwMode="auto">
            <a:xfrm flipV="1">
              <a:off x="3128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62" name="Rectangle 18"/>
            <p:cNvSpPr>
              <a:spLocks noChangeArrowheads="1"/>
            </p:cNvSpPr>
            <p:nvPr/>
          </p:nvSpPr>
          <p:spPr bwMode="auto">
            <a:xfrm>
              <a:off x="3042" y="3815"/>
              <a:ext cx="22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1.2</a:t>
              </a:r>
              <a:endParaRPr lang="en-US" sz="4400"/>
            </a:p>
          </p:txBody>
        </p:sp>
        <p:sp>
          <p:nvSpPr>
            <p:cNvPr id="8300563" name="Line 19"/>
            <p:cNvSpPr>
              <a:spLocks noChangeShapeType="1"/>
            </p:cNvSpPr>
            <p:nvPr/>
          </p:nvSpPr>
          <p:spPr bwMode="auto">
            <a:xfrm flipV="1">
              <a:off x="3536" y="3732"/>
              <a:ext cx="2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64" name="Rectangle 20"/>
            <p:cNvSpPr>
              <a:spLocks noChangeArrowheads="1"/>
            </p:cNvSpPr>
            <p:nvPr/>
          </p:nvSpPr>
          <p:spPr bwMode="auto">
            <a:xfrm>
              <a:off x="3451" y="3815"/>
              <a:ext cx="22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1.4</a:t>
              </a:r>
              <a:endParaRPr lang="en-US" sz="4400"/>
            </a:p>
          </p:txBody>
        </p:sp>
        <p:sp>
          <p:nvSpPr>
            <p:cNvPr id="8300565" name="Line 21"/>
            <p:cNvSpPr>
              <a:spLocks noChangeShapeType="1"/>
            </p:cNvSpPr>
            <p:nvPr/>
          </p:nvSpPr>
          <p:spPr bwMode="auto">
            <a:xfrm>
              <a:off x="555" y="3785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66" name="Rectangle 22"/>
            <p:cNvSpPr>
              <a:spLocks noChangeArrowheads="1"/>
            </p:cNvSpPr>
            <p:nvPr/>
          </p:nvSpPr>
          <p:spPr bwMode="auto">
            <a:xfrm>
              <a:off x="451" y="3698"/>
              <a:ext cx="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</a:t>
              </a:r>
              <a:endParaRPr lang="en-US" sz="4400"/>
            </a:p>
          </p:txBody>
        </p:sp>
        <p:sp>
          <p:nvSpPr>
            <p:cNvPr id="8300567" name="Line 23"/>
            <p:cNvSpPr>
              <a:spLocks noChangeShapeType="1"/>
            </p:cNvSpPr>
            <p:nvPr/>
          </p:nvSpPr>
          <p:spPr bwMode="auto">
            <a:xfrm>
              <a:off x="555" y="3412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68" name="Rectangle 24"/>
            <p:cNvSpPr>
              <a:spLocks noChangeArrowheads="1"/>
            </p:cNvSpPr>
            <p:nvPr/>
          </p:nvSpPr>
          <p:spPr bwMode="auto">
            <a:xfrm>
              <a:off x="346" y="3324"/>
              <a:ext cx="22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0.2</a:t>
              </a:r>
              <a:endParaRPr lang="en-US" sz="4400"/>
            </a:p>
          </p:txBody>
        </p:sp>
        <p:sp>
          <p:nvSpPr>
            <p:cNvPr id="8300569" name="Line 25"/>
            <p:cNvSpPr>
              <a:spLocks noChangeShapeType="1"/>
            </p:cNvSpPr>
            <p:nvPr/>
          </p:nvSpPr>
          <p:spPr bwMode="auto">
            <a:xfrm>
              <a:off x="555" y="3049"/>
              <a:ext cx="3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70" name="Rectangle 26"/>
            <p:cNvSpPr>
              <a:spLocks noChangeArrowheads="1"/>
            </p:cNvSpPr>
            <p:nvPr/>
          </p:nvSpPr>
          <p:spPr bwMode="auto">
            <a:xfrm>
              <a:off x="346" y="2963"/>
              <a:ext cx="22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0.4</a:t>
              </a:r>
              <a:endParaRPr lang="en-US" sz="4400"/>
            </a:p>
          </p:txBody>
        </p:sp>
        <p:sp>
          <p:nvSpPr>
            <p:cNvPr id="8300571" name="Line 27"/>
            <p:cNvSpPr>
              <a:spLocks noChangeShapeType="1"/>
            </p:cNvSpPr>
            <p:nvPr/>
          </p:nvSpPr>
          <p:spPr bwMode="auto">
            <a:xfrm>
              <a:off x="555" y="2686"/>
              <a:ext cx="3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72" name="Rectangle 28"/>
            <p:cNvSpPr>
              <a:spLocks noChangeArrowheads="1"/>
            </p:cNvSpPr>
            <p:nvPr/>
          </p:nvSpPr>
          <p:spPr bwMode="auto">
            <a:xfrm>
              <a:off x="346" y="2602"/>
              <a:ext cx="22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0.6</a:t>
              </a:r>
              <a:endParaRPr lang="en-US" sz="4400"/>
            </a:p>
          </p:txBody>
        </p:sp>
        <p:sp>
          <p:nvSpPr>
            <p:cNvPr id="8300573" name="Line 29"/>
            <p:cNvSpPr>
              <a:spLocks noChangeShapeType="1"/>
            </p:cNvSpPr>
            <p:nvPr/>
          </p:nvSpPr>
          <p:spPr bwMode="auto">
            <a:xfrm>
              <a:off x="555" y="2324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74" name="Rectangle 30"/>
            <p:cNvSpPr>
              <a:spLocks noChangeArrowheads="1"/>
            </p:cNvSpPr>
            <p:nvPr/>
          </p:nvSpPr>
          <p:spPr bwMode="auto">
            <a:xfrm>
              <a:off x="346" y="2240"/>
              <a:ext cx="22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0.8</a:t>
              </a:r>
              <a:endParaRPr lang="en-US" sz="4400"/>
            </a:p>
          </p:txBody>
        </p:sp>
        <p:sp>
          <p:nvSpPr>
            <p:cNvPr id="8300575" name="Line 31"/>
            <p:cNvSpPr>
              <a:spLocks noChangeShapeType="1"/>
            </p:cNvSpPr>
            <p:nvPr/>
          </p:nvSpPr>
          <p:spPr bwMode="auto">
            <a:xfrm>
              <a:off x="555" y="1961"/>
              <a:ext cx="3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76" name="Rectangle 32"/>
            <p:cNvSpPr>
              <a:spLocks noChangeArrowheads="1"/>
            </p:cNvSpPr>
            <p:nvPr/>
          </p:nvSpPr>
          <p:spPr bwMode="auto">
            <a:xfrm>
              <a:off x="451" y="1877"/>
              <a:ext cx="9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</a:t>
              </a:r>
              <a:endParaRPr lang="en-US" sz="4400"/>
            </a:p>
          </p:txBody>
        </p:sp>
        <p:sp>
          <p:nvSpPr>
            <p:cNvPr id="8300577" name="Freeform 33"/>
            <p:cNvSpPr>
              <a:spLocks/>
            </p:cNvSpPr>
            <p:nvPr/>
          </p:nvSpPr>
          <p:spPr bwMode="auto">
            <a:xfrm>
              <a:off x="657" y="3433"/>
              <a:ext cx="2082" cy="36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36" y="199"/>
                </a:cxn>
                <a:cxn ang="0">
                  <a:pos x="114" y="142"/>
                </a:cxn>
                <a:cxn ang="0">
                  <a:pos x="121" y="142"/>
                </a:cxn>
                <a:cxn ang="0">
                  <a:pos x="192" y="92"/>
                </a:cxn>
                <a:cxn ang="0">
                  <a:pos x="220" y="78"/>
                </a:cxn>
                <a:cxn ang="0">
                  <a:pos x="270" y="57"/>
                </a:cxn>
                <a:cxn ang="0">
                  <a:pos x="348" y="29"/>
                </a:cxn>
                <a:cxn ang="0">
                  <a:pos x="397" y="14"/>
                </a:cxn>
                <a:cxn ang="0">
                  <a:pos x="426" y="14"/>
                </a:cxn>
                <a:cxn ang="0">
                  <a:pos x="504" y="0"/>
                </a:cxn>
                <a:cxn ang="0">
                  <a:pos x="582" y="0"/>
                </a:cxn>
                <a:cxn ang="0">
                  <a:pos x="660" y="0"/>
                </a:cxn>
                <a:cxn ang="0">
                  <a:pos x="737" y="7"/>
                </a:cxn>
                <a:cxn ang="0">
                  <a:pos x="808" y="14"/>
                </a:cxn>
                <a:cxn ang="0">
                  <a:pos x="815" y="14"/>
                </a:cxn>
                <a:cxn ang="0">
                  <a:pos x="886" y="29"/>
                </a:cxn>
                <a:cxn ang="0">
                  <a:pos x="964" y="50"/>
                </a:cxn>
                <a:cxn ang="0">
                  <a:pos x="1042" y="64"/>
                </a:cxn>
                <a:cxn ang="0">
                  <a:pos x="1085" y="78"/>
                </a:cxn>
                <a:cxn ang="0">
                  <a:pos x="1120" y="85"/>
                </a:cxn>
                <a:cxn ang="0">
                  <a:pos x="1198" y="114"/>
                </a:cxn>
                <a:cxn ang="0">
                  <a:pos x="1276" y="135"/>
                </a:cxn>
                <a:cxn ang="0">
                  <a:pos x="1283" y="142"/>
                </a:cxn>
                <a:cxn ang="0">
                  <a:pos x="1354" y="163"/>
                </a:cxn>
                <a:cxn ang="0">
                  <a:pos x="1432" y="192"/>
                </a:cxn>
                <a:cxn ang="0">
                  <a:pos x="1453" y="199"/>
                </a:cxn>
                <a:cxn ang="0">
                  <a:pos x="1510" y="220"/>
                </a:cxn>
                <a:cxn ang="0">
                  <a:pos x="1553" y="241"/>
                </a:cxn>
              </a:cxnLst>
              <a:rect l="0" t="0" r="r" b="b"/>
              <a:pathLst>
                <a:path w="1553" h="241">
                  <a:moveTo>
                    <a:pt x="0" y="227"/>
                  </a:moveTo>
                  <a:lnTo>
                    <a:pt x="36" y="199"/>
                  </a:lnTo>
                  <a:lnTo>
                    <a:pt x="114" y="142"/>
                  </a:lnTo>
                  <a:lnTo>
                    <a:pt x="121" y="142"/>
                  </a:lnTo>
                  <a:lnTo>
                    <a:pt x="192" y="92"/>
                  </a:lnTo>
                  <a:lnTo>
                    <a:pt x="220" y="78"/>
                  </a:lnTo>
                  <a:lnTo>
                    <a:pt x="270" y="57"/>
                  </a:lnTo>
                  <a:lnTo>
                    <a:pt x="348" y="29"/>
                  </a:lnTo>
                  <a:lnTo>
                    <a:pt x="397" y="14"/>
                  </a:lnTo>
                  <a:lnTo>
                    <a:pt x="426" y="14"/>
                  </a:lnTo>
                  <a:lnTo>
                    <a:pt x="504" y="0"/>
                  </a:lnTo>
                  <a:lnTo>
                    <a:pt x="582" y="0"/>
                  </a:lnTo>
                  <a:lnTo>
                    <a:pt x="660" y="0"/>
                  </a:lnTo>
                  <a:lnTo>
                    <a:pt x="737" y="7"/>
                  </a:lnTo>
                  <a:lnTo>
                    <a:pt x="808" y="14"/>
                  </a:lnTo>
                  <a:lnTo>
                    <a:pt x="815" y="14"/>
                  </a:lnTo>
                  <a:lnTo>
                    <a:pt x="886" y="29"/>
                  </a:lnTo>
                  <a:lnTo>
                    <a:pt x="964" y="50"/>
                  </a:lnTo>
                  <a:lnTo>
                    <a:pt x="1042" y="64"/>
                  </a:lnTo>
                  <a:lnTo>
                    <a:pt x="1085" y="78"/>
                  </a:lnTo>
                  <a:lnTo>
                    <a:pt x="1120" y="85"/>
                  </a:lnTo>
                  <a:lnTo>
                    <a:pt x="1198" y="114"/>
                  </a:lnTo>
                  <a:lnTo>
                    <a:pt x="1276" y="135"/>
                  </a:lnTo>
                  <a:lnTo>
                    <a:pt x="1283" y="142"/>
                  </a:lnTo>
                  <a:lnTo>
                    <a:pt x="1354" y="163"/>
                  </a:lnTo>
                  <a:lnTo>
                    <a:pt x="1432" y="192"/>
                  </a:lnTo>
                  <a:lnTo>
                    <a:pt x="1453" y="199"/>
                  </a:lnTo>
                  <a:lnTo>
                    <a:pt x="1510" y="220"/>
                  </a:lnTo>
                  <a:lnTo>
                    <a:pt x="1553" y="24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78" name="Freeform 34"/>
            <p:cNvSpPr>
              <a:spLocks/>
            </p:cNvSpPr>
            <p:nvPr/>
          </p:nvSpPr>
          <p:spPr bwMode="auto">
            <a:xfrm>
              <a:off x="657" y="3433"/>
              <a:ext cx="2062" cy="352"/>
            </a:xfrm>
            <a:custGeom>
              <a:avLst/>
              <a:gdLst/>
              <a:ahLst/>
              <a:cxnLst>
                <a:cxn ang="0">
                  <a:pos x="15" y="220"/>
                </a:cxn>
                <a:cxn ang="0">
                  <a:pos x="43" y="192"/>
                </a:cxn>
                <a:cxn ang="0">
                  <a:pos x="71" y="170"/>
                </a:cxn>
                <a:cxn ang="0">
                  <a:pos x="107" y="149"/>
                </a:cxn>
                <a:cxn ang="0">
                  <a:pos x="135" y="128"/>
                </a:cxn>
                <a:cxn ang="0">
                  <a:pos x="163" y="107"/>
                </a:cxn>
                <a:cxn ang="0">
                  <a:pos x="199" y="92"/>
                </a:cxn>
                <a:cxn ang="0">
                  <a:pos x="227" y="78"/>
                </a:cxn>
                <a:cxn ang="0">
                  <a:pos x="256" y="64"/>
                </a:cxn>
                <a:cxn ang="0">
                  <a:pos x="291" y="50"/>
                </a:cxn>
                <a:cxn ang="0">
                  <a:pos x="319" y="36"/>
                </a:cxn>
                <a:cxn ang="0">
                  <a:pos x="348" y="29"/>
                </a:cxn>
                <a:cxn ang="0">
                  <a:pos x="383" y="21"/>
                </a:cxn>
                <a:cxn ang="0">
                  <a:pos x="411" y="14"/>
                </a:cxn>
                <a:cxn ang="0">
                  <a:pos x="440" y="7"/>
                </a:cxn>
                <a:cxn ang="0">
                  <a:pos x="475" y="0"/>
                </a:cxn>
                <a:cxn ang="0">
                  <a:pos x="504" y="0"/>
                </a:cxn>
                <a:cxn ang="0">
                  <a:pos x="532" y="0"/>
                </a:cxn>
                <a:cxn ang="0">
                  <a:pos x="567" y="0"/>
                </a:cxn>
                <a:cxn ang="0">
                  <a:pos x="596" y="0"/>
                </a:cxn>
                <a:cxn ang="0">
                  <a:pos x="624" y="0"/>
                </a:cxn>
                <a:cxn ang="0">
                  <a:pos x="660" y="0"/>
                </a:cxn>
                <a:cxn ang="0">
                  <a:pos x="688" y="0"/>
                </a:cxn>
                <a:cxn ang="0">
                  <a:pos x="716" y="7"/>
                </a:cxn>
                <a:cxn ang="0">
                  <a:pos x="752" y="7"/>
                </a:cxn>
                <a:cxn ang="0">
                  <a:pos x="780" y="14"/>
                </a:cxn>
                <a:cxn ang="0">
                  <a:pos x="815" y="14"/>
                </a:cxn>
                <a:cxn ang="0">
                  <a:pos x="844" y="21"/>
                </a:cxn>
                <a:cxn ang="0">
                  <a:pos x="872" y="29"/>
                </a:cxn>
                <a:cxn ang="0">
                  <a:pos x="908" y="36"/>
                </a:cxn>
                <a:cxn ang="0">
                  <a:pos x="936" y="43"/>
                </a:cxn>
                <a:cxn ang="0">
                  <a:pos x="964" y="50"/>
                </a:cxn>
                <a:cxn ang="0">
                  <a:pos x="1000" y="57"/>
                </a:cxn>
                <a:cxn ang="0">
                  <a:pos x="1028" y="64"/>
                </a:cxn>
                <a:cxn ang="0">
                  <a:pos x="1056" y="71"/>
                </a:cxn>
                <a:cxn ang="0">
                  <a:pos x="1092" y="78"/>
                </a:cxn>
                <a:cxn ang="0">
                  <a:pos x="1120" y="85"/>
                </a:cxn>
                <a:cxn ang="0">
                  <a:pos x="1149" y="92"/>
                </a:cxn>
                <a:cxn ang="0">
                  <a:pos x="1184" y="107"/>
                </a:cxn>
                <a:cxn ang="0">
                  <a:pos x="1212" y="114"/>
                </a:cxn>
                <a:cxn ang="0">
                  <a:pos x="1241" y="128"/>
                </a:cxn>
                <a:cxn ang="0">
                  <a:pos x="1276" y="135"/>
                </a:cxn>
                <a:cxn ang="0">
                  <a:pos x="1304" y="142"/>
                </a:cxn>
                <a:cxn ang="0">
                  <a:pos x="1333" y="156"/>
                </a:cxn>
                <a:cxn ang="0">
                  <a:pos x="1368" y="170"/>
                </a:cxn>
                <a:cxn ang="0">
                  <a:pos x="1397" y="177"/>
                </a:cxn>
                <a:cxn ang="0">
                  <a:pos x="1425" y="192"/>
                </a:cxn>
                <a:cxn ang="0">
                  <a:pos x="1460" y="199"/>
                </a:cxn>
                <a:cxn ang="0">
                  <a:pos x="1489" y="213"/>
                </a:cxn>
                <a:cxn ang="0">
                  <a:pos x="1517" y="227"/>
                </a:cxn>
                <a:cxn ang="0">
                  <a:pos x="0" y="234"/>
                </a:cxn>
              </a:cxnLst>
              <a:rect l="0" t="0" r="r" b="b"/>
              <a:pathLst>
                <a:path w="1538" h="234">
                  <a:moveTo>
                    <a:pt x="0" y="234"/>
                  </a:moveTo>
                  <a:lnTo>
                    <a:pt x="15" y="220"/>
                  </a:lnTo>
                  <a:lnTo>
                    <a:pt x="29" y="206"/>
                  </a:lnTo>
                  <a:lnTo>
                    <a:pt x="43" y="192"/>
                  </a:lnTo>
                  <a:lnTo>
                    <a:pt x="57" y="184"/>
                  </a:lnTo>
                  <a:lnTo>
                    <a:pt x="71" y="170"/>
                  </a:lnTo>
                  <a:lnTo>
                    <a:pt x="93" y="163"/>
                  </a:lnTo>
                  <a:lnTo>
                    <a:pt x="107" y="149"/>
                  </a:lnTo>
                  <a:lnTo>
                    <a:pt x="121" y="135"/>
                  </a:lnTo>
                  <a:lnTo>
                    <a:pt x="135" y="128"/>
                  </a:lnTo>
                  <a:lnTo>
                    <a:pt x="149" y="121"/>
                  </a:lnTo>
                  <a:lnTo>
                    <a:pt x="163" y="107"/>
                  </a:lnTo>
                  <a:lnTo>
                    <a:pt x="185" y="99"/>
                  </a:lnTo>
                  <a:lnTo>
                    <a:pt x="199" y="92"/>
                  </a:lnTo>
                  <a:lnTo>
                    <a:pt x="213" y="85"/>
                  </a:lnTo>
                  <a:lnTo>
                    <a:pt x="227" y="78"/>
                  </a:lnTo>
                  <a:lnTo>
                    <a:pt x="241" y="71"/>
                  </a:lnTo>
                  <a:lnTo>
                    <a:pt x="256" y="64"/>
                  </a:lnTo>
                  <a:lnTo>
                    <a:pt x="277" y="57"/>
                  </a:lnTo>
                  <a:lnTo>
                    <a:pt x="291" y="50"/>
                  </a:lnTo>
                  <a:lnTo>
                    <a:pt x="305" y="43"/>
                  </a:lnTo>
                  <a:lnTo>
                    <a:pt x="319" y="36"/>
                  </a:lnTo>
                  <a:lnTo>
                    <a:pt x="334" y="36"/>
                  </a:lnTo>
                  <a:lnTo>
                    <a:pt x="348" y="29"/>
                  </a:lnTo>
                  <a:lnTo>
                    <a:pt x="369" y="21"/>
                  </a:lnTo>
                  <a:lnTo>
                    <a:pt x="383" y="21"/>
                  </a:lnTo>
                  <a:lnTo>
                    <a:pt x="397" y="14"/>
                  </a:lnTo>
                  <a:lnTo>
                    <a:pt x="411" y="14"/>
                  </a:lnTo>
                  <a:lnTo>
                    <a:pt x="426" y="7"/>
                  </a:lnTo>
                  <a:lnTo>
                    <a:pt x="440" y="7"/>
                  </a:lnTo>
                  <a:lnTo>
                    <a:pt x="461" y="7"/>
                  </a:lnTo>
                  <a:lnTo>
                    <a:pt x="475" y="0"/>
                  </a:lnTo>
                  <a:lnTo>
                    <a:pt x="489" y="0"/>
                  </a:lnTo>
                  <a:lnTo>
                    <a:pt x="504" y="0"/>
                  </a:lnTo>
                  <a:lnTo>
                    <a:pt x="518" y="0"/>
                  </a:lnTo>
                  <a:lnTo>
                    <a:pt x="532" y="0"/>
                  </a:lnTo>
                  <a:lnTo>
                    <a:pt x="553" y="0"/>
                  </a:lnTo>
                  <a:lnTo>
                    <a:pt x="567" y="0"/>
                  </a:lnTo>
                  <a:lnTo>
                    <a:pt x="582" y="0"/>
                  </a:lnTo>
                  <a:lnTo>
                    <a:pt x="596" y="0"/>
                  </a:lnTo>
                  <a:lnTo>
                    <a:pt x="610" y="0"/>
                  </a:lnTo>
                  <a:lnTo>
                    <a:pt x="624" y="0"/>
                  </a:lnTo>
                  <a:lnTo>
                    <a:pt x="645" y="0"/>
                  </a:lnTo>
                  <a:lnTo>
                    <a:pt x="660" y="0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702" y="0"/>
                  </a:lnTo>
                  <a:lnTo>
                    <a:pt x="716" y="7"/>
                  </a:lnTo>
                  <a:lnTo>
                    <a:pt x="737" y="7"/>
                  </a:lnTo>
                  <a:lnTo>
                    <a:pt x="752" y="7"/>
                  </a:lnTo>
                  <a:lnTo>
                    <a:pt x="766" y="7"/>
                  </a:lnTo>
                  <a:lnTo>
                    <a:pt x="780" y="14"/>
                  </a:lnTo>
                  <a:lnTo>
                    <a:pt x="794" y="14"/>
                  </a:lnTo>
                  <a:lnTo>
                    <a:pt x="815" y="14"/>
                  </a:lnTo>
                  <a:lnTo>
                    <a:pt x="830" y="21"/>
                  </a:lnTo>
                  <a:lnTo>
                    <a:pt x="844" y="21"/>
                  </a:lnTo>
                  <a:lnTo>
                    <a:pt x="858" y="21"/>
                  </a:lnTo>
                  <a:lnTo>
                    <a:pt x="872" y="29"/>
                  </a:lnTo>
                  <a:lnTo>
                    <a:pt x="886" y="29"/>
                  </a:lnTo>
                  <a:lnTo>
                    <a:pt x="908" y="36"/>
                  </a:lnTo>
                  <a:lnTo>
                    <a:pt x="922" y="36"/>
                  </a:lnTo>
                  <a:lnTo>
                    <a:pt x="936" y="43"/>
                  </a:lnTo>
                  <a:lnTo>
                    <a:pt x="950" y="43"/>
                  </a:lnTo>
                  <a:lnTo>
                    <a:pt x="964" y="50"/>
                  </a:lnTo>
                  <a:lnTo>
                    <a:pt x="978" y="50"/>
                  </a:lnTo>
                  <a:lnTo>
                    <a:pt x="1000" y="57"/>
                  </a:lnTo>
                  <a:lnTo>
                    <a:pt x="1014" y="57"/>
                  </a:lnTo>
                  <a:lnTo>
                    <a:pt x="1028" y="64"/>
                  </a:lnTo>
                  <a:lnTo>
                    <a:pt x="1042" y="64"/>
                  </a:lnTo>
                  <a:lnTo>
                    <a:pt x="1056" y="71"/>
                  </a:lnTo>
                  <a:lnTo>
                    <a:pt x="1071" y="71"/>
                  </a:lnTo>
                  <a:lnTo>
                    <a:pt x="1092" y="78"/>
                  </a:lnTo>
                  <a:lnTo>
                    <a:pt x="1106" y="85"/>
                  </a:lnTo>
                  <a:lnTo>
                    <a:pt x="1120" y="85"/>
                  </a:lnTo>
                  <a:lnTo>
                    <a:pt x="1134" y="92"/>
                  </a:lnTo>
                  <a:lnTo>
                    <a:pt x="1149" y="92"/>
                  </a:lnTo>
                  <a:lnTo>
                    <a:pt x="1163" y="99"/>
                  </a:lnTo>
                  <a:lnTo>
                    <a:pt x="1184" y="107"/>
                  </a:lnTo>
                  <a:lnTo>
                    <a:pt x="1198" y="107"/>
                  </a:lnTo>
                  <a:lnTo>
                    <a:pt x="1212" y="114"/>
                  </a:lnTo>
                  <a:lnTo>
                    <a:pt x="1227" y="121"/>
                  </a:lnTo>
                  <a:lnTo>
                    <a:pt x="1241" y="128"/>
                  </a:lnTo>
                  <a:lnTo>
                    <a:pt x="1255" y="128"/>
                  </a:lnTo>
                  <a:lnTo>
                    <a:pt x="1276" y="135"/>
                  </a:lnTo>
                  <a:lnTo>
                    <a:pt x="1290" y="142"/>
                  </a:lnTo>
                  <a:lnTo>
                    <a:pt x="1304" y="142"/>
                  </a:lnTo>
                  <a:lnTo>
                    <a:pt x="1319" y="149"/>
                  </a:lnTo>
                  <a:lnTo>
                    <a:pt x="1333" y="156"/>
                  </a:lnTo>
                  <a:lnTo>
                    <a:pt x="1347" y="163"/>
                  </a:lnTo>
                  <a:lnTo>
                    <a:pt x="1368" y="170"/>
                  </a:lnTo>
                  <a:lnTo>
                    <a:pt x="1382" y="170"/>
                  </a:lnTo>
                  <a:lnTo>
                    <a:pt x="1397" y="177"/>
                  </a:lnTo>
                  <a:lnTo>
                    <a:pt x="1411" y="184"/>
                  </a:lnTo>
                  <a:lnTo>
                    <a:pt x="1425" y="192"/>
                  </a:lnTo>
                  <a:lnTo>
                    <a:pt x="1439" y="192"/>
                  </a:lnTo>
                  <a:lnTo>
                    <a:pt x="1460" y="199"/>
                  </a:lnTo>
                  <a:lnTo>
                    <a:pt x="1475" y="206"/>
                  </a:lnTo>
                  <a:lnTo>
                    <a:pt x="1489" y="213"/>
                  </a:lnTo>
                  <a:lnTo>
                    <a:pt x="1503" y="220"/>
                  </a:lnTo>
                  <a:lnTo>
                    <a:pt x="1517" y="227"/>
                  </a:lnTo>
                  <a:lnTo>
                    <a:pt x="1538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79" name="Freeform 35"/>
            <p:cNvSpPr>
              <a:spLocks/>
            </p:cNvSpPr>
            <p:nvPr/>
          </p:nvSpPr>
          <p:spPr bwMode="auto">
            <a:xfrm>
              <a:off x="657" y="3433"/>
              <a:ext cx="2062" cy="352"/>
            </a:xfrm>
            <a:custGeom>
              <a:avLst/>
              <a:gdLst/>
              <a:ahLst/>
              <a:cxnLst>
                <a:cxn ang="0">
                  <a:pos x="15" y="220"/>
                </a:cxn>
                <a:cxn ang="0">
                  <a:pos x="43" y="192"/>
                </a:cxn>
                <a:cxn ang="0">
                  <a:pos x="71" y="170"/>
                </a:cxn>
                <a:cxn ang="0">
                  <a:pos x="107" y="149"/>
                </a:cxn>
                <a:cxn ang="0">
                  <a:pos x="135" y="128"/>
                </a:cxn>
                <a:cxn ang="0">
                  <a:pos x="163" y="107"/>
                </a:cxn>
                <a:cxn ang="0">
                  <a:pos x="199" y="92"/>
                </a:cxn>
                <a:cxn ang="0">
                  <a:pos x="227" y="78"/>
                </a:cxn>
                <a:cxn ang="0">
                  <a:pos x="256" y="64"/>
                </a:cxn>
                <a:cxn ang="0">
                  <a:pos x="291" y="50"/>
                </a:cxn>
                <a:cxn ang="0">
                  <a:pos x="319" y="36"/>
                </a:cxn>
                <a:cxn ang="0">
                  <a:pos x="348" y="29"/>
                </a:cxn>
                <a:cxn ang="0">
                  <a:pos x="383" y="21"/>
                </a:cxn>
                <a:cxn ang="0">
                  <a:pos x="411" y="14"/>
                </a:cxn>
                <a:cxn ang="0">
                  <a:pos x="440" y="7"/>
                </a:cxn>
                <a:cxn ang="0">
                  <a:pos x="475" y="0"/>
                </a:cxn>
                <a:cxn ang="0">
                  <a:pos x="504" y="0"/>
                </a:cxn>
                <a:cxn ang="0">
                  <a:pos x="532" y="0"/>
                </a:cxn>
                <a:cxn ang="0">
                  <a:pos x="567" y="0"/>
                </a:cxn>
                <a:cxn ang="0">
                  <a:pos x="596" y="0"/>
                </a:cxn>
                <a:cxn ang="0">
                  <a:pos x="624" y="0"/>
                </a:cxn>
                <a:cxn ang="0">
                  <a:pos x="660" y="0"/>
                </a:cxn>
                <a:cxn ang="0">
                  <a:pos x="688" y="0"/>
                </a:cxn>
                <a:cxn ang="0">
                  <a:pos x="716" y="7"/>
                </a:cxn>
                <a:cxn ang="0">
                  <a:pos x="752" y="7"/>
                </a:cxn>
                <a:cxn ang="0">
                  <a:pos x="780" y="14"/>
                </a:cxn>
                <a:cxn ang="0">
                  <a:pos x="815" y="14"/>
                </a:cxn>
                <a:cxn ang="0">
                  <a:pos x="844" y="21"/>
                </a:cxn>
                <a:cxn ang="0">
                  <a:pos x="872" y="29"/>
                </a:cxn>
                <a:cxn ang="0">
                  <a:pos x="908" y="36"/>
                </a:cxn>
                <a:cxn ang="0">
                  <a:pos x="936" y="43"/>
                </a:cxn>
                <a:cxn ang="0">
                  <a:pos x="964" y="50"/>
                </a:cxn>
                <a:cxn ang="0">
                  <a:pos x="1000" y="57"/>
                </a:cxn>
                <a:cxn ang="0">
                  <a:pos x="1028" y="64"/>
                </a:cxn>
                <a:cxn ang="0">
                  <a:pos x="1056" y="71"/>
                </a:cxn>
                <a:cxn ang="0">
                  <a:pos x="1092" y="78"/>
                </a:cxn>
                <a:cxn ang="0">
                  <a:pos x="1120" y="85"/>
                </a:cxn>
                <a:cxn ang="0">
                  <a:pos x="1149" y="92"/>
                </a:cxn>
                <a:cxn ang="0">
                  <a:pos x="1184" y="107"/>
                </a:cxn>
                <a:cxn ang="0">
                  <a:pos x="1212" y="114"/>
                </a:cxn>
                <a:cxn ang="0">
                  <a:pos x="1241" y="128"/>
                </a:cxn>
                <a:cxn ang="0">
                  <a:pos x="1276" y="135"/>
                </a:cxn>
                <a:cxn ang="0">
                  <a:pos x="1304" y="142"/>
                </a:cxn>
                <a:cxn ang="0">
                  <a:pos x="1333" y="156"/>
                </a:cxn>
                <a:cxn ang="0">
                  <a:pos x="1368" y="170"/>
                </a:cxn>
                <a:cxn ang="0">
                  <a:pos x="1397" y="177"/>
                </a:cxn>
                <a:cxn ang="0">
                  <a:pos x="1425" y="192"/>
                </a:cxn>
                <a:cxn ang="0">
                  <a:pos x="1460" y="199"/>
                </a:cxn>
                <a:cxn ang="0">
                  <a:pos x="1489" y="213"/>
                </a:cxn>
                <a:cxn ang="0">
                  <a:pos x="1517" y="227"/>
                </a:cxn>
                <a:cxn ang="0">
                  <a:pos x="0" y="234"/>
                </a:cxn>
              </a:cxnLst>
              <a:rect l="0" t="0" r="r" b="b"/>
              <a:pathLst>
                <a:path w="1538" h="234">
                  <a:moveTo>
                    <a:pt x="0" y="234"/>
                  </a:moveTo>
                  <a:lnTo>
                    <a:pt x="15" y="220"/>
                  </a:lnTo>
                  <a:lnTo>
                    <a:pt x="29" y="206"/>
                  </a:lnTo>
                  <a:lnTo>
                    <a:pt x="43" y="192"/>
                  </a:lnTo>
                  <a:lnTo>
                    <a:pt x="57" y="184"/>
                  </a:lnTo>
                  <a:lnTo>
                    <a:pt x="71" y="170"/>
                  </a:lnTo>
                  <a:lnTo>
                    <a:pt x="93" y="163"/>
                  </a:lnTo>
                  <a:lnTo>
                    <a:pt x="107" y="149"/>
                  </a:lnTo>
                  <a:lnTo>
                    <a:pt x="121" y="135"/>
                  </a:lnTo>
                  <a:lnTo>
                    <a:pt x="135" y="128"/>
                  </a:lnTo>
                  <a:lnTo>
                    <a:pt x="149" y="121"/>
                  </a:lnTo>
                  <a:lnTo>
                    <a:pt x="163" y="107"/>
                  </a:lnTo>
                  <a:lnTo>
                    <a:pt x="185" y="99"/>
                  </a:lnTo>
                  <a:lnTo>
                    <a:pt x="199" y="92"/>
                  </a:lnTo>
                  <a:lnTo>
                    <a:pt x="213" y="85"/>
                  </a:lnTo>
                  <a:lnTo>
                    <a:pt x="227" y="78"/>
                  </a:lnTo>
                  <a:lnTo>
                    <a:pt x="241" y="71"/>
                  </a:lnTo>
                  <a:lnTo>
                    <a:pt x="256" y="64"/>
                  </a:lnTo>
                  <a:lnTo>
                    <a:pt x="277" y="57"/>
                  </a:lnTo>
                  <a:lnTo>
                    <a:pt x="291" y="50"/>
                  </a:lnTo>
                  <a:lnTo>
                    <a:pt x="305" y="43"/>
                  </a:lnTo>
                  <a:lnTo>
                    <a:pt x="319" y="36"/>
                  </a:lnTo>
                  <a:lnTo>
                    <a:pt x="334" y="36"/>
                  </a:lnTo>
                  <a:lnTo>
                    <a:pt x="348" y="29"/>
                  </a:lnTo>
                  <a:lnTo>
                    <a:pt x="369" y="21"/>
                  </a:lnTo>
                  <a:lnTo>
                    <a:pt x="383" y="21"/>
                  </a:lnTo>
                  <a:lnTo>
                    <a:pt x="397" y="14"/>
                  </a:lnTo>
                  <a:lnTo>
                    <a:pt x="411" y="14"/>
                  </a:lnTo>
                  <a:lnTo>
                    <a:pt x="426" y="7"/>
                  </a:lnTo>
                  <a:lnTo>
                    <a:pt x="440" y="7"/>
                  </a:lnTo>
                  <a:lnTo>
                    <a:pt x="461" y="7"/>
                  </a:lnTo>
                  <a:lnTo>
                    <a:pt x="475" y="0"/>
                  </a:lnTo>
                  <a:lnTo>
                    <a:pt x="489" y="0"/>
                  </a:lnTo>
                  <a:lnTo>
                    <a:pt x="504" y="0"/>
                  </a:lnTo>
                  <a:lnTo>
                    <a:pt x="518" y="0"/>
                  </a:lnTo>
                  <a:lnTo>
                    <a:pt x="532" y="0"/>
                  </a:lnTo>
                  <a:lnTo>
                    <a:pt x="553" y="0"/>
                  </a:lnTo>
                  <a:lnTo>
                    <a:pt x="567" y="0"/>
                  </a:lnTo>
                  <a:lnTo>
                    <a:pt x="582" y="0"/>
                  </a:lnTo>
                  <a:lnTo>
                    <a:pt x="596" y="0"/>
                  </a:lnTo>
                  <a:lnTo>
                    <a:pt x="610" y="0"/>
                  </a:lnTo>
                  <a:lnTo>
                    <a:pt x="624" y="0"/>
                  </a:lnTo>
                  <a:lnTo>
                    <a:pt x="645" y="0"/>
                  </a:lnTo>
                  <a:lnTo>
                    <a:pt x="660" y="0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702" y="0"/>
                  </a:lnTo>
                  <a:lnTo>
                    <a:pt x="716" y="7"/>
                  </a:lnTo>
                  <a:lnTo>
                    <a:pt x="737" y="7"/>
                  </a:lnTo>
                  <a:lnTo>
                    <a:pt x="752" y="7"/>
                  </a:lnTo>
                  <a:lnTo>
                    <a:pt x="766" y="7"/>
                  </a:lnTo>
                  <a:lnTo>
                    <a:pt x="780" y="14"/>
                  </a:lnTo>
                  <a:lnTo>
                    <a:pt x="794" y="14"/>
                  </a:lnTo>
                  <a:lnTo>
                    <a:pt x="815" y="14"/>
                  </a:lnTo>
                  <a:lnTo>
                    <a:pt x="830" y="21"/>
                  </a:lnTo>
                  <a:lnTo>
                    <a:pt x="844" y="21"/>
                  </a:lnTo>
                  <a:lnTo>
                    <a:pt x="858" y="21"/>
                  </a:lnTo>
                  <a:lnTo>
                    <a:pt x="872" y="29"/>
                  </a:lnTo>
                  <a:lnTo>
                    <a:pt x="886" y="29"/>
                  </a:lnTo>
                  <a:lnTo>
                    <a:pt x="908" y="36"/>
                  </a:lnTo>
                  <a:lnTo>
                    <a:pt x="922" y="36"/>
                  </a:lnTo>
                  <a:lnTo>
                    <a:pt x="936" y="43"/>
                  </a:lnTo>
                  <a:lnTo>
                    <a:pt x="950" y="43"/>
                  </a:lnTo>
                  <a:lnTo>
                    <a:pt x="964" y="50"/>
                  </a:lnTo>
                  <a:lnTo>
                    <a:pt x="978" y="50"/>
                  </a:lnTo>
                  <a:lnTo>
                    <a:pt x="1000" y="57"/>
                  </a:lnTo>
                  <a:lnTo>
                    <a:pt x="1014" y="57"/>
                  </a:lnTo>
                  <a:lnTo>
                    <a:pt x="1028" y="64"/>
                  </a:lnTo>
                  <a:lnTo>
                    <a:pt x="1042" y="64"/>
                  </a:lnTo>
                  <a:lnTo>
                    <a:pt x="1056" y="71"/>
                  </a:lnTo>
                  <a:lnTo>
                    <a:pt x="1071" y="71"/>
                  </a:lnTo>
                  <a:lnTo>
                    <a:pt x="1092" y="78"/>
                  </a:lnTo>
                  <a:lnTo>
                    <a:pt x="1106" y="85"/>
                  </a:lnTo>
                  <a:lnTo>
                    <a:pt x="1120" y="85"/>
                  </a:lnTo>
                  <a:lnTo>
                    <a:pt x="1134" y="92"/>
                  </a:lnTo>
                  <a:lnTo>
                    <a:pt x="1149" y="92"/>
                  </a:lnTo>
                  <a:lnTo>
                    <a:pt x="1163" y="99"/>
                  </a:lnTo>
                  <a:lnTo>
                    <a:pt x="1184" y="107"/>
                  </a:lnTo>
                  <a:lnTo>
                    <a:pt x="1198" y="107"/>
                  </a:lnTo>
                  <a:lnTo>
                    <a:pt x="1212" y="114"/>
                  </a:lnTo>
                  <a:lnTo>
                    <a:pt x="1227" y="121"/>
                  </a:lnTo>
                  <a:lnTo>
                    <a:pt x="1241" y="128"/>
                  </a:lnTo>
                  <a:lnTo>
                    <a:pt x="1255" y="128"/>
                  </a:lnTo>
                  <a:lnTo>
                    <a:pt x="1276" y="135"/>
                  </a:lnTo>
                  <a:lnTo>
                    <a:pt x="1290" y="142"/>
                  </a:lnTo>
                  <a:lnTo>
                    <a:pt x="1304" y="142"/>
                  </a:lnTo>
                  <a:lnTo>
                    <a:pt x="1319" y="149"/>
                  </a:lnTo>
                  <a:lnTo>
                    <a:pt x="1333" y="156"/>
                  </a:lnTo>
                  <a:lnTo>
                    <a:pt x="1347" y="163"/>
                  </a:lnTo>
                  <a:lnTo>
                    <a:pt x="1368" y="170"/>
                  </a:lnTo>
                  <a:lnTo>
                    <a:pt x="1382" y="170"/>
                  </a:lnTo>
                  <a:lnTo>
                    <a:pt x="1397" y="177"/>
                  </a:lnTo>
                  <a:lnTo>
                    <a:pt x="1411" y="184"/>
                  </a:lnTo>
                  <a:lnTo>
                    <a:pt x="1425" y="192"/>
                  </a:lnTo>
                  <a:lnTo>
                    <a:pt x="1439" y="192"/>
                  </a:lnTo>
                  <a:lnTo>
                    <a:pt x="1460" y="199"/>
                  </a:lnTo>
                  <a:lnTo>
                    <a:pt x="1475" y="206"/>
                  </a:lnTo>
                  <a:lnTo>
                    <a:pt x="1489" y="213"/>
                  </a:lnTo>
                  <a:lnTo>
                    <a:pt x="1503" y="220"/>
                  </a:lnTo>
                  <a:lnTo>
                    <a:pt x="1517" y="227"/>
                  </a:lnTo>
                  <a:lnTo>
                    <a:pt x="1538" y="234"/>
                  </a:lnTo>
                  <a:lnTo>
                    <a:pt x="0" y="2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80" name="Text Box 36"/>
            <p:cNvSpPr txBox="1">
              <a:spLocks noChangeArrowheads="1"/>
            </p:cNvSpPr>
            <p:nvPr/>
          </p:nvSpPr>
          <p:spPr bwMode="auto">
            <a:xfrm>
              <a:off x="0" y="2645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i="1"/>
                <a:t>a</a:t>
              </a:r>
            </a:p>
          </p:txBody>
        </p:sp>
        <p:sp>
          <p:nvSpPr>
            <p:cNvPr id="8300581" name="Text Box 37"/>
            <p:cNvSpPr txBox="1">
              <a:spLocks noChangeArrowheads="1"/>
            </p:cNvSpPr>
            <p:nvPr/>
          </p:nvSpPr>
          <p:spPr bwMode="auto">
            <a:xfrm>
              <a:off x="2016" y="3998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i="1"/>
                <a:t>b</a:t>
              </a:r>
            </a:p>
          </p:txBody>
        </p:sp>
        <p:sp>
          <p:nvSpPr>
            <p:cNvPr id="8300582" name="Line 38"/>
            <p:cNvSpPr>
              <a:spLocks noChangeShapeType="1"/>
            </p:cNvSpPr>
            <p:nvPr/>
          </p:nvSpPr>
          <p:spPr bwMode="auto">
            <a:xfrm>
              <a:off x="654" y="3788"/>
              <a:ext cx="30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00583" name="Line 39"/>
            <p:cNvSpPr>
              <a:spLocks noChangeShapeType="1"/>
            </p:cNvSpPr>
            <p:nvPr/>
          </p:nvSpPr>
          <p:spPr bwMode="auto">
            <a:xfrm flipV="1">
              <a:off x="663" y="1733"/>
              <a:ext cx="0" cy="20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300584" name="Object 40"/>
          <p:cNvGraphicFramePr>
            <a:graphicFrameLocks noChangeAspect="1"/>
          </p:cNvGraphicFramePr>
          <p:nvPr/>
        </p:nvGraphicFramePr>
        <p:xfrm>
          <a:off x="4953000" y="2133600"/>
          <a:ext cx="12430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586" name="Equation" r:id="rId4" imgW="368280" imgH="406080" progId="Equation.DSMT4">
                  <p:embed/>
                </p:oleObj>
              </mc:Choice>
              <mc:Fallback>
                <p:oleObj name="Equation" r:id="rId4" imgW="368280" imgH="40608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33600"/>
                        <a:ext cx="1243013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0585" name="Object 41"/>
          <p:cNvGraphicFramePr>
            <a:graphicFrameLocks noChangeAspect="1"/>
          </p:cNvGraphicFramePr>
          <p:nvPr/>
        </p:nvGraphicFramePr>
        <p:xfrm>
          <a:off x="1947863" y="4400550"/>
          <a:ext cx="132873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587" name="Equation" r:id="rId6" imgW="393480" imgH="253800" progId="Equation.DSMT4">
                  <p:embed/>
                </p:oleObj>
              </mc:Choice>
              <mc:Fallback>
                <p:oleObj name="Equation" r:id="rId6" imgW="393480" imgH="2538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4400550"/>
                        <a:ext cx="1328737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01570" name="Object 2"/>
          <p:cNvGraphicFramePr>
            <a:graphicFrameLocks noChangeAspect="1"/>
          </p:cNvGraphicFramePr>
          <p:nvPr/>
        </p:nvGraphicFramePr>
        <p:xfrm>
          <a:off x="6518275" y="307975"/>
          <a:ext cx="26257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577" name="Equation" r:id="rId4" imgW="927000" imgH="482400" progId="Equation.DSMT4">
                  <p:embed/>
                </p:oleObj>
              </mc:Choice>
              <mc:Fallback>
                <p:oleObj name="Equation" r:id="rId4" imgW="9270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307975"/>
                        <a:ext cx="2625725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1571" name="Object 3"/>
          <p:cNvGraphicFramePr>
            <a:graphicFrameLocks noChangeAspect="1"/>
          </p:cNvGraphicFramePr>
          <p:nvPr/>
        </p:nvGraphicFramePr>
        <p:xfrm>
          <a:off x="685800" y="457200"/>
          <a:ext cx="26971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578" name="Equation" r:id="rId6" imgW="952200" imgH="482400" progId="Equation.DSMT4">
                  <p:embed/>
                </p:oleObj>
              </mc:Choice>
              <mc:Fallback>
                <p:oleObj name="Equation" r:id="rId6" imgW="95220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"/>
                        <a:ext cx="2697163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01572" name="AutoShape 4"/>
          <p:cNvSpPr>
            <a:spLocks noChangeArrowheads="1"/>
          </p:cNvSpPr>
          <p:nvPr/>
        </p:nvSpPr>
        <p:spPr bwMode="auto">
          <a:xfrm>
            <a:off x="4191000" y="381000"/>
            <a:ext cx="1981200" cy="1219200"/>
          </a:xfrm>
          <a:prstGeom prst="leftArrow">
            <a:avLst>
              <a:gd name="adj1" fmla="val 50000"/>
              <a:gd name="adj2" fmla="val 40625"/>
            </a:avLst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equilibrium</a:t>
            </a:r>
          </a:p>
        </p:txBody>
      </p:sp>
      <p:graphicFrame>
        <p:nvGraphicFramePr>
          <p:cNvPr id="8301573" name="Object 5"/>
          <p:cNvGraphicFramePr>
            <a:graphicFrameLocks noChangeAspect="1"/>
          </p:cNvGraphicFramePr>
          <p:nvPr/>
        </p:nvGraphicFramePr>
        <p:xfrm>
          <a:off x="381000" y="2057400"/>
          <a:ext cx="5867400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579" name="Equation" r:id="rId8" imgW="2323800" imgH="660240" progId="Equation.DSMT4">
                  <p:embed/>
                </p:oleObj>
              </mc:Choice>
              <mc:Fallback>
                <p:oleObj name="Equation" r:id="rId8" imgW="2323800" imgH="660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57400"/>
                        <a:ext cx="5867400" cy="166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1574" name="Object 6"/>
          <p:cNvGraphicFramePr>
            <a:graphicFrameLocks noChangeAspect="1"/>
          </p:cNvGraphicFramePr>
          <p:nvPr/>
        </p:nvGraphicFramePr>
        <p:xfrm>
          <a:off x="685800" y="3962400"/>
          <a:ext cx="2243138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580" name="Equation" r:id="rId10" imgW="888840" imgH="558720" progId="Equation.DSMT4">
                  <p:embed/>
                </p:oleObj>
              </mc:Choice>
              <mc:Fallback>
                <p:oleObj name="Equation" r:id="rId10" imgW="888840" imgH="5587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62400"/>
                        <a:ext cx="2243138" cy="141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1575" name="Object 7"/>
          <p:cNvGraphicFramePr>
            <a:graphicFrameLocks noChangeAspect="1"/>
          </p:cNvGraphicFramePr>
          <p:nvPr/>
        </p:nvGraphicFramePr>
        <p:xfrm>
          <a:off x="1295400" y="5486400"/>
          <a:ext cx="10366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581" name="Equation" r:id="rId12" imgW="368280" imgH="406080" progId="Equation.DSMT4">
                  <p:embed/>
                </p:oleObj>
              </mc:Choice>
              <mc:Fallback>
                <p:oleObj name="Equation" r:id="rId12" imgW="368280" imgH="406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86400"/>
                        <a:ext cx="1036638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1576" name="Object 8"/>
          <p:cNvGraphicFramePr>
            <a:graphicFrameLocks noGrp="1" noChangeAspect="1"/>
          </p:cNvGraphicFramePr>
          <p:nvPr>
            <p:ph/>
          </p:nvPr>
        </p:nvGraphicFramePr>
        <p:xfrm>
          <a:off x="3352800" y="4343400"/>
          <a:ext cx="5791200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582" name="Equation" r:id="rId14" imgW="1955520" imgH="634680" progId="Equation.DSMT4">
                  <p:embed/>
                </p:oleObj>
              </mc:Choice>
              <mc:Fallback>
                <p:oleObj name="Equation" r:id="rId14" imgW="1955520" imgH="6346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343400"/>
                        <a:ext cx="5791200" cy="188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0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0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2594" name="Group 2"/>
          <p:cNvGrpSpPr>
            <a:grpSpLocks/>
          </p:cNvGrpSpPr>
          <p:nvPr/>
        </p:nvGrpSpPr>
        <p:grpSpPr bwMode="auto">
          <a:xfrm>
            <a:off x="0" y="2751138"/>
            <a:ext cx="5838825" cy="4114800"/>
            <a:chOff x="0" y="1733"/>
            <a:chExt cx="3678" cy="2592"/>
          </a:xfrm>
        </p:grpSpPr>
        <p:sp>
          <p:nvSpPr>
            <p:cNvPr id="8302595" name="Line 3"/>
            <p:cNvSpPr>
              <a:spLocks noChangeShapeType="1"/>
            </p:cNvSpPr>
            <p:nvPr/>
          </p:nvSpPr>
          <p:spPr bwMode="auto">
            <a:xfrm>
              <a:off x="565" y="3759"/>
              <a:ext cx="30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596" name="Line 4"/>
            <p:cNvSpPr>
              <a:spLocks noChangeShapeType="1"/>
            </p:cNvSpPr>
            <p:nvPr/>
          </p:nvSpPr>
          <p:spPr bwMode="auto">
            <a:xfrm flipV="1">
              <a:off x="555" y="3732"/>
              <a:ext cx="2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597" name="Rectangle 5"/>
            <p:cNvSpPr>
              <a:spLocks noChangeArrowheads="1"/>
            </p:cNvSpPr>
            <p:nvPr/>
          </p:nvSpPr>
          <p:spPr bwMode="auto">
            <a:xfrm>
              <a:off x="629" y="3815"/>
              <a:ext cx="89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</a:t>
              </a:r>
              <a:endParaRPr lang="en-US" sz="4400"/>
            </a:p>
          </p:txBody>
        </p:sp>
        <p:sp>
          <p:nvSpPr>
            <p:cNvPr id="8302598" name="Line 6"/>
            <p:cNvSpPr>
              <a:spLocks noChangeShapeType="1"/>
            </p:cNvSpPr>
            <p:nvPr/>
          </p:nvSpPr>
          <p:spPr bwMode="auto">
            <a:xfrm flipV="1">
              <a:off x="1066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599" name="Rectangle 7"/>
            <p:cNvSpPr>
              <a:spLocks noChangeArrowheads="1"/>
            </p:cNvSpPr>
            <p:nvPr/>
          </p:nvSpPr>
          <p:spPr bwMode="auto">
            <a:xfrm>
              <a:off x="980" y="3815"/>
              <a:ext cx="22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0.2</a:t>
              </a:r>
              <a:endParaRPr lang="en-US" sz="4400"/>
            </a:p>
          </p:txBody>
        </p:sp>
        <p:sp>
          <p:nvSpPr>
            <p:cNvPr id="8302600" name="Line 8"/>
            <p:cNvSpPr>
              <a:spLocks noChangeShapeType="1"/>
            </p:cNvSpPr>
            <p:nvPr/>
          </p:nvSpPr>
          <p:spPr bwMode="auto">
            <a:xfrm flipV="1">
              <a:off x="1475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01" name="Rectangle 9"/>
            <p:cNvSpPr>
              <a:spLocks noChangeArrowheads="1"/>
            </p:cNvSpPr>
            <p:nvPr/>
          </p:nvSpPr>
          <p:spPr bwMode="auto">
            <a:xfrm>
              <a:off x="1389" y="3815"/>
              <a:ext cx="22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0.4</a:t>
              </a:r>
              <a:endParaRPr lang="en-US" sz="4400"/>
            </a:p>
          </p:txBody>
        </p:sp>
        <p:sp>
          <p:nvSpPr>
            <p:cNvPr id="8302602" name="Line 10"/>
            <p:cNvSpPr>
              <a:spLocks noChangeShapeType="1"/>
            </p:cNvSpPr>
            <p:nvPr/>
          </p:nvSpPr>
          <p:spPr bwMode="auto">
            <a:xfrm flipV="1">
              <a:off x="1893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03" name="Rectangle 11"/>
            <p:cNvSpPr>
              <a:spLocks noChangeArrowheads="1"/>
            </p:cNvSpPr>
            <p:nvPr/>
          </p:nvSpPr>
          <p:spPr bwMode="auto">
            <a:xfrm>
              <a:off x="1807" y="3815"/>
              <a:ext cx="22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0.6</a:t>
              </a:r>
              <a:endParaRPr lang="en-US" sz="4400"/>
            </a:p>
          </p:txBody>
        </p:sp>
        <p:sp>
          <p:nvSpPr>
            <p:cNvPr id="8302604" name="Line 12"/>
            <p:cNvSpPr>
              <a:spLocks noChangeShapeType="1"/>
            </p:cNvSpPr>
            <p:nvPr/>
          </p:nvSpPr>
          <p:spPr bwMode="auto">
            <a:xfrm flipV="1">
              <a:off x="2302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05" name="Rectangle 13"/>
            <p:cNvSpPr>
              <a:spLocks noChangeArrowheads="1"/>
            </p:cNvSpPr>
            <p:nvPr/>
          </p:nvSpPr>
          <p:spPr bwMode="auto">
            <a:xfrm>
              <a:off x="2216" y="3815"/>
              <a:ext cx="22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0.8</a:t>
              </a:r>
              <a:endParaRPr lang="en-US" sz="4400"/>
            </a:p>
          </p:txBody>
        </p:sp>
        <p:sp>
          <p:nvSpPr>
            <p:cNvPr id="8302606" name="Line 14"/>
            <p:cNvSpPr>
              <a:spLocks noChangeShapeType="1"/>
            </p:cNvSpPr>
            <p:nvPr/>
          </p:nvSpPr>
          <p:spPr bwMode="auto">
            <a:xfrm flipV="1">
              <a:off x="2719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07" name="Rectangle 15"/>
            <p:cNvSpPr>
              <a:spLocks noChangeArrowheads="1"/>
            </p:cNvSpPr>
            <p:nvPr/>
          </p:nvSpPr>
          <p:spPr bwMode="auto">
            <a:xfrm>
              <a:off x="2691" y="3815"/>
              <a:ext cx="89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</a:t>
              </a:r>
              <a:endParaRPr lang="en-US" sz="4400"/>
            </a:p>
          </p:txBody>
        </p:sp>
        <p:sp>
          <p:nvSpPr>
            <p:cNvPr id="8302608" name="Line 16"/>
            <p:cNvSpPr>
              <a:spLocks noChangeShapeType="1"/>
            </p:cNvSpPr>
            <p:nvPr/>
          </p:nvSpPr>
          <p:spPr bwMode="auto">
            <a:xfrm flipV="1">
              <a:off x="3128" y="3732"/>
              <a:ext cx="1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09" name="Rectangle 17"/>
            <p:cNvSpPr>
              <a:spLocks noChangeArrowheads="1"/>
            </p:cNvSpPr>
            <p:nvPr/>
          </p:nvSpPr>
          <p:spPr bwMode="auto">
            <a:xfrm>
              <a:off x="3042" y="3815"/>
              <a:ext cx="22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1.2</a:t>
              </a:r>
              <a:endParaRPr lang="en-US" sz="4400"/>
            </a:p>
          </p:txBody>
        </p:sp>
        <p:sp>
          <p:nvSpPr>
            <p:cNvPr id="8302610" name="Line 18"/>
            <p:cNvSpPr>
              <a:spLocks noChangeShapeType="1"/>
            </p:cNvSpPr>
            <p:nvPr/>
          </p:nvSpPr>
          <p:spPr bwMode="auto">
            <a:xfrm flipV="1">
              <a:off x="3536" y="3732"/>
              <a:ext cx="2" cy="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11" name="Rectangle 19"/>
            <p:cNvSpPr>
              <a:spLocks noChangeArrowheads="1"/>
            </p:cNvSpPr>
            <p:nvPr/>
          </p:nvSpPr>
          <p:spPr bwMode="auto">
            <a:xfrm>
              <a:off x="3451" y="3815"/>
              <a:ext cx="22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1.4</a:t>
              </a:r>
              <a:endParaRPr lang="en-US" sz="4400"/>
            </a:p>
          </p:txBody>
        </p:sp>
        <p:sp>
          <p:nvSpPr>
            <p:cNvPr id="8302612" name="Line 20"/>
            <p:cNvSpPr>
              <a:spLocks noChangeShapeType="1"/>
            </p:cNvSpPr>
            <p:nvPr/>
          </p:nvSpPr>
          <p:spPr bwMode="auto">
            <a:xfrm>
              <a:off x="555" y="3785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13" name="Rectangle 21"/>
            <p:cNvSpPr>
              <a:spLocks noChangeArrowheads="1"/>
            </p:cNvSpPr>
            <p:nvPr/>
          </p:nvSpPr>
          <p:spPr bwMode="auto">
            <a:xfrm>
              <a:off x="451" y="3698"/>
              <a:ext cx="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</a:t>
              </a:r>
              <a:endParaRPr lang="en-US" sz="4400"/>
            </a:p>
          </p:txBody>
        </p:sp>
        <p:sp>
          <p:nvSpPr>
            <p:cNvPr id="8302614" name="Line 22"/>
            <p:cNvSpPr>
              <a:spLocks noChangeShapeType="1"/>
            </p:cNvSpPr>
            <p:nvPr/>
          </p:nvSpPr>
          <p:spPr bwMode="auto">
            <a:xfrm>
              <a:off x="555" y="3412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15" name="Rectangle 23"/>
            <p:cNvSpPr>
              <a:spLocks noChangeArrowheads="1"/>
            </p:cNvSpPr>
            <p:nvPr/>
          </p:nvSpPr>
          <p:spPr bwMode="auto">
            <a:xfrm>
              <a:off x="346" y="3324"/>
              <a:ext cx="22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0.2</a:t>
              </a:r>
              <a:endParaRPr lang="en-US" sz="4400"/>
            </a:p>
          </p:txBody>
        </p:sp>
        <p:sp>
          <p:nvSpPr>
            <p:cNvPr id="8302616" name="Line 24"/>
            <p:cNvSpPr>
              <a:spLocks noChangeShapeType="1"/>
            </p:cNvSpPr>
            <p:nvPr/>
          </p:nvSpPr>
          <p:spPr bwMode="auto">
            <a:xfrm>
              <a:off x="555" y="3049"/>
              <a:ext cx="3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17" name="Rectangle 25"/>
            <p:cNvSpPr>
              <a:spLocks noChangeArrowheads="1"/>
            </p:cNvSpPr>
            <p:nvPr/>
          </p:nvSpPr>
          <p:spPr bwMode="auto">
            <a:xfrm>
              <a:off x="346" y="2963"/>
              <a:ext cx="22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0.4</a:t>
              </a:r>
              <a:endParaRPr lang="en-US" sz="4400"/>
            </a:p>
          </p:txBody>
        </p:sp>
        <p:sp>
          <p:nvSpPr>
            <p:cNvPr id="8302618" name="Line 26"/>
            <p:cNvSpPr>
              <a:spLocks noChangeShapeType="1"/>
            </p:cNvSpPr>
            <p:nvPr/>
          </p:nvSpPr>
          <p:spPr bwMode="auto">
            <a:xfrm>
              <a:off x="555" y="2686"/>
              <a:ext cx="3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19" name="Rectangle 27"/>
            <p:cNvSpPr>
              <a:spLocks noChangeArrowheads="1"/>
            </p:cNvSpPr>
            <p:nvPr/>
          </p:nvSpPr>
          <p:spPr bwMode="auto">
            <a:xfrm>
              <a:off x="346" y="2602"/>
              <a:ext cx="22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0.6</a:t>
              </a:r>
              <a:endParaRPr lang="en-US" sz="4400"/>
            </a:p>
          </p:txBody>
        </p:sp>
        <p:sp>
          <p:nvSpPr>
            <p:cNvPr id="8302620" name="Line 28"/>
            <p:cNvSpPr>
              <a:spLocks noChangeShapeType="1"/>
            </p:cNvSpPr>
            <p:nvPr/>
          </p:nvSpPr>
          <p:spPr bwMode="auto">
            <a:xfrm>
              <a:off x="555" y="2324"/>
              <a:ext cx="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21" name="Rectangle 29"/>
            <p:cNvSpPr>
              <a:spLocks noChangeArrowheads="1"/>
            </p:cNvSpPr>
            <p:nvPr/>
          </p:nvSpPr>
          <p:spPr bwMode="auto">
            <a:xfrm>
              <a:off x="346" y="2240"/>
              <a:ext cx="22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0.8</a:t>
              </a:r>
              <a:endParaRPr lang="en-US" sz="4400"/>
            </a:p>
          </p:txBody>
        </p:sp>
        <p:sp>
          <p:nvSpPr>
            <p:cNvPr id="8302622" name="Line 30"/>
            <p:cNvSpPr>
              <a:spLocks noChangeShapeType="1"/>
            </p:cNvSpPr>
            <p:nvPr/>
          </p:nvSpPr>
          <p:spPr bwMode="auto">
            <a:xfrm>
              <a:off x="555" y="1961"/>
              <a:ext cx="3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23" name="Rectangle 31"/>
            <p:cNvSpPr>
              <a:spLocks noChangeArrowheads="1"/>
            </p:cNvSpPr>
            <p:nvPr/>
          </p:nvSpPr>
          <p:spPr bwMode="auto">
            <a:xfrm>
              <a:off x="451" y="1877"/>
              <a:ext cx="9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latin typeface="Helvetica" pitchFamily="34" charset="0"/>
                </a:rPr>
                <a:t>1</a:t>
              </a:r>
              <a:endParaRPr lang="en-US" sz="4400"/>
            </a:p>
          </p:txBody>
        </p:sp>
        <p:sp>
          <p:nvSpPr>
            <p:cNvPr id="8302624" name="Freeform 32"/>
            <p:cNvSpPr>
              <a:spLocks/>
            </p:cNvSpPr>
            <p:nvPr/>
          </p:nvSpPr>
          <p:spPr bwMode="auto">
            <a:xfrm>
              <a:off x="657" y="3433"/>
              <a:ext cx="2082" cy="362"/>
            </a:xfrm>
            <a:custGeom>
              <a:avLst/>
              <a:gdLst/>
              <a:ahLst/>
              <a:cxnLst>
                <a:cxn ang="0">
                  <a:pos x="0" y="227"/>
                </a:cxn>
                <a:cxn ang="0">
                  <a:pos x="36" y="199"/>
                </a:cxn>
                <a:cxn ang="0">
                  <a:pos x="114" y="142"/>
                </a:cxn>
                <a:cxn ang="0">
                  <a:pos x="121" y="142"/>
                </a:cxn>
                <a:cxn ang="0">
                  <a:pos x="192" y="92"/>
                </a:cxn>
                <a:cxn ang="0">
                  <a:pos x="220" y="78"/>
                </a:cxn>
                <a:cxn ang="0">
                  <a:pos x="270" y="57"/>
                </a:cxn>
                <a:cxn ang="0">
                  <a:pos x="348" y="29"/>
                </a:cxn>
                <a:cxn ang="0">
                  <a:pos x="397" y="14"/>
                </a:cxn>
                <a:cxn ang="0">
                  <a:pos x="426" y="14"/>
                </a:cxn>
                <a:cxn ang="0">
                  <a:pos x="504" y="0"/>
                </a:cxn>
                <a:cxn ang="0">
                  <a:pos x="582" y="0"/>
                </a:cxn>
                <a:cxn ang="0">
                  <a:pos x="660" y="0"/>
                </a:cxn>
                <a:cxn ang="0">
                  <a:pos x="737" y="7"/>
                </a:cxn>
                <a:cxn ang="0">
                  <a:pos x="808" y="14"/>
                </a:cxn>
                <a:cxn ang="0">
                  <a:pos x="815" y="14"/>
                </a:cxn>
                <a:cxn ang="0">
                  <a:pos x="886" y="29"/>
                </a:cxn>
                <a:cxn ang="0">
                  <a:pos x="964" y="50"/>
                </a:cxn>
                <a:cxn ang="0">
                  <a:pos x="1042" y="64"/>
                </a:cxn>
                <a:cxn ang="0">
                  <a:pos x="1085" y="78"/>
                </a:cxn>
                <a:cxn ang="0">
                  <a:pos x="1120" y="85"/>
                </a:cxn>
                <a:cxn ang="0">
                  <a:pos x="1198" y="114"/>
                </a:cxn>
                <a:cxn ang="0">
                  <a:pos x="1276" y="135"/>
                </a:cxn>
                <a:cxn ang="0">
                  <a:pos x="1283" y="142"/>
                </a:cxn>
                <a:cxn ang="0">
                  <a:pos x="1354" y="163"/>
                </a:cxn>
                <a:cxn ang="0">
                  <a:pos x="1432" y="192"/>
                </a:cxn>
                <a:cxn ang="0">
                  <a:pos x="1453" y="199"/>
                </a:cxn>
                <a:cxn ang="0">
                  <a:pos x="1510" y="220"/>
                </a:cxn>
                <a:cxn ang="0">
                  <a:pos x="1553" y="241"/>
                </a:cxn>
              </a:cxnLst>
              <a:rect l="0" t="0" r="r" b="b"/>
              <a:pathLst>
                <a:path w="1553" h="241">
                  <a:moveTo>
                    <a:pt x="0" y="227"/>
                  </a:moveTo>
                  <a:lnTo>
                    <a:pt x="36" y="199"/>
                  </a:lnTo>
                  <a:lnTo>
                    <a:pt x="114" y="142"/>
                  </a:lnTo>
                  <a:lnTo>
                    <a:pt x="121" y="142"/>
                  </a:lnTo>
                  <a:lnTo>
                    <a:pt x="192" y="92"/>
                  </a:lnTo>
                  <a:lnTo>
                    <a:pt x="220" y="78"/>
                  </a:lnTo>
                  <a:lnTo>
                    <a:pt x="270" y="57"/>
                  </a:lnTo>
                  <a:lnTo>
                    <a:pt x="348" y="29"/>
                  </a:lnTo>
                  <a:lnTo>
                    <a:pt x="397" y="14"/>
                  </a:lnTo>
                  <a:lnTo>
                    <a:pt x="426" y="14"/>
                  </a:lnTo>
                  <a:lnTo>
                    <a:pt x="504" y="0"/>
                  </a:lnTo>
                  <a:lnTo>
                    <a:pt x="582" y="0"/>
                  </a:lnTo>
                  <a:lnTo>
                    <a:pt x="660" y="0"/>
                  </a:lnTo>
                  <a:lnTo>
                    <a:pt x="737" y="7"/>
                  </a:lnTo>
                  <a:lnTo>
                    <a:pt x="808" y="14"/>
                  </a:lnTo>
                  <a:lnTo>
                    <a:pt x="815" y="14"/>
                  </a:lnTo>
                  <a:lnTo>
                    <a:pt x="886" y="29"/>
                  </a:lnTo>
                  <a:lnTo>
                    <a:pt x="964" y="50"/>
                  </a:lnTo>
                  <a:lnTo>
                    <a:pt x="1042" y="64"/>
                  </a:lnTo>
                  <a:lnTo>
                    <a:pt x="1085" y="78"/>
                  </a:lnTo>
                  <a:lnTo>
                    <a:pt x="1120" y="85"/>
                  </a:lnTo>
                  <a:lnTo>
                    <a:pt x="1198" y="114"/>
                  </a:lnTo>
                  <a:lnTo>
                    <a:pt x="1276" y="135"/>
                  </a:lnTo>
                  <a:lnTo>
                    <a:pt x="1283" y="142"/>
                  </a:lnTo>
                  <a:lnTo>
                    <a:pt x="1354" y="163"/>
                  </a:lnTo>
                  <a:lnTo>
                    <a:pt x="1432" y="192"/>
                  </a:lnTo>
                  <a:lnTo>
                    <a:pt x="1453" y="199"/>
                  </a:lnTo>
                  <a:lnTo>
                    <a:pt x="1510" y="220"/>
                  </a:lnTo>
                  <a:lnTo>
                    <a:pt x="1553" y="241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25" name="Freeform 33"/>
            <p:cNvSpPr>
              <a:spLocks/>
            </p:cNvSpPr>
            <p:nvPr/>
          </p:nvSpPr>
          <p:spPr bwMode="auto">
            <a:xfrm>
              <a:off x="657" y="3433"/>
              <a:ext cx="2062" cy="352"/>
            </a:xfrm>
            <a:custGeom>
              <a:avLst/>
              <a:gdLst/>
              <a:ahLst/>
              <a:cxnLst>
                <a:cxn ang="0">
                  <a:pos x="15" y="220"/>
                </a:cxn>
                <a:cxn ang="0">
                  <a:pos x="43" y="192"/>
                </a:cxn>
                <a:cxn ang="0">
                  <a:pos x="71" y="170"/>
                </a:cxn>
                <a:cxn ang="0">
                  <a:pos x="107" y="149"/>
                </a:cxn>
                <a:cxn ang="0">
                  <a:pos x="135" y="128"/>
                </a:cxn>
                <a:cxn ang="0">
                  <a:pos x="163" y="107"/>
                </a:cxn>
                <a:cxn ang="0">
                  <a:pos x="199" y="92"/>
                </a:cxn>
                <a:cxn ang="0">
                  <a:pos x="227" y="78"/>
                </a:cxn>
                <a:cxn ang="0">
                  <a:pos x="256" y="64"/>
                </a:cxn>
                <a:cxn ang="0">
                  <a:pos x="291" y="50"/>
                </a:cxn>
                <a:cxn ang="0">
                  <a:pos x="319" y="36"/>
                </a:cxn>
                <a:cxn ang="0">
                  <a:pos x="348" y="29"/>
                </a:cxn>
                <a:cxn ang="0">
                  <a:pos x="383" y="21"/>
                </a:cxn>
                <a:cxn ang="0">
                  <a:pos x="411" y="14"/>
                </a:cxn>
                <a:cxn ang="0">
                  <a:pos x="440" y="7"/>
                </a:cxn>
                <a:cxn ang="0">
                  <a:pos x="475" y="0"/>
                </a:cxn>
                <a:cxn ang="0">
                  <a:pos x="504" y="0"/>
                </a:cxn>
                <a:cxn ang="0">
                  <a:pos x="532" y="0"/>
                </a:cxn>
                <a:cxn ang="0">
                  <a:pos x="567" y="0"/>
                </a:cxn>
                <a:cxn ang="0">
                  <a:pos x="596" y="0"/>
                </a:cxn>
                <a:cxn ang="0">
                  <a:pos x="624" y="0"/>
                </a:cxn>
                <a:cxn ang="0">
                  <a:pos x="660" y="0"/>
                </a:cxn>
                <a:cxn ang="0">
                  <a:pos x="688" y="0"/>
                </a:cxn>
                <a:cxn ang="0">
                  <a:pos x="716" y="7"/>
                </a:cxn>
                <a:cxn ang="0">
                  <a:pos x="752" y="7"/>
                </a:cxn>
                <a:cxn ang="0">
                  <a:pos x="780" y="14"/>
                </a:cxn>
                <a:cxn ang="0">
                  <a:pos x="815" y="14"/>
                </a:cxn>
                <a:cxn ang="0">
                  <a:pos x="844" y="21"/>
                </a:cxn>
                <a:cxn ang="0">
                  <a:pos x="872" y="29"/>
                </a:cxn>
                <a:cxn ang="0">
                  <a:pos x="908" y="36"/>
                </a:cxn>
                <a:cxn ang="0">
                  <a:pos x="936" y="43"/>
                </a:cxn>
                <a:cxn ang="0">
                  <a:pos x="964" y="50"/>
                </a:cxn>
                <a:cxn ang="0">
                  <a:pos x="1000" y="57"/>
                </a:cxn>
                <a:cxn ang="0">
                  <a:pos x="1028" y="64"/>
                </a:cxn>
                <a:cxn ang="0">
                  <a:pos x="1056" y="71"/>
                </a:cxn>
                <a:cxn ang="0">
                  <a:pos x="1092" y="78"/>
                </a:cxn>
                <a:cxn ang="0">
                  <a:pos x="1120" y="85"/>
                </a:cxn>
                <a:cxn ang="0">
                  <a:pos x="1149" y="92"/>
                </a:cxn>
                <a:cxn ang="0">
                  <a:pos x="1184" y="107"/>
                </a:cxn>
                <a:cxn ang="0">
                  <a:pos x="1212" y="114"/>
                </a:cxn>
                <a:cxn ang="0">
                  <a:pos x="1241" y="128"/>
                </a:cxn>
                <a:cxn ang="0">
                  <a:pos x="1276" y="135"/>
                </a:cxn>
                <a:cxn ang="0">
                  <a:pos x="1304" y="142"/>
                </a:cxn>
                <a:cxn ang="0">
                  <a:pos x="1333" y="156"/>
                </a:cxn>
                <a:cxn ang="0">
                  <a:pos x="1368" y="170"/>
                </a:cxn>
                <a:cxn ang="0">
                  <a:pos x="1397" y="177"/>
                </a:cxn>
                <a:cxn ang="0">
                  <a:pos x="1425" y="192"/>
                </a:cxn>
                <a:cxn ang="0">
                  <a:pos x="1460" y="199"/>
                </a:cxn>
                <a:cxn ang="0">
                  <a:pos x="1489" y="213"/>
                </a:cxn>
                <a:cxn ang="0">
                  <a:pos x="1517" y="227"/>
                </a:cxn>
                <a:cxn ang="0">
                  <a:pos x="0" y="234"/>
                </a:cxn>
              </a:cxnLst>
              <a:rect l="0" t="0" r="r" b="b"/>
              <a:pathLst>
                <a:path w="1538" h="234">
                  <a:moveTo>
                    <a:pt x="0" y="234"/>
                  </a:moveTo>
                  <a:lnTo>
                    <a:pt x="15" y="220"/>
                  </a:lnTo>
                  <a:lnTo>
                    <a:pt x="29" y="206"/>
                  </a:lnTo>
                  <a:lnTo>
                    <a:pt x="43" y="192"/>
                  </a:lnTo>
                  <a:lnTo>
                    <a:pt x="57" y="184"/>
                  </a:lnTo>
                  <a:lnTo>
                    <a:pt x="71" y="170"/>
                  </a:lnTo>
                  <a:lnTo>
                    <a:pt x="93" y="163"/>
                  </a:lnTo>
                  <a:lnTo>
                    <a:pt x="107" y="149"/>
                  </a:lnTo>
                  <a:lnTo>
                    <a:pt x="121" y="135"/>
                  </a:lnTo>
                  <a:lnTo>
                    <a:pt x="135" y="128"/>
                  </a:lnTo>
                  <a:lnTo>
                    <a:pt x="149" y="121"/>
                  </a:lnTo>
                  <a:lnTo>
                    <a:pt x="163" y="107"/>
                  </a:lnTo>
                  <a:lnTo>
                    <a:pt x="185" y="99"/>
                  </a:lnTo>
                  <a:lnTo>
                    <a:pt x="199" y="92"/>
                  </a:lnTo>
                  <a:lnTo>
                    <a:pt x="213" y="85"/>
                  </a:lnTo>
                  <a:lnTo>
                    <a:pt x="227" y="78"/>
                  </a:lnTo>
                  <a:lnTo>
                    <a:pt x="241" y="71"/>
                  </a:lnTo>
                  <a:lnTo>
                    <a:pt x="256" y="64"/>
                  </a:lnTo>
                  <a:lnTo>
                    <a:pt x="277" y="57"/>
                  </a:lnTo>
                  <a:lnTo>
                    <a:pt x="291" y="50"/>
                  </a:lnTo>
                  <a:lnTo>
                    <a:pt x="305" y="43"/>
                  </a:lnTo>
                  <a:lnTo>
                    <a:pt x="319" y="36"/>
                  </a:lnTo>
                  <a:lnTo>
                    <a:pt x="334" y="36"/>
                  </a:lnTo>
                  <a:lnTo>
                    <a:pt x="348" y="29"/>
                  </a:lnTo>
                  <a:lnTo>
                    <a:pt x="369" y="21"/>
                  </a:lnTo>
                  <a:lnTo>
                    <a:pt x="383" y="21"/>
                  </a:lnTo>
                  <a:lnTo>
                    <a:pt x="397" y="14"/>
                  </a:lnTo>
                  <a:lnTo>
                    <a:pt x="411" y="14"/>
                  </a:lnTo>
                  <a:lnTo>
                    <a:pt x="426" y="7"/>
                  </a:lnTo>
                  <a:lnTo>
                    <a:pt x="440" y="7"/>
                  </a:lnTo>
                  <a:lnTo>
                    <a:pt x="461" y="7"/>
                  </a:lnTo>
                  <a:lnTo>
                    <a:pt x="475" y="0"/>
                  </a:lnTo>
                  <a:lnTo>
                    <a:pt x="489" y="0"/>
                  </a:lnTo>
                  <a:lnTo>
                    <a:pt x="504" y="0"/>
                  </a:lnTo>
                  <a:lnTo>
                    <a:pt x="518" y="0"/>
                  </a:lnTo>
                  <a:lnTo>
                    <a:pt x="532" y="0"/>
                  </a:lnTo>
                  <a:lnTo>
                    <a:pt x="553" y="0"/>
                  </a:lnTo>
                  <a:lnTo>
                    <a:pt x="567" y="0"/>
                  </a:lnTo>
                  <a:lnTo>
                    <a:pt x="582" y="0"/>
                  </a:lnTo>
                  <a:lnTo>
                    <a:pt x="596" y="0"/>
                  </a:lnTo>
                  <a:lnTo>
                    <a:pt x="610" y="0"/>
                  </a:lnTo>
                  <a:lnTo>
                    <a:pt x="624" y="0"/>
                  </a:lnTo>
                  <a:lnTo>
                    <a:pt x="645" y="0"/>
                  </a:lnTo>
                  <a:lnTo>
                    <a:pt x="660" y="0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702" y="0"/>
                  </a:lnTo>
                  <a:lnTo>
                    <a:pt x="716" y="7"/>
                  </a:lnTo>
                  <a:lnTo>
                    <a:pt x="737" y="7"/>
                  </a:lnTo>
                  <a:lnTo>
                    <a:pt x="752" y="7"/>
                  </a:lnTo>
                  <a:lnTo>
                    <a:pt x="766" y="7"/>
                  </a:lnTo>
                  <a:lnTo>
                    <a:pt x="780" y="14"/>
                  </a:lnTo>
                  <a:lnTo>
                    <a:pt x="794" y="14"/>
                  </a:lnTo>
                  <a:lnTo>
                    <a:pt x="815" y="14"/>
                  </a:lnTo>
                  <a:lnTo>
                    <a:pt x="830" y="21"/>
                  </a:lnTo>
                  <a:lnTo>
                    <a:pt x="844" y="21"/>
                  </a:lnTo>
                  <a:lnTo>
                    <a:pt x="858" y="21"/>
                  </a:lnTo>
                  <a:lnTo>
                    <a:pt x="872" y="29"/>
                  </a:lnTo>
                  <a:lnTo>
                    <a:pt x="886" y="29"/>
                  </a:lnTo>
                  <a:lnTo>
                    <a:pt x="908" y="36"/>
                  </a:lnTo>
                  <a:lnTo>
                    <a:pt x="922" y="36"/>
                  </a:lnTo>
                  <a:lnTo>
                    <a:pt x="936" y="43"/>
                  </a:lnTo>
                  <a:lnTo>
                    <a:pt x="950" y="43"/>
                  </a:lnTo>
                  <a:lnTo>
                    <a:pt x="964" y="50"/>
                  </a:lnTo>
                  <a:lnTo>
                    <a:pt x="978" y="50"/>
                  </a:lnTo>
                  <a:lnTo>
                    <a:pt x="1000" y="57"/>
                  </a:lnTo>
                  <a:lnTo>
                    <a:pt x="1014" y="57"/>
                  </a:lnTo>
                  <a:lnTo>
                    <a:pt x="1028" y="64"/>
                  </a:lnTo>
                  <a:lnTo>
                    <a:pt x="1042" y="64"/>
                  </a:lnTo>
                  <a:lnTo>
                    <a:pt x="1056" y="71"/>
                  </a:lnTo>
                  <a:lnTo>
                    <a:pt x="1071" y="71"/>
                  </a:lnTo>
                  <a:lnTo>
                    <a:pt x="1092" y="78"/>
                  </a:lnTo>
                  <a:lnTo>
                    <a:pt x="1106" y="85"/>
                  </a:lnTo>
                  <a:lnTo>
                    <a:pt x="1120" y="85"/>
                  </a:lnTo>
                  <a:lnTo>
                    <a:pt x="1134" y="92"/>
                  </a:lnTo>
                  <a:lnTo>
                    <a:pt x="1149" y="92"/>
                  </a:lnTo>
                  <a:lnTo>
                    <a:pt x="1163" y="99"/>
                  </a:lnTo>
                  <a:lnTo>
                    <a:pt x="1184" y="107"/>
                  </a:lnTo>
                  <a:lnTo>
                    <a:pt x="1198" y="107"/>
                  </a:lnTo>
                  <a:lnTo>
                    <a:pt x="1212" y="114"/>
                  </a:lnTo>
                  <a:lnTo>
                    <a:pt x="1227" y="121"/>
                  </a:lnTo>
                  <a:lnTo>
                    <a:pt x="1241" y="128"/>
                  </a:lnTo>
                  <a:lnTo>
                    <a:pt x="1255" y="128"/>
                  </a:lnTo>
                  <a:lnTo>
                    <a:pt x="1276" y="135"/>
                  </a:lnTo>
                  <a:lnTo>
                    <a:pt x="1290" y="142"/>
                  </a:lnTo>
                  <a:lnTo>
                    <a:pt x="1304" y="142"/>
                  </a:lnTo>
                  <a:lnTo>
                    <a:pt x="1319" y="149"/>
                  </a:lnTo>
                  <a:lnTo>
                    <a:pt x="1333" y="156"/>
                  </a:lnTo>
                  <a:lnTo>
                    <a:pt x="1347" y="163"/>
                  </a:lnTo>
                  <a:lnTo>
                    <a:pt x="1368" y="170"/>
                  </a:lnTo>
                  <a:lnTo>
                    <a:pt x="1382" y="170"/>
                  </a:lnTo>
                  <a:lnTo>
                    <a:pt x="1397" y="177"/>
                  </a:lnTo>
                  <a:lnTo>
                    <a:pt x="1411" y="184"/>
                  </a:lnTo>
                  <a:lnTo>
                    <a:pt x="1425" y="192"/>
                  </a:lnTo>
                  <a:lnTo>
                    <a:pt x="1439" y="192"/>
                  </a:lnTo>
                  <a:lnTo>
                    <a:pt x="1460" y="199"/>
                  </a:lnTo>
                  <a:lnTo>
                    <a:pt x="1475" y="206"/>
                  </a:lnTo>
                  <a:lnTo>
                    <a:pt x="1489" y="213"/>
                  </a:lnTo>
                  <a:lnTo>
                    <a:pt x="1503" y="220"/>
                  </a:lnTo>
                  <a:lnTo>
                    <a:pt x="1517" y="227"/>
                  </a:lnTo>
                  <a:lnTo>
                    <a:pt x="1538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26" name="Freeform 34"/>
            <p:cNvSpPr>
              <a:spLocks/>
            </p:cNvSpPr>
            <p:nvPr/>
          </p:nvSpPr>
          <p:spPr bwMode="auto">
            <a:xfrm>
              <a:off x="657" y="3433"/>
              <a:ext cx="2062" cy="352"/>
            </a:xfrm>
            <a:custGeom>
              <a:avLst/>
              <a:gdLst/>
              <a:ahLst/>
              <a:cxnLst>
                <a:cxn ang="0">
                  <a:pos x="15" y="220"/>
                </a:cxn>
                <a:cxn ang="0">
                  <a:pos x="43" y="192"/>
                </a:cxn>
                <a:cxn ang="0">
                  <a:pos x="71" y="170"/>
                </a:cxn>
                <a:cxn ang="0">
                  <a:pos x="107" y="149"/>
                </a:cxn>
                <a:cxn ang="0">
                  <a:pos x="135" y="128"/>
                </a:cxn>
                <a:cxn ang="0">
                  <a:pos x="163" y="107"/>
                </a:cxn>
                <a:cxn ang="0">
                  <a:pos x="199" y="92"/>
                </a:cxn>
                <a:cxn ang="0">
                  <a:pos x="227" y="78"/>
                </a:cxn>
                <a:cxn ang="0">
                  <a:pos x="256" y="64"/>
                </a:cxn>
                <a:cxn ang="0">
                  <a:pos x="291" y="50"/>
                </a:cxn>
                <a:cxn ang="0">
                  <a:pos x="319" y="36"/>
                </a:cxn>
                <a:cxn ang="0">
                  <a:pos x="348" y="29"/>
                </a:cxn>
                <a:cxn ang="0">
                  <a:pos x="383" y="21"/>
                </a:cxn>
                <a:cxn ang="0">
                  <a:pos x="411" y="14"/>
                </a:cxn>
                <a:cxn ang="0">
                  <a:pos x="440" y="7"/>
                </a:cxn>
                <a:cxn ang="0">
                  <a:pos x="475" y="0"/>
                </a:cxn>
                <a:cxn ang="0">
                  <a:pos x="504" y="0"/>
                </a:cxn>
                <a:cxn ang="0">
                  <a:pos x="532" y="0"/>
                </a:cxn>
                <a:cxn ang="0">
                  <a:pos x="567" y="0"/>
                </a:cxn>
                <a:cxn ang="0">
                  <a:pos x="596" y="0"/>
                </a:cxn>
                <a:cxn ang="0">
                  <a:pos x="624" y="0"/>
                </a:cxn>
                <a:cxn ang="0">
                  <a:pos x="660" y="0"/>
                </a:cxn>
                <a:cxn ang="0">
                  <a:pos x="688" y="0"/>
                </a:cxn>
                <a:cxn ang="0">
                  <a:pos x="716" y="7"/>
                </a:cxn>
                <a:cxn ang="0">
                  <a:pos x="752" y="7"/>
                </a:cxn>
                <a:cxn ang="0">
                  <a:pos x="780" y="14"/>
                </a:cxn>
                <a:cxn ang="0">
                  <a:pos x="815" y="14"/>
                </a:cxn>
                <a:cxn ang="0">
                  <a:pos x="844" y="21"/>
                </a:cxn>
                <a:cxn ang="0">
                  <a:pos x="872" y="29"/>
                </a:cxn>
                <a:cxn ang="0">
                  <a:pos x="908" y="36"/>
                </a:cxn>
                <a:cxn ang="0">
                  <a:pos x="936" y="43"/>
                </a:cxn>
                <a:cxn ang="0">
                  <a:pos x="964" y="50"/>
                </a:cxn>
                <a:cxn ang="0">
                  <a:pos x="1000" y="57"/>
                </a:cxn>
                <a:cxn ang="0">
                  <a:pos x="1028" y="64"/>
                </a:cxn>
                <a:cxn ang="0">
                  <a:pos x="1056" y="71"/>
                </a:cxn>
                <a:cxn ang="0">
                  <a:pos x="1092" y="78"/>
                </a:cxn>
                <a:cxn ang="0">
                  <a:pos x="1120" y="85"/>
                </a:cxn>
                <a:cxn ang="0">
                  <a:pos x="1149" y="92"/>
                </a:cxn>
                <a:cxn ang="0">
                  <a:pos x="1184" y="107"/>
                </a:cxn>
                <a:cxn ang="0">
                  <a:pos x="1212" y="114"/>
                </a:cxn>
                <a:cxn ang="0">
                  <a:pos x="1241" y="128"/>
                </a:cxn>
                <a:cxn ang="0">
                  <a:pos x="1276" y="135"/>
                </a:cxn>
                <a:cxn ang="0">
                  <a:pos x="1304" y="142"/>
                </a:cxn>
                <a:cxn ang="0">
                  <a:pos x="1333" y="156"/>
                </a:cxn>
                <a:cxn ang="0">
                  <a:pos x="1368" y="170"/>
                </a:cxn>
                <a:cxn ang="0">
                  <a:pos x="1397" y="177"/>
                </a:cxn>
                <a:cxn ang="0">
                  <a:pos x="1425" y="192"/>
                </a:cxn>
                <a:cxn ang="0">
                  <a:pos x="1460" y="199"/>
                </a:cxn>
                <a:cxn ang="0">
                  <a:pos x="1489" y="213"/>
                </a:cxn>
                <a:cxn ang="0">
                  <a:pos x="1517" y="227"/>
                </a:cxn>
                <a:cxn ang="0">
                  <a:pos x="0" y="234"/>
                </a:cxn>
              </a:cxnLst>
              <a:rect l="0" t="0" r="r" b="b"/>
              <a:pathLst>
                <a:path w="1538" h="234">
                  <a:moveTo>
                    <a:pt x="0" y="234"/>
                  </a:moveTo>
                  <a:lnTo>
                    <a:pt x="15" y="220"/>
                  </a:lnTo>
                  <a:lnTo>
                    <a:pt x="29" y="206"/>
                  </a:lnTo>
                  <a:lnTo>
                    <a:pt x="43" y="192"/>
                  </a:lnTo>
                  <a:lnTo>
                    <a:pt x="57" y="184"/>
                  </a:lnTo>
                  <a:lnTo>
                    <a:pt x="71" y="170"/>
                  </a:lnTo>
                  <a:lnTo>
                    <a:pt x="93" y="163"/>
                  </a:lnTo>
                  <a:lnTo>
                    <a:pt x="107" y="149"/>
                  </a:lnTo>
                  <a:lnTo>
                    <a:pt x="121" y="135"/>
                  </a:lnTo>
                  <a:lnTo>
                    <a:pt x="135" y="128"/>
                  </a:lnTo>
                  <a:lnTo>
                    <a:pt x="149" y="121"/>
                  </a:lnTo>
                  <a:lnTo>
                    <a:pt x="163" y="107"/>
                  </a:lnTo>
                  <a:lnTo>
                    <a:pt x="185" y="99"/>
                  </a:lnTo>
                  <a:lnTo>
                    <a:pt x="199" y="92"/>
                  </a:lnTo>
                  <a:lnTo>
                    <a:pt x="213" y="85"/>
                  </a:lnTo>
                  <a:lnTo>
                    <a:pt x="227" y="78"/>
                  </a:lnTo>
                  <a:lnTo>
                    <a:pt x="241" y="71"/>
                  </a:lnTo>
                  <a:lnTo>
                    <a:pt x="256" y="64"/>
                  </a:lnTo>
                  <a:lnTo>
                    <a:pt x="277" y="57"/>
                  </a:lnTo>
                  <a:lnTo>
                    <a:pt x="291" y="50"/>
                  </a:lnTo>
                  <a:lnTo>
                    <a:pt x="305" y="43"/>
                  </a:lnTo>
                  <a:lnTo>
                    <a:pt x="319" y="36"/>
                  </a:lnTo>
                  <a:lnTo>
                    <a:pt x="334" y="36"/>
                  </a:lnTo>
                  <a:lnTo>
                    <a:pt x="348" y="29"/>
                  </a:lnTo>
                  <a:lnTo>
                    <a:pt x="369" y="21"/>
                  </a:lnTo>
                  <a:lnTo>
                    <a:pt x="383" y="21"/>
                  </a:lnTo>
                  <a:lnTo>
                    <a:pt x="397" y="14"/>
                  </a:lnTo>
                  <a:lnTo>
                    <a:pt x="411" y="14"/>
                  </a:lnTo>
                  <a:lnTo>
                    <a:pt x="426" y="7"/>
                  </a:lnTo>
                  <a:lnTo>
                    <a:pt x="440" y="7"/>
                  </a:lnTo>
                  <a:lnTo>
                    <a:pt x="461" y="7"/>
                  </a:lnTo>
                  <a:lnTo>
                    <a:pt x="475" y="0"/>
                  </a:lnTo>
                  <a:lnTo>
                    <a:pt x="489" y="0"/>
                  </a:lnTo>
                  <a:lnTo>
                    <a:pt x="504" y="0"/>
                  </a:lnTo>
                  <a:lnTo>
                    <a:pt x="518" y="0"/>
                  </a:lnTo>
                  <a:lnTo>
                    <a:pt x="532" y="0"/>
                  </a:lnTo>
                  <a:lnTo>
                    <a:pt x="553" y="0"/>
                  </a:lnTo>
                  <a:lnTo>
                    <a:pt x="567" y="0"/>
                  </a:lnTo>
                  <a:lnTo>
                    <a:pt x="582" y="0"/>
                  </a:lnTo>
                  <a:lnTo>
                    <a:pt x="596" y="0"/>
                  </a:lnTo>
                  <a:lnTo>
                    <a:pt x="610" y="0"/>
                  </a:lnTo>
                  <a:lnTo>
                    <a:pt x="624" y="0"/>
                  </a:lnTo>
                  <a:lnTo>
                    <a:pt x="645" y="0"/>
                  </a:lnTo>
                  <a:lnTo>
                    <a:pt x="660" y="0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702" y="0"/>
                  </a:lnTo>
                  <a:lnTo>
                    <a:pt x="716" y="7"/>
                  </a:lnTo>
                  <a:lnTo>
                    <a:pt x="737" y="7"/>
                  </a:lnTo>
                  <a:lnTo>
                    <a:pt x="752" y="7"/>
                  </a:lnTo>
                  <a:lnTo>
                    <a:pt x="766" y="7"/>
                  </a:lnTo>
                  <a:lnTo>
                    <a:pt x="780" y="14"/>
                  </a:lnTo>
                  <a:lnTo>
                    <a:pt x="794" y="14"/>
                  </a:lnTo>
                  <a:lnTo>
                    <a:pt x="815" y="14"/>
                  </a:lnTo>
                  <a:lnTo>
                    <a:pt x="830" y="21"/>
                  </a:lnTo>
                  <a:lnTo>
                    <a:pt x="844" y="21"/>
                  </a:lnTo>
                  <a:lnTo>
                    <a:pt x="858" y="21"/>
                  </a:lnTo>
                  <a:lnTo>
                    <a:pt x="872" y="29"/>
                  </a:lnTo>
                  <a:lnTo>
                    <a:pt x="886" y="29"/>
                  </a:lnTo>
                  <a:lnTo>
                    <a:pt x="908" y="36"/>
                  </a:lnTo>
                  <a:lnTo>
                    <a:pt x="922" y="36"/>
                  </a:lnTo>
                  <a:lnTo>
                    <a:pt x="936" y="43"/>
                  </a:lnTo>
                  <a:lnTo>
                    <a:pt x="950" y="43"/>
                  </a:lnTo>
                  <a:lnTo>
                    <a:pt x="964" y="50"/>
                  </a:lnTo>
                  <a:lnTo>
                    <a:pt x="978" y="50"/>
                  </a:lnTo>
                  <a:lnTo>
                    <a:pt x="1000" y="57"/>
                  </a:lnTo>
                  <a:lnTo>
                    <a:pt x="1014" y="57"/>
                  </a:lnTo>
                  <a:lnTo>
                    <a:pt x="1028" y="64"/>
                  </a:lnTo>
                  <a:lnTo>
                    <a:pt x="1042" y="64"/>
                  </a:lnTo>
                  <a:lnTo>
                    <a:pt x="1056" y="71"/>
                  </a:lnTo>
                  <a:lnTo>
                    <a:pt x="1071" y="71"/>
                  </a:lnTo>
                  <a:lnTo>
                    <a:pt x="1092" y="78"/>
                  </a:lnTo>
                  <a:lnTo>
                    <a:pt x="1106" y="85"/>
                  </a:lnTo>
                  <a:lnTo>
                    <a:pt x="1120" y="85"/>
                  </a:lnTo>
                  <a:lnTo>
                    <a:pt x="1134" y="92"/>
                  </a:lnTo>
                  <a:lnTo>
                    <a:pt x="1149" y="92"/>
                  </a:lnTo>
                  <a:lnTo>
                    <a:pt x="1163" y="99"/>
                  </a:lnTo>
                  <a:lnTo>
                    <a:pt x="1184" y="107"/>
                  </a:lnTo>
                  <a:lnTo>
                    <a:pt x="1198" y="107"/>
                  </a:lnTo>
                  <a:lnTo>
                    <a:pt x="1212" y="114"/>
                  </a:lnTo>
                  <a:lnTo>
                    <a:pt x="1227" y="121"/>
                  </a:lnTo>
                  <a:lnTo>
                    <a:pt x="1241" y="128"/>
                  </a:lnTo>
                  <a:lnTo>
                    <a:pt x="1255" y="128"/>
                  </a:lnTo>
                  <a:lnTo>
                    <a:pt x="1276" y="135"/>
                  </a:lnTo>
                  <a:lnTo>
                    <a:pt x="1290" y="142"/>
                  </a:lnTo>
                  <a:lnTo>
                    <a:pt x="1304" y="142"/>
                  </a:lnTo>
                  <a:lnTo>
                    <a:pt x="1319" y="149"/>
                  </a:lnTo>
                  <a:lnTo>
                    <a:pt x="1333" y="156"/>
                  </a:lnTo>
                  <a:lnTo>
                    <a:pt x="1347" y="163"/>
                  </a:lnTo>
                  <a:lnTo>
                    <a:pt x="1368" y="170"/>
                  </a:lnTo>
                  <a:lnTo>
                    <a:pt x="1382" y="170"/>
                  </a:lnTo>
                  <a:lnTo>
                    <a:pt x="1397" y="177"/>
                  </a:lnTo>
                  <a:lnTo>
                    <a:pt x="1411" y="184"/>
                  </a:lnTo>
                  <a:lnTo>
                    <a:pt x="1425" y="192"/>
                  </a:lnTo>
                  <a:lnTo>
                    <a:pt x="1439" y="192"/>
                  </a:lnTo>
                  <a:lnTo>
                    <a:pt x="1460" y="199"/>
                  </a:lnTo>
                  <a:lnTo>
                    <a:pt x="1475" y="206"/>
                  </a:lnTo>
                  <a:lnTo>
                    <a:pt x="1489" y="213"/>
                  </a:lnTo>
                  <a:lnTo>
                    <a:pt x="1503" y="220"/>
                  </a:lnTo>
                  <a:lnTo>
                    <a:pt x="1517" y="227"/>
                  </a:lnTo>
                  <a:lnTo>
                    <a:pt x="1538" y="234"/>
                  </a:lnTo>
                  <a:lnTo>
                    <a:pt x="0" y="2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27" name="Text Box 35"/>
            <p:cNvSpPr txBox="1">
              <a:spLocks noChangeArrowheads="1"/>
            </p:cNvSpPr>
            <p:nvPr/>
          </p:nvSpPr>
          <p:spPr bwMode="auto">
            <a:xfrm>
              <a:off x="0" y="2645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i="1"/>
                <a:t>a</a:t>
              </a:r>
            </a:p>
          </p:txBody>
        </p:sp>
        <p:sp>
          <p:nvSpPr>
            <p:cNvPr id="8302628" name="Text Box 36"/>
            <p:cNvSpPr txBox="1">
              <a:spLocks noChangeArrowheads="1"/>
            </p:cNvSpPr>
            <p:nvPr/>
          </p:nvSpPr>
          <p:spPr bwMode="auto">
            <a:xfrm>
              <a:off x="2016" y="3998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i="1"/>
                <a:t>b</a:t>
              </a:r>
            </a:p>
          </p:txBody>
        </p:sp>
        <p:sp>
          <p:nvSpPr>
            <p:cNvPr id="8302629" name="Line 37"/>
            <p:cNvSpPr>
              <a:spLocks noChangeShapeType="1"/>
            </p:cNvSpPr>
            <p:nvPr/>
          </p:nvSpPr>
          <p:spPr bwMode="auto">
            <a:xfrm>
              <a:off x="654" y="3788"/>
              <a:ext cx="30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02630" name="Line 38"/>
            <p:cNvSpPr>
              <a:spLocks noChangeShapeType="1"/>
            </p:cNvSpPr>
            <p:nvPr/>
          </p:nvSpPr>
          <p:spPr bwMode="auto">
            <a:xfrm flipV="1">
              <a:off x="663" y="1733"/>
              <a:ext cx="0" cy="20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02631" name="Rectangle 39"/>
          <p:cNvSpPr>
            <a:spLocks noChangeArrowheads="1"/>
          </p:cNvSpPr>
          <p:nvPr/>
        </p:nvSpPr>
        <p:spPr bwMode="auto">
          <a:xfrm>
            <a:off x="1143000" y="0"/>
            <a:ext cx="8001000" cy="5334000"/>
          </a:xfrm>
          <a:prstGeom prst="rect">
            <a:avLst/>
          </a:prstGeom>
          <a:solidFill>
            <a:srgbClr val="0099CC">
              <a:alpha val="50000"/>
            </a:srgbClr>
          </a:solidFill>
          <a:ln w="76200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2632" name="Rectangle 40"/>
          <p:cNvSpPr>
            <a:spLocks noChangeArrowheads="1"/>
          </p:cNvSpPr>
          <p:nvPr/>
        </p:nvSpPr>
        <p:spPr bwMode="auto">
          <a:xfrm>
            <a:off x="4495800" y="0"/>
            <a:ext cx="4648200" cy="5943600"/>
          </a:xfrm>
          <a:prstGeom prst="rect">
            <a:avLst/>
          </a:prstGeom>
          <a:solidFill>
            <a:srgbClr val="0099CC">
              <a:alpha val="50000"/>
            </a:srgbClr>
          </a:solidFill>
          <a:ln w="76200">
            <a:solidFill>
              <a:srgbClr val="33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02633" name="Object 41"/>
          <p:cNvGraphicFramePr>
            <a:graphicFrameLocks noChangeAspect="1"/>
          </p:cNvGraphicFramePr>
          <p:nvPr/>
        </p:nvGraphicFramePr>
        <p:xfrm>
          <a:off x="1371600" y="4114800"/>
          <a:ext cx="132873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635" name="Equation" r:id="rId4" imgW="393480" imgH="253800" progId="Equation.DSMT4">
                  <p:embed/>
                </p:oleObj>
              </mc:Choice>
              <mc:Fallback>
                <p:oleObj name="Equation" r:id="rId4" imgW="393480" imgH="2538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14800"/>
                        <a:ext cx="1328738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2634" name="Object 42"/>
          <p:cNvGraphicFramePr>
            <a:graphicFrameLocks noChangeAspect="1"/>
          </p:cNvGraphicFramePr>
          <p:nvPr/>
        </p:nvGraphicFramePr>
        <p:xfrm>
          <a:off x="2819400" y="1524000"/>
          <a:ext cx="48768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636" name="Equation" r:id="rId6" imgW="1269720" imgH="228600" progId="Equation.DSMT4">
                  <p:embed/>
                </p:oleObj>
              </mc:Choice>
              <mc:Fallback>
                <p:oleObj name="Equation" r:id="rId6" imgW="1269720" imgH="2286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0"/>
                        <a:ext cx="48768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3618" name="Rectangle 2"/>
          <p:cNvSpPr>
            <a:spLocks noChangeArrowheads="1"/>
          </p:cNvSpPr>
          <p:nvPr/>
        </p:nvSpPr>
        <p:spPr bwMode="auto">
          <a:xfrm>
            <a:off x="5562600" y="5486400"/>
            <a:ext cx="1349375" cy="69691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/>
              <a:t>Modeling</a:t>
            </a:r>
          </a:p>
        </p:txBody>
      </p:sp>
      <p:sp>
        <p:nvSpPr>
          <p:cNvPr id="8303619" name="Rectangle 3"/>
          <p:cNvSpPr>
            <a:spLocks noChangeArrowheads="1"/>
          </p:cNvSpPr>
          <p:nvPr/>
        </p:nvSpPr>
        <p:spPr bwMode="auto">
          <a:xfrm>
            <a:off x="7566025" y="5486400"/>
            <a:ext cx="1349375" cy="696913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/>
              <a:t>Analysis</a:t>
            </a:r>
          </a:p>
        </p:txBody>
      </p:sp>
      <p:sp>
        <p:nvSpPr>
          <p:cNvPr id="8303620" name="AutoShape 4"/>
          <p:cNvSpPr>
            <a:spLocks noChangeArrowheads="1"/>
          </p:cNvSpPr>
          <p:nvPr/>
        </p:nvSpPr>
        <p:spPr bwMode="auto">
          <a:xfrm>
            <a:off x="6858000" y="5661025"/>
            <a:ext cx="750888" cy="347663"/>
          </a:xfrm>
          <a:prstGeom prst="rightArrow">
            <a:avLst>
              <a:gd name="adj1" fmla="val 50000"/>
              <a:gd name="adj2" fmla="val 53995"/>
            </a:avLst>
          </a:prstGeom>
          <a:gradFill rotWithShape="1">
            <a:gsLst>
              <a:gs pos="0">
                <a:srgbClr val="3333FF"/>
              </a:gs>
              <a:gs pos="100000">
                <a:srgbClr val="9900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3621" name="Freeform 5"/>
          <p:cNvSpPr>
            <a:spLocks/>
          </p:cNvSpPr>
          <p:nvPr/>
        </p:nvSpPr>
        <p:spPr bwMode="auto">
          <a:xfrm>
            <a:off x="390525" y="2254250"/>
            <a:ext cx="3981450" cy="3308350"/>
          </a:xfrm>
          <a:custGeom>
            <a:avLst/>
            <a:gdLst/>
            <a:ahLst/>
            <a:cxnLst>
              <a:cxn ang="0">
                <a:pos x="736" y="659"/>
              </a:cxn>
              <a:cxn ang="0">
                <a:pos x="78" y="92"/>
              </a:cxn>
              <a:cxn ang="0">
                <a:pos x="265" y="1210"/>
              </a:cxn>
              <a:cxn ang="0">
                <a:pos x="698" y="1983"/>
              </a:cxn>
              <a:cxn ang="0">
                <a:pos x="1625" y="1817"/>
              </a:cxn>
              <a:cxn ang="0">
                <a:pos x="2508" y="1172"/>
              </a:cxn>
              <a:cxn ang="0">
                <a:pos x="1625" y="934"/>
              </a:cxn>
              <a:cxn ang="0">
                <a:pos x="1563" y="383"/>
              </a:cxn>
              <a:cxn ang="0">
                <a:pos x="883" y="162"/>
              </a:cxn>
              <a:cxn ang="0">
                <a:pos x="736" y="659"/>
              </a:cxn>
            </a:cxnLst>
            <a:rect l="0" t="0" r="r" b="b"/>
            <a:pathLst>
              <a:path w="2508" h="2084">
                <a:moveTo>
                  <a:pt x="736" y="659"/>
                </a:moveTo>
                <a:cubicBezTo>
                  <a:pt x="602" y="647"/>
                  <a:pt x="156" y="0"/>
                  <a:pt x="78" y="92"/>
                </a:cubicBezTo>
                <a:cubicBezTo>
                  <a:pt x="0" y="184"/>
                  <a:pt x="162" y="895"/>
                  <a:pt x="265" y="1210"/>
                </a:cubicBezTo>
                <a:cubicBezTo>
                  <a:pt x="368" y="1525"/>
                  <a:pt x="471" y="1882"/>
                  <a:pt x="698" y="1983"/>
                </a:cubicBezTo>
                <a:cubicBezTo>
                  <a:pt x="924" y="2084"/>
                  <a:pt x="1323" y="1952"/>
                  <a:pt x="1625" y="1817"/>
                </a:cubicBezTo>
                <a:cubicBezTo>
                  <a:pt x="1927" y="1682"/>
                  <a:pt x="2508" y="1319"/>
                  <a:pt x="2508" y="1172"/>
                </a:cubicBezTo>
                <a:cubicBezTo>
                  <a:pt x="2508" y="1025"/>
                  <a:pt x="1782" y="1066"/>
                  <a:pt x="1625" y="934"/>
                </a:cubicBezTo>
                <a:cubicBezTo>
                  <a:pt x="1468" y="802"/>
                  <a:pt x="1687" y="511"/>
                  <a:pt x="1563" y="383"/>
                </a:cubicBezTo>
                <a:cubicBezTo>
                  <a:pt x="1440" y="254"/>
                  <a:pt x="1021" y="116"/>
                  <a:pt x="883" y="162"/>
                </a:cubicBezTo>
                <a:cubicBezTo>
                  <a:pt x="745" y="208"/>
                  <a:pt x="798" y="548"/>
                  <a:pt x="736" y="659"/>
                </a:cubicBezTo>
                <a:close/>
              </a:path>
            </a:pathLst>
          </a:custGeom>
          <a:solidFill>
            <a:srgbClr val="009999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3622" name="Freeform 6"/>
          <p:cNvSpPr>
            <a:spLocks/>
          </p:cNvSpPr>
          <p:nvPr/>
        </p:nvSpPr>
        <p:spPr bwMode="auto">
          <a:xfrm>
            <a:off x="2297113" y="584200"/>
            <a:ext cx="4941887" cy="3562350"/>
          </a:xfrm>
          <a:custGeom>
            <a:avLst/>
            <a:gdLst/>
            <a:ahLst/>
            <a:cxnLst>
              <a:cxn ang="0">
                <a:pos x="119" y="148"/>
              </a:cxn>
              <a:cxn ang="0">
                <a:pos x="953" y="688"/>
              </a:cxn>
              <a:cxn ang="0">
                <a:pos x="203" y="964"/>
              </a:cxn>
              <a:cxn ang="0">
                <a:pos x="1468" y="1582"/>
              </a:cxn>
              <a:cxn ang="0">
                <a:pos x="1829" y="2236"/>
              </a:cxn>
              <a:cxn ang="0">
                <a:pos x="2581" y="1628"/>
              </a:cxn>
              <a:cxn ang="0">
                <a:pos x="3113" y="928"/>
              </a:cxn>
              <a:cxn ang="0">
                <a:pos x="2581" y="767"/>
              </a:cxn>
              <a:cxn ang="0">
                <a:pos x="2504" y="228"/>
              </a:cxn>
              <a:cxn ang="0">
                <a:pos x="1668" y="13"/>
              </a:cxn>
              <a:cxn ang="0">
                <a:pos x="119" y="148"/>
              </a:cxn>
            </a:cxnLst>
            <a:rect l="0" t="0" r="r" b="b"/>
            <a:pathLst>
              <a:path w="3113" h="2244">
                <a:moveTo>
                  <a:pt x="119" y="148"/>
                </a:moveTo>
                <a:cubicBezTo>
                  <a:pt x="0" y="260"/>
                  <a:pt x="939" y="552"/>
                  <a:pt x="953" y="688"/>
                </a:cubicBezTo>
                <a:cubicBezTo>
                  <a:pt x="967" y="824"/>
                  <a:pt x="117" y="815"/>
                  <a:pt x="203" y="964"/>
                </a:cubicBezTo>
                <a:cubicBezTo>
                  <a:pt x="289" y="1113"/>
                  <a:pt x="1197" y="1370"/>
                  <a:pt x="1468" y="1582"/>
                </a:cubicBezTo>
                <a:cubicBezTo>
                  <a:pt x="1739" y="1794"/>
                  <a:pt x="1644" y="2228"/>
                  <a:pt x="1829" y="2236"/>
                </a:cubicBezTo>
                <a:cubicBezTo>
                  <a:pt x="2014" y="2244"/>
                  <a:pt x="2367" y="1846"/>
                  <a:pt x="2581" y="1628"/>
                </a:cubicBezTo>
                <a:cubicBezTo>
                  <a:pt x="2795" y="1410"/>
                  <a:pt x="3113" y="1072"/>
                  <a:pt x="3113" y="928"/>
                </a:cubicBezTo>
                <a:cubicBezTo>
                  <a:pt x="3113" y="784"/>
                  <a:pt x="2682" y="883"/>
                  <a:pt x="2581" y="767"/>
                </a:cubicBezTo>
                <a:cubicBezTo>
                  <a:pt x="2479" y="650"/>
                  <a:pt x="2657" y="354"/>
                  <a:pt x="2504" y="228"/>
                </a:cubicBezTo>
                <a:cubicBezTo>
                  <a:pt x="2353" y="103"/>
                  <a:pt x="2065" y="26"/>
                  <a:pt x="1668" y="13"/>
                </a:cubicBezTo>
                <a:cubicBezTo>
                  <a:pt x="1271" y="0"/>
                  <a:pt x="238" y="36"/>
                  <a:pt x="119" y="148"/>
                </a:cubicBezTo>
                <a:close/>
              </a:path>
            </a:pathLst>
          </a:custGeom>
          <a:solidFill>
            <a:srgbClr val="CC000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03623" name="Text Box 7"/>
          <p:cNvSpPr txBox="1">
            <a:spLocks noChangeArrowheads="1"/>
          </p:cNvSpPr>
          <p:nvPr/>
        </p:nvSpPr>
        <p:spPr bwMode="auto">
          <a:xfrm>
            <a:off x="1143000" y="3808413"/>
            <a:ext cx="23622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Set of </a:t>
            </a:r>
            <a:r>
              <a:rPr lang="en-US" b="1" i="1"/>
              <a:t>possible</a:t>
            </a:r>
            <a:r>
              <a:rPr lang="en-US"/>
              <a:t>  system behaviors</a:t>
            </a:r>
          </a:p>
        </p:txBody>
      </p:sp>
      <p:sp>
        <p:nvSpPr>
          <p:cNvPr id="8303624" name="Text Box 8"/>
          <p:cNvSpPr txBox="1">
            <a:spLocks noChangeArrowheads="1"/>
          </p:cNvSpPr>
          <p:nvPr/>
        </p:nvSpPr>
        <p:spPr bwMode="auto">
          <a:xfrm>
            <a:off x="4267200" y="1143000"/>
            <a:ext cx="2362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Set of </a:t>
            </a:r>
            <a:r>
              <a:rPr lang="en-US" b="1" i="1"/>
              <a:t>bad</a:t>
            </a:r>
            <a:r>
              <a:rPr lang="en-US"/>
              <a:t>  system behaviors</a:t>
            </a:r>
          </a:p>
        </p:txBody>
      </p:sp>
      <p:sp>
        <p:nvSpPr>
          <p:cNvPr id="8303625" name="Freeform 9"/>
          <p:cNvSpPr>
            <a:spLocks/>
          </p:cNvSpPr>
          <p:nvPr/>
        </p:nvSpPr>
        <p:spPr bwMode="auto">
          <a:xfrm>
            <a:off x="838200" y="1752600"/>
            <a:ext cx="4419600" cy="297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4" y="282"/>
              </a:cxn>
              <a:cxn ang="0">
                <a:pos x="1764" y="900"/>
              </a:cxn>
              <a:cxn ang="0">
                <a:pos x="2784" y="1872"/>
              </a:cxn>
            </a:cxnLst>
            <a:rect l="0" t="0" r="r" b="b"/>
            <a:pathLst>
              <a:path w="2784" h="1872">
                <a:moveTo>
                  <a:pt x="0" y="0"/>
                </a:moveTo>
                <a:cubicBezTo>
                  <a:pt x="139" y="47"/>
                  <a:pt x="540" y="132"/>
                  <a:pt x="834" y="282"/>
                </a:cubicBezTo>
                <a:cubicBezTo>
                  <a:pt x="1128" y="432"/>
                  <a:pt x="1439" y="635"/>
                  <a:pt x="1764" y="900"/>
                </a:cubicBezTo>
                <a:cubicBezTo>
                  <a:pt x="2089" y="1165"/>
                  <a:pt x="2572" y="1670"/>
                  <a:pt x="2784" y="1872"/>
                </a:cubicBezTo>
              </a:path>
            </a:pathLst>
          </a:custGeom>
          <a:noFill/>
          <a:ln w="76200" cmpd="sng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03626" name="Text Box 10"/>
          <p:cNvSpPr txBox="1">
            <a:spLocks noChangeArrowheads="1"/>
          </p:cNvSpPr>
          <p:nvPr/>
        </p:nvSpPr>
        <p:spPr bwMode="auto">
          <a:xfrm>
            <a:off x="5334000" y="4159250"/>
            <a:ext cx="236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Proof of robustness</a:t>
            </a:r>
          </a:p>
        </p:txBody>
      </p:sp>
      <p:sp>
        <p:nvSpPr>
          <p:cNvPr id="8303627" name="Text Box 11"/>
          <p:cNvSpPr txBox="1">
            <a:spLocks noChangeArrowheads="1"/>
          </p:cNvSpPr>
          <p:nvPr/>
        </p:nvSpPr>
        <p:spPr bwMode="auto">
          <a:xfrm>
            <a:off x="365125" y="6161088"/>
            <a:ext cx="3016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More on Saturday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3625" grpId="0" animBg="1"/>
      <p:bldP spid="83036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amssymb}&#10;\newcommand{\C}{{\mathbb C}}&#10;\begin{document}&#10;$z_{k+1} = c z_k (1-z_k), \\&#10;z_0 = \frac{1}{2}, \quad z,c \in \C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188"/>
  <p:tag name="PICTUREFILESIZE" val="143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begin{document}&#10;\begin{eqnarray*}&#10;4-(4x(1-x)-1)^2 &lt; 0 \\&#10;\Rightarrow (2x-1)^2\left(4-(2x-1)^2 \right) &lt;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314"/>
  <p:tag name="PICTUREFILESIZE" val="242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usepackage{amsmath}&#10;\usepackage{amssymb}&#10;\begin{document}&#10;\begin{eqnarray*}&#10;\left\{ \begin{array}{l} g_1(x) \triangleq 4-(2x-1)^2 \geq 0,  \\&#10;g_2(x) \triangleq (-4x(1-x)-1)^2 -4 &gt;0 \end{array} \right\}  = \emptyset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420"/>
  <p:tag name="PICTUREFILESIZE" val="308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begin{document}&#10;Positivstellensatz: Find SOS $\sigma_i(x)$ such that&#10;\begin{eqnarray*}&#10;\sigma_0 + \sigma_1 g_1 + \sigma_2 g_2 + \sigma_3 g_1 g_2 + g_2^2 = 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393"/>
  <p:tag name="PICTUREFILESIZE" val="361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begin{document}&#10;Our certificate:&#10;\begin{eqnarray*}&#10;(2x-1)^2g_1(x) + g_2(x) = 0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351"/>
  <p:tag name="PICTUREFILESIZE" val="2098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begin{document}&#10;\begin{eqnarray*}&#10;z_{k+1} = c z_k (1-z_k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181"/>
  <p:tag name="PICTUREFILESIZE" val="64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begin{document}&#10;Let $z = x+ iy$ and $c = a+i b$. Then&#10;\begin{eqnarray*}&#10;x_{k+1} &amp;=&amp; f_1(x_k,y_k;a,b) \\&#10;y_{k+1} &amp;=&amp; f_2(x_k,y_k;a,b) \\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347"/>
  <p:tag name="PICTUREFILESIZE" val="368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begin{document}&#10;\begin{eqnarray*}&#10;x_{k+1} &amp;=&amp; f_1(x_k,y_k;a,b) \\&#10;y_{k+1} &amp;=&amp; f_2(x_k,y_k;a,b) \\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230"/>
  <p:tag name="PICTUREFILESIZE" val="216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begin{document}&#10;\begin{eqnarray*}&#10;1-\sqrt{6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67"/>
  <p:tag name="PICTUREFILESIZE" val="26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begin{document}&#10;c = -2, show that:&#10;\begin{eqnarray*}&#10;\left\{ 4-(2x-1)^2 \geq 0,(-4x(1-x)-1)^2 &gt;4 \right\}  = \emptyset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464"/>
  <p:tag name="PICTUREFILESIZE" val="281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begin{document}&#10;\begin{eqnarray*}&#10;\left\{ 4-(2x-1)^2 \geq 0,(-4x(1-x)-1)^2 &gt;4 \right\}  = \emptyset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462"/>
  <p:tag name="PICTUREFILESIZE" val="192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begin{document}&#10;\begin{eqnarray*}&#10; 4-(2x-1)^2 \geq 0 \Rightarrow (2x-1)^2(4-(2x-1)^2)\geq 0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486"/>
  <p:tag name="PICTUREFILESIZE" val="201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begin{document}&#10;\begin{eqnarray*}&#10; 4-(2x-1)^2 \geq 0 \Rightarrow (2x-1)^2(4-(2x-1)^2)\geq 0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486"/>
  <p:tag name="PICTUREFILESIZE" val="201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begin{document}&#10;\begin{eqnarray*}&#10;\left\{ 4-(2x-1)^2 \geq 0,(-4x(1-x)-1)^2 &gt;4 \right\}  = \emptyset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462"/>
  <p:tag name="PICTUREFILESIZE" val="192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begin{document}&#10;\begin{eqnarray*}&#10;4-(4x(1-x)-1)^2 &lt; 0 \\&#10;\Rightarrow (2x-1)^2\left(4-(2x-1)^2 \right) &lt;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314"/>
  <p:tag name="PICTUREFILESIZE" val="242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begin{document}&#10;\begin{eqnarray*}&#10; 4-(2x-1)^2 \geq 0 \Rightarrow (2x-1)^2(4-(2x-1)^2)\geq 0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486"/>
  <p:tag name="PICTUREFILESIZE" val="201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imes}&#10;\begin{document}&#10;\begin{eqnarray*}&#10;\left\{ 4-(2x-1)^2 \geq 0,(-4x(1-x)-1)^2 &gt;4 \right\}  = \emptyset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4"/>
  <p:tag name="BOXHEIGHT" val="386"/>
  <p:tag name="BOXFONT" val="10"/>
  <p:tag name="BOXWRAP" val="False"/>
  <p:tag name="WORKAROUNDTRANSPARENCYBUG" val="False"/>
  <p:tag name="ALLOWFONTSUBSTITUTION" val="False"/>
  <p:tag name="BITMAPFORMAT" val="pngmono"/>
  <p:tag name="ORIGWIDTH" val="462"/>
  <p:tag name="PICTUREFILESIZE" val="19237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">
      <a:dk1>
        <a:srgbClr val="333333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5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103915</TotalTime>
  <Words>1414</Words>
  <Application>Microsoft Office PowerPoint</Application>
  <PresentationFormat>On-screen Show (4:3)</PresentationFormat>
  <Paragraphs>647</Paragraphs>
  <Slides>96</Slides>
  <Notes>96</Notes>
  <HiddenSlides>1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2" baseType="lpstr">
      <vt:lpstr>2_Default Design</vt:lpstr>
      <vt:lpstr>3_Default Design</vt:lpstr>
      <vt:lpstr>Custom Design</vt:lpstr>
      <vt:lpstr>5_Default Design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Breaking hard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Discrete → Continuous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Chemical oscillator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john doyle</dc:creator>
  <cp:lastModifiedBy>John Doyle</cp:lastModifiedBy>
  <cp:revision>1035</cp:revision>
  <dcterms:created xsi:type="dcterms:W3CDTF">2001-02-26T03:58:04Z</dcterms:created>
  <dcterms:modified xsi:type="dcterms:W3CDTF">2014-04-14T23:39:12Z</dcterms:modified>
</cp:coreProperties>
</file>